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sldIdLst>
    <p:sldId id="292" r:id="rId5"/>
    <p:sldId id="282" r:id="rId6"/>
    <p:sldId id="285" r:id="rId7"/>
    <p:sldId id="259" r:id="rId8"/>
    <p:sldId id="258" r:id="rId9"/>
    <p:sldId id="261"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E"/>
    <a:srgbClr val="2C6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9516" autoAdjust="0"/>
  </p:normalViewPr>
  <p:slideViewPr>
    <p:cSldViewPr snapToGrid="0">
      <p:cViewPr varScale="1">
        <p:scale>
          <a:sx n="41" d="100"/>
          <a:sy n="41" d="100"/>
        </p:scale>
        <p:origin x="136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C94B5-96F7-492B-934B-84824FC38CA2}"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C767B-887F-4BB5-A23A-09D6DAC78DE0}" type="slidenum">
              <a:rPr lang="en-US" smtClean="0"/>
              <a:t>‹#›</a:t>
            </a:fld>
            <a:endParaRPr lang="en-US"/>
          </a:p>
        </p:txBody>
      </p:sp>
    </p:spTree>
    <p:extLst>
      <p:ext uri="{BB962C8B-B14F-4D97-AF65-F5344CB8AC3E}">
        <p14:creationId xmlns:p14="http://schemas.microsoft.com/office/powerpoint/2010/main" val="4568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ph.unc.edu/osherc/outreach-and-continuing-educa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to start recording and auto transcription]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a:ea typeface="Calibri" panose="020F0502020204030204" pitchFamily="34" charset="0"/>
                <a:cs typeface="Calibri"/>
              </a:rPr>
              <a:t>Welcome to the NORA Interdisciplinary Seminar Series hosted by the North Carolina Occupational Safety and Health Education and Research Center, or NC OSHERC for short, and the </a:t>
            </a:r>
            <a:r>
              <a:rPr lang="en-US" sz="1200" dirty="0" err="1">
                <a:effectLst/>
                <a:latin typeface="Calibri"/>
                <a:ea typeface="Calibri" panose="020F0502020204030204" pitchFamily="34" charset="0"/>
                <a:cs typeface="Calibri"/>
              </a:rPr>
              <a:t>Gillings</a:t>
            </a:r>
            <a:r>
              <a:rPr lang="en-US" sz="1200" dirty="0">
                <a:effectLst/>
                <a:latin typeface="Calibri"/>
                <a:ea typeface="Calibri" panose="020F0502020204030204" pitchFamily="34" charset="0"/>
                <a:cs typeface="Calibri"/>
              </a:rPr>
              <a:t> School of Global Public Health.</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a:ea typeface="Calibri" panose="020F0502020204030204" pitchFamily="34" charset="0"/>
                <a:cs typeface="Calibri"/>
              </a:rPr>
              <a:t>[introduce yourself]. </a:t>
            </a:r>
            <a:r>
              <a:rPr lang="en-US" sz="1200" dirty="0">
                <a:effectLst/>
                <a:latin typeface="Calibri"/>
                <a:ea typeface="Calibri" panose="020F0502020204030204" pitchFamily="34" charset="0"/>
                <a:cs typeface="Calibri"/>
              </a:rPr>
              <a:t> We are happy to have all of you here with us today for this presentation by Greg Kearney titled “</a:t>
            </a:r>
            <a:r>
              <a:rPr lang="en-US" b="0" dirty="0"/>
              <a:t>Fatal Incidents Among Landscaping and Tree Care Workers: Insights from NIOSH and State-based FACE Reports.”</a:t>
            </a:r>
            <a:endParaRPr lang="en-US" sz="1200" b="0" dirty="0">
              <a:effectLst/>
              <a:latin typeface="Calibri"/>
              <a:ea typeface="Calibri" panose="020F0502020204030204" pitchFamily="34" charset="0"/>
              <a:cs typeface="Calibri"/>
            </a:endParaRPr>
          </a:p>
          <a:p>
            <a:pPr>
              <a:lnSpc>
                <a:spcPct val="107000"/>
              </a:lnSpc>
              <a:spcAft>
                <a:spcPts val="800"/>
              </a:spcAft>
            </a:pPr>
            <a:endParaRPr lang="en-US" sz="1200" dirty="0">
              <a:latin typeface="Calibri"/>
              <a:ea typeface="Calibri" panose="020F0502020204030204" pitchFamily="34" charset="0"/>
              <a:cs typeface="Calibri"/>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we start, I have a few opening comments: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a:ea typeface="Calibri" panose="020F0502020204030204" pitchFamily="34" charset="0"/>
                <a:cs typeface="Calibri"/>
              </a:rPr>
              <a:t>The presentation slides, evaluation survey, and recording will be available on the NC OSHERC website. We will put the link to the website in the chat, and I suggest you bookmark it for future reference.</a:t>
            </a:r>
            <a:r>
              <a:rPr lang="en-US" sz="1200" dirty="0">
                <a:latin typeface="Calibri"/>
                <a:ea typeface="Calibri" panose="020F0502020204030204" pitchFamily="34" charset="0"/>
                <a:cs typeface="Calibri"/>
              </a:rPr>
              <a:t> </a:t>
            </a:r>
            <a:r>
              <a:rPr lang="en-US" dirty="0">
                <a:hlinkClick r:id="rId3"/>
              </a:rPr>
              <a:t>https://sph.unc.edu/osherc/outreach-and-continuing-education/</a:t>
            </a:r>
            <a:r>
              <a:rPr lang="en-US" dirty="0"/>
              <a:t> Once they are uploaded, the slides, recording, and survey link for this presentation will be located about halfway down the webpage under “NORA seminar series.”</a:t>
            </a:r>
            <a:endParaRPr lang="en-US" sz="1200" u="sng" dirty="0">
              <a:solidFill>
                <a:srgbClr val="0563C1"/>
              </a:solidFill>
              <a:latin typeface="Calibri"/>
              <a:cs typeface="Calibri"/>
            </a:endParaRPr>
          </a:p>
          <a:p>
            <a:pPr>
              <a:lnSpc>
                <a:spcPct val="107000"/>
              </a:lnSpc>
              <a:spcAft>
                <a:spcPts val="800"/>
              </a:spcAft>
            </a:pPr>
            <a:endParaRPr lang="en-US" sz="1200" dirty="0">
              <a:solidFill>
                <a:srgbClr val="000000"/>
              </a:solidFill>
              <a:effectLst/>
              <a:latin typeface="Calibri"/>
              <a:ea typeface="Calibri" panose="020F0502020204030204" pitchFamily="34" charset="0"/>
              <a:cs typeface="Calibri"/>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important to note that only those who are formally registered for each seminar will receive follow-up emails, which is why everyone needs to register for each seminar, even if you cannot attend on the day of. Please also bookmark the website link that we will put in the chat and check back on the website for updates.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en-US" sz="1200" dirty="0">
                <a:effectLst/>
                <a:latin typeface="Calibri"/>
                <a:ea typeface="Calibri" panose="020F0502020204030204" pitchFamily="34" charset="0"/>
                <a:cs typeface="Calibri"/>
              </a:rPr>
              <a:t>Please be sure to complete the short evaluation survey that you will receive via email after the seminar ends. I</a:t>
            </a:r>
            <a:r>
              <a:rPr lang="en-US" sz="1200" dirty="0">
                <a:latin typeface="Calibri"/>
                <a:ea typeface="Calibri" panose="020F0502020204030204" pitchFamily="34" charset="0"/>
                <a:cs typeface="Calibri"/>
              </a:rPr>
              <a:t>t should only take 30 seconds of your time. We </a:t>
            </a:r>
            <a:r>
              <a:rPr lang="en-US" sz="1200" dirty="0">
                <a:effectLst/>
                <a:latin typeface="Calibri"/>
                <a:ea typeface="Calibri" panose="020F0502020204030204" pitchFamily="34" charset="0"/>
                <a:cs typeface="Calibri"/>
              </a:rPr>
              <a:t>will also post the evaluation survey link in the chat at the end of the seminar. We are interested in ways to improve the seminar series so please complete the survey. All NIOSH funded trainees are required to complete the evaluation survey</a:t>
            </a:r>
            <a:r>
              <a:rPr lang="en-US" sz="1200" dirty="0">
                <a:latin typeface="Calibri"/>
                <a:ea typeface="Calibri" panose="020F0502020204030204" pitchFamily="34" charset="0"/>
                <a:cs typeface="Calibri"/>
              </a:rPr>
              <a:t> for attendance credit</a:t>
            </a:r>
            <a:r>
              <a:rPr lang="en-US" sz="1200" dirty="0">
                <a:effectLst/>
                <a:latin typeface="Calibri"/>
                <a:ea typeface="Calibri" panose="020F0502020204030204" pitchFamily="34" charset="0"/>
                <a:cs typeface="Calibri"/>
              </a:rPr>
              <a:t>. </a:t>
            </a:r>
            <a:r>
              <a:rPr lang="en-US" sz="1200" b="1" dirty="0">
                <a:effectLst/>
                <a:latin typeface="Calibri"/>
                <a:ea typeface="Calibri" panose="020F0502020204030204" pitchFamily="34" charset="0"/>
                <a:cs typeface="Calibri"/>
              </a:rPr>
              <a:t>Importantly, we require that everyone who wishes to claim attendance credit for the seminar, including trainees and professional certification credits, must complete the survey within 2 weeks of the seminar to be awarded completion credit.</a:t>
            </a:r>
            <a:endParaRPr lang="en-US" sz="1200" dirty="0">
              <a:effectLst/>
              <a:latin typeface="Calibri"/>
              <a:ea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C6AC767B-887F-4BB5-A23A-09D6DAC78DE0}" type="slidenum">
              <a:rPr lang="en-US" smtClean="0"/>
              <a:t>1</a:t>
            </a:fld>
            <a:endParaRPr lang="en-US"/>
          </a:p>
        </p:txBody>
      </p:sp>
    </p:spTree>
    <p:extLst>
      <p:ext uri="{BB962C8B-B14F-4D97-AF65-F5344CB8AC3E}">
        <p14:creationId xmlns:p14="http://schemas.microsoft.com/office/powerpoint/2010/main" val="192815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The mission of NC OSHERC is to provide High-quality Education and Research Training in Occupational Health and Safety Sciences to Protect and Promote Worker Health.</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We are physically located at the University of North Carolina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Gillings</a:t>
            </a:r>
            <a:r>
              <a:rPr lang="en-US" sz="1200" dirty="0">
                <a:effectLst/>
                <a:latin typeface="Calibri" panose="020F0502020204030204" pitchFamily="34" charset="0"/>
                <a:ea typeface="Calibri" panose="020F0502020204030204" pitchFamily="34" charset="0"/>
                <a:cs typeface="Times New Roman" panose="02020603050405020304" pitchFamily="18" charset="0"/>
              </a:rPr>
              <a:t> School of Global Public Health and are made up of various occupational safety and health academic programs at UNC Chapel Hill, Duke University, and North Carolina State University. We also provide a variety of continuing education courses and other services for occupational safety and health professionals.</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NC OSHERC is a NIOSH-funded Education and Research Center since 1976.</a:t>
            </a:r>
          </a:p>
          <a:p>
            <a:endParaRPr lang="en-US" dirty="0"/>
          </a:p>
        </p:txBody>
      </p:sp>
      <p:sp>
        <p:nvSpPr>
          <p:cNvPr id="4" name="Slide Number Placeholder 3"/>
          <p:cNvSpPr>
            <a:spLocks noGrp="1"/>
          </p:cNvSpPr>
          <p:nvPr>
            <p:ph type="sldNum" sz="quarter" idx="5"/>
          </p:nvPr>
        </p:nvSpPr>
        <p:spPr/>
        <p:txBody>
          <a:bodyPr/>
          <a:lstStyle/>
          <a:p>
            <a:fld id="{C6AC767B-887F-4BB5-A23A-09D6DAC78DE0}" type="slidenum">
              <a:rPr lang="en-US" smtClean="0"/>
              <a:t>2</a:t>
            </a:fld>
            <a:endParaRPr lang="en-US"/>
          </a:p>
        </p:txBody>
      </p:sp>
    </p:spTree>
    <p:extLst>
      <p:ext uri="{BB962C8B-B14F-4D97-AF65-F5344CB8AC3E}">
        <p14:creationId xmlns:p14="http://schemas.microsoft.com/office/powerpoint/2010/main" val="76089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 certificate for CE or CM points, make sure you complete and submit the online evaluation </a:t>
            </a:r>
            <a:r>
              <a:rPr lang="en-US" b="1" dirty="0"/>
              <a:t>within 2 weeks of the live seminar </a:t>
            </a:r>
            <a:r>
              <a:rPr lang="en-US" dirty="0"/>
              <a:t>and provide your full name in the survey. Then email us at NCOSHERC@unc.edu to request a certificate and a member of the NC OSHERC staff will email your certificate to you. Certificates are not automatically provided after you submit the survey, so it is very important that you also email us after completing the survey to specifically request a certificate. After the 2 week window, you will no longer be eligible for completion credit.</a:t>
            </a:r>
          </a:p>
          <a:p>
            <a:endParaRPr lang="en-US" dirty="0"/>
          </a:p>
          <a:p>
            <a:r>
              <a:rPr lang="en-US" dirty="0"/>
              <a:t>ABIH = American Board for Industrial Hygiene</a:t>
            </a:r>
          </a:p>
          <a:p>
            <a:endParaRPr lang="en-US" dirty="0"/>
          </a:p>
        </p:txBody>
      </p:sp>
      <p:sp>
        <p:nvSpPr>
          <p:cNvPr id="4" name="Slide Number Placeholder 3"/>
          <p:cNvSpPr>
            <a:spLocks noGrp="1"/>
          </p:cNvSpPr>
          <p:nvPr>
            <p:ph type="sldNum" sz="quarter" idx="5"/>
          </p:nvPr>
        </p:nvSpPr>
        <p:spPr/>
        <p:txBody>
          <a:bodyPr/>
          <a:lstStyle/>
          <a:p>
            <a:fld id="{C6AC767B-887F-4BB5-A23A-09D6DAC78DE0}" type="slidenum">
              <a:rPr lang="en-US" smtClean="0"/>
              <a:t>3</a:t>
            </a:fld>
            <a:endParaRPr lang="en-US"/>
          </a:p>
        </p:txBody>
      </p:sp>
    </p:spTree>
    <p:extLst>
      <p:ext uri="{BB962C8B-B14F-4D97-AF65-F5344CB8AC3E}">
        <p14:creationId xmlns:p14="http://schemas.microsoft.com/office/powerpoint/2010/main" val="295712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our contact information for your future reference.</a:t>
            </a:r>
          </a:p>
          <a:p>
            <a:endParaRPr lang="en-US" dirty="0"/>
          </a:p>
        </p:txBody>
      </p:sp>
      <p:sp>
        <p:nvSpPr>
          <p:cNvPr id="4" name="Slide Number Placeholder 3"/>
          <p:cNvSpPr>
            <a:spLocks noGrp="1"/>
          </p:cNvSpPr>
          <p:nvPr>
            <p:ph type="sldNum" sz="quarter" idx="5"/>
          </p:nvPr>
        </p:nvSpPr>
        <p:spPr/>
        <p:txBody>
          <a:bodyPr/>
          <a:lstStyle/>
          <a:p>
            <a:fld id="{C6AC767B-887F-4BB5-A23A-09D6DAC78DE0}" type="slidenum">
              <a:rPr lang="en-US" smtClean="0"/>
              <a:t>4</a:t>
            </a:fld>
            <a:endParaRPr lang="en-US"/>
          </a:p>
        </p:txBody>
      </p:sp>
    </p:spTree>
    <p:extLst>
      <p:ext uri="{BB962C8B-B14F-4D97-AF65-F5344CB8AC3E}">
        <p14:creationId xmlns:p14="http://schemas.microsoft.com/office/powerpoint/2010/main" val="414828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We are currently confirming the details of the second Spring 2024 NORA seminar. We will advertise the information and registration link as soon as we have confirmed everything with the speaker.</a:t>
            </a:r>
          </a:p>
        </p:txBody>
      </p:sp>
      <p:sp>
        <p:nvSpPr>
          <p:cNvPr id="4" name="Slide Number Placeholder 3"/>
          <p:cNvSpPr>
            <a:spLocks noGrp="1"/>
          </p:cNvSpPr>
          <p:nvPr>
            <p:ph type="sldNum" sz="quarter" idx="5"/>
          </p:nvPr>
        </p:nvSpPr>
        <p:spPr/>
        <p:txBody>
          <a:bodyPr/>
          <a:lstStyle/>
          <a:p>
            <a:fld id="{C6AC767B-887F-4BB5-A23A-09D6DAC78DE0}" type="slidenum">
              <a:rPr lang="en-US" smtClean="0"/>
              <a:t>5</a:t>
            </a:fld>
            <a:endParaRPr lang="en-US"/>
          </a:p>
        </p:txBody>
      </p:sp>
    </p:spTree>
    <p:extLst>
      <p:ext uri="{BB962C8B-B14F-4D97-AF65-F5344CB8AC3E}">
        <p14:creationId xmlns:p14="http://schemas.microsoft.com/office/powerpoint/2010/main" val="179189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our 2024 Spring Institute coming up, May 13-17 in Chapel Hill! We will be offering 4 continuing education courses as part of the Institute. All courses will be 100% in-person at the Rizzo Center, and all are open to everyone from anywhere. Attendees can take up to 2 courses if they take one course from the left box and one course from the right box. Our NIOSH trainees are eligible for free registration. You can scan the QR codes here to learn more about them and to register. The registration links can also be found on our website that we shared in the chat as well. Please feel free to reach out to us if you have any questions about our courses.</a:t>
            </a:r>
          </a:p>
        </p:txBody>
      </p:sp>
      <p:sp>
        <p:nvSpPr>
          <p:cNvPr id="4" name="Slide Number Placeholder 3"/>
          <p:cNvSpPr>
            <a:spLocks noGrp="1"/>
          </p:cNvSpPr>
          <p:nvPr>
            <p:ph type="sldNum" sz="quarter" idx="5"/>
          </p:nvPr>
        </p:nvSpPr>
        <p:spPr/>
        <p:txBody>
          <a:bodyPr/>
          <a:lstStyle/>
          <a:p>
            <a:fld id="{C6AC767B-887F-4BB5-A23A-09D6DAC78DE0}" type="slidenum">
              <a:rPr lang="en-US" smtClean="0"/>
              <a:t>6</a:t>
            </a:fld>
            <a:endParaRPr lang="en-US"/>
          </a:p>
        </p:txBody>
      </p:sp>
    </p:spTree>
    <p:extLst>
      <p:ext uri="{BB962C8B-B14F-4D97-AF65-F5344CB8AC3E}">
        <p14:creationId xmlns:p14="http://schemas.microsoft.com/office/powerpoint/2010/main" val="193999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NC OSHERC, you can go to our website at go.unc.edu/NCOSHERC or connect with us on LinkedIn, Facebook, or Twitter. You can also email either the NC OSHERC deputy director John Staley at johnstaley@unc.edu or the Outreach and CE Program Manager Emily McAden at Emily.McAden@unc.edu.</a:t>
            </a:r>
          </a:p>
          <a:p>
            <a:endParaRPr lang="en-US" dirty="0"/>
          </a:p>
          <a:p>
            <a:pPr>
              <a:lnSpc>
                <a:spcPct val="107000"/>
              </a:lnSpc>
              <a:spcAft>
                <a:spcPts val="800"/>
              </a:spcAft>
            </a:pPr>
            <a:r>
              <a:rPr lang="en-US" sz="1200" dirty="0">
                <a:effectLst/>
                <a:latin typeface="Calibri"/>
                <a:ea typeface="Calibri" panose="020F0502020204030204" pitchFamily="34" charset="0"/>
                <a:cs typeface="Calibri"/>
              </a:rPr>
              <a:t>If you have questions or comments, please type them in the chat or raise your hand.</a:t>
            </a:r>
          </a:p>
          <a:p>
            <a:pPr>
              <a:lnSpc>
                <a:spcPct val="107000"/>
              </a:lnSpc>
              <a:spcAft>
                <a:spcPts val="800"/>
              </a:spcAft>
            </a:pPr>
            <a:endParaRPr lang="en-US" sz="1200" dirty="0">
              <a:latin typeface="Calibri"/>
              <a:ea typeface="Calibri" panose="020F0502020204030204" pitchFamily="34" charset="0"/>
              <a:cs typeface="Calibri"/>
            </a:endParaRPr>
          </a:p>
          <a:p>
            <a:pPr marL="0" marR="0">
              <a:lnSpc>
                <a:spcPct val="107000"/>
              </a:lnSpc>
              <a:spcBef>
                <a:spcPts val="0"/>
              </a:spcBef>
              <a:spcAft>
                <a:spcPts val="800"/>
              </a:spcAft>
            </a:pPr>
            <a:r>
              <a:rPr lang="en-US" sz="1200" dirty="0">
                <a:effectLst/>
                <a:latin typeface="Calibri"/>
                <a:ea typeface="Calibri" panose="020F0502020204030204" pitchFamily="34" charset="0"/>
                <a:cs typeface="Calibri"/>
              </a:rPr>
              <a:t>With that, I’d like to welcome Dr. Greg Kearney. </a:t>
            </a:r>
            <a:r>
              <a:rPr lang="en-US" sz="1800" dirty="0">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Dr. Kearney is a full professor and founding director of the Doctor of Public Health Environmental and Occupational Health Program within the Department of Public Health at the Brody School of Medicine, East Carolina University. Dr. Kearney earned his DrPH in Environmental Health Sciences from the University of Alabama at Birmingham and holds a Master of Public Health from the University of South Florida.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FFFFFF"/>
                </a:solidFill>
                <a:effectLst/>
                <a:latin typeface="Segoe UI" panose="020B0502040204020203" pitchFamily="34" charset="0"/>
                <a:ea typeface="Calibri" panose="020F0502020204030204" pitchFamily="34" charset="0"/>
              </a:rPr>
              <a:t>Dr. Kearney's public health expertise has been honed through significant roles, including more than two decades tenure with the State of Florida Department of Health and subsequently with the Centers for Disease Control and Prevention, National Center for Environmental Health in Atlanta. In 2011, Dr. Kearney returned to his roots in eastern North Carolina, where he engages in teaching and occupational health research at ECU, and serves as an active member on the NIOSH, NORA Services Sector Council.</a:t>
            </a:r>
          </a:p>
          <a:p>
            <a:endParaRPr lang="en-US" sz="1200" dirty="0">
              <a:effectLst/>
              <a:latin typeface="Calibri"/>
              <a:ea typeface="Calibri" panose="020F0502020204030204" pitchFamily="34" charset="0"/>
              <a:cs typeface="Calibri"/>
            </a:endParaRPr>
          </a:p>
          <a:p>
            <a:pPr>
              <a:lnSpc>
                <a:spcPct val="107000"/>
              </a:lnSpc>
              <a:spcAft>
                <a:spcPts val="800"/>
              </a:spcAft>
            </a:pPr>
            <a:r>
              <a:rPr lang="en-US" sz="1200" dirty="0">
                <a:effectLst/>
                <a:latin typeface="Calibri"/>
                <a:ea typeface="Calibri" panose="020F0502020204030204" pitchFamily="34" charset="0"/>
                <a:cs typeface="Calibri"/>
              </a:rPr>
              <a:t>During this seminar, Dr. Kearney will present “Fatal Incidents Among Landscaping and Tree Care Workers: Insights from NIOSH and State-based FACE Reports.” I’ll turn it over to you at this point to </a:t>
            </a:r>
            <a:r>
              <a:rPr lang="en-US" sz="1200" dirty="0">
                <a:latin typeface="Calibri"/>
                <a:ea typeface="Calibri" panose="020F0502020204030204" pitchFamily="34" charset="0"/>
                <a:cs typeface="Calibri"/>
              </a:rPr>
              <a:t>introduce</a:t>
            </a:r>
            <a:r>
              <a:rPr lang="en-US" sz="120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yourself </a:t>
            </a:r>
            <a:r>
              <a:rPr lang="en-US" sz="1200" dirty="0">
                <a:effectLst/>
                <a:latin typeface="Calibri"/>
                <a:ea typeface="Calibri" panose="020F0502020204030204" pitchFamily="34" charset="0"/>
                <a:cs typeface="Calibri"/>
              </a:rPr>
              <a:t>and get started!</a:t>
            </a:r>
          </a:p>
          <a:p>
            <a:endParaRPr lang="en-US" dirty="0"/>
          </a:p>
        </p:txBody>
      </p:sp>
      <p:sp>
        <p:nvSpPr>
          <p:cNvPr id="4" name="Slide Number Placeholder 3"/>
          <p:cNvSpPr>
            <a:spLocks noGrp="1"/>
          </p:cNvSpPr>
          <p:nvPr>
            <p:ph type="sldNum" sz="quarter" idx="5"/>
          </p:nvPr>
        </p:nvSpPr>
        <p:spPr/>
        <p:txBody>
          <a:bodyPr/>
          <a:lstStyle/>
          <a:p>
            <a:fld id="{C6AC767B-887F-4BB5-A23A-09D6DAC78DE0}" type="slidenum">
              <a:rPr lang="en-US" smtClean="0"/>
              <a:t>7</a:t>
            </a:fld>
            <a:endParaRPr lang="en-US"/>
          </a:p>
        </p:txBody>
      </p:sp>
    </p:spTree>
    <p:extLst>
      <p:ext uri="{BB962C8B-B14F-4D97-AF65-F5344CB8AC3E}">
        <p14:creationId xmlns:p14="http://schemas.microsoft.com/office/powerpoint/2010/main" val="207713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3064-906F-6856-6644-334FDBC69553}"/>
              </a:ext>
            </a:extLst>
          </p:cNvPr>
          <p:cNvSpPr>
            <a:spLocks noGrp="1"/>
          </p:cNvSpPr>
          <p:nvPr>
            <p:ph type="ctrTitle"/>
          </p:nvPr>
        </p:nvSpPr>
        <p:spPr>
          <a:xfrm>
            <a:off x="1524000" y="1758468"/>
            <a:ext cx="9144000" cy="2387600"/>
          </a:xfrm>
        </p:spPr>
        <p:txBody>
          <a:bodyPr anchor="b"/>
          <a:lstStyle>
            <a:lvl1pPr algn="ctr">
              <a:defRPr sz="6000" b="1" i="0">
                <a:solidFill>
                  <a:schemeClr val="accent3"/>
                </a:solidFill>
                <a:latin typeface="Avenir Black" panose="02000503020000020003"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B899737F-2220-A67C-4526-57190FE00BF4}"/>
              </a:ext>
            </a:extLst>
          </p:cNvPr>
          <p:cNvSpPr>
            <a:spLocks noGrp="1"/>
          </p:cNvSpPr>
          <p:nvPr>
            <p:ph type="subTitle" idx="1"/>
          </p:nvPr>
        </p:nvSpPr>
        <p:spPr>
          <a:xfrm>
            <a:off x="1524000" y="4238143"/>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C94B69-7E62-4516-DBA1-C0726A6E4F09}"/>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5" name="Footer Placeholder 4">
            <a:extLst>
              <a:ext uri="{FF2B5EF4-FFF2-40B4-BE49-F238E27FC236}">
                <a16:creationId xmlns:a16="http://schemas.microsoft.com/office/drawing/2014/main" id="{897B5D53-AAC5-4C5A-AC07-AA18DA95F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77E0-066C-29D2-642D-1336CBCAF4DD}"/>
              </a:ext>
            </a:extLst>
          </p:cNvPr>
          <p:cNvSpPr>
            <a:spLocks noGrp="1"/>
          </p:cNvSpPr>
          <p:nvPr>
            <p:ph type="sldNum" sz="quarter" idx="12"/>
          </p:nvPr>
        </p:nvSpPr>
        <p:spPr/>
        <p:txBody>
          <a:bodyPr/>
          <a:lstStyle/>
          <a:p>
            <a:fld id="{89AA560C-135F-CD46-8070-172A7C2FFF84}" type="slidenum">
              <a:rPr lang="en-US" smtClean="0"/>
              <a:t>‹#›</a:t>
            </a:fld>
            <a:endParaRPr lang="en-US"/>
          </a:p>
        </p:txBody>
      </p:sp>
    </p:spTree>
    <p:extLst>
      <p:ext uri="{BB962C8B-B14F-4D97-AF65-F5344CB8AC3E}">
        <p14:creationId xmlns:p14="http://schemas.microsoft.com/office/powerpoint/2010/main" val="395847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3064-906F-6856-6644-334FDBC69553}"/>
              </a:ext>
            </a:extLst>
          </p:cNvPr>
          <p:cNvSpPr>
            <a:spLocks noGrp="1"/>
          </p:cNvSpPr>
          <p:nvPr>
            <p:ph type="ctrTitle"/>
          </p:nvPr>
        </p:nvSpPr>
        <p:spPr>
          <a:xfrm>
            <a:off x="1524000" y="1758468"/>
            <a:ext cx="9144000" cy="2387600"/>
          </a:xfrm>
        </p:spPr>
        <p:txBody>
          <a:bodyPr anchor="b"/>
          <a:lstStyle>
            <a:lvl1pPr algn="ctr">
              <a:defRPr sz="6000" b="1" i="0">
                <a:solidFill>
                  <a:schemeClr val="bg1"/>
                </a:solidFill>
                <a:latin typeface="Avenir Black" panose="02000503020000020003"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B899737F-2220-A67C-4526-57190FE00BF4}"/>
              </a:ext>
            </a:extLst>
          </p:cNvPr>
          <p:cNvSpPr>
            <a:spLocks noGrp="1"/>
          </p:cNvSpPr>
          <p:nvPr>
            <p:ph type="subTitle" idx="1"/>
          </p:nvPr>
        </p:nvSpPr>
        <p:spPr>
          <a:xfrm>
            <a:off x="1524000" y="423814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C94B69-7E62-4516-DBA1-C0726A6E4F09}"/>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5" name="Footer Placeholder 4">
            <a:extLst>
              <a:ext uri="{FF2B5EF4-FFF2-40B4-BE49-F238E27FC236}">
                <a16:creationId xmlns:a16="http://schemas.microsoft.com/office/drawing/2014/main" id="{897B5D53-AAC5-4C5A-AC07-AA18DA95F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77E0-066C-29D2-642D-1336CBCAF4DD}"/>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9" name="Picture 8" descr="A black background with white text&#10;&#10;Description automatically generated">
            <a:extLst>
              <a:ext uri="{FF2B5EF4-FFF2-40B4-BE49-F238E27FC236}">
                <a16:creationId xmlns:a16="http://schemas.microsoft.com/office/drawing/2014/main" id="{55C98826-0B04-C133-DDF9-E6B66117F8AC}"/>
              </a:ext>
            </a:extLst>
          </p:cNvPr>
          <p:cNvPicPr>
            <a:picLocks noChangeAspect="1"/>
          </p:cNvPicPr>
          <p:nvPr userDrawn="1"/>
        </p:nvPicPr>
        <p:blipFill>
          <a:blip r:embed="rId2"/>
          <a:stretch>
            <a:fillRect/>
          </a:stretch>
        </p:blipFill>
        <p:spPr>
          <a:xfrm>
            <a:off x="4124739" y="136525"/>
            <a:ext cx="3942521" cy="1403537"/>
          </a:xfrm>
          <a:prstGeom prst="rect">
            <a:avLst/>
          </a:prstGeom>
        </p:spPr>
      </p:pic>
    </p:spTree>
    <p:extLst>
      <p:ext uri="{BB962C8B-B14F-4D97-AF65-F5344CB8AC3E}">
        <p14:creationId xmlns:p14="http://schemas.microsoft.com/office/powerpoint/2010/main" val="351029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3"/>
        </a:solidFill>
        <a:effectLst/>
      </p:bgPr>
    </p:bg>
    <p:spTree>
      <p:nvGrpSpPr>
        <p:cNvPr id="1" name=""/>
        <p:cNvGrpSpPr/>
        <p:nvPr/>
      </p:nvGrpSpPr>
      <p:grpSpPr>
        <a:xfrm>
          <a:off x="0" y="0"/>
          <a:ext cx="0" cy="0"/>
          <a:chOff x="0" y="0"/>
          <a:chExt cx="0" cy="0"/>
        </a:xfrm>
      </p:grpSpPr>
      <p:pic>
        <p:nvPicPr>
          <p:cNvPr id="8" name="Picture 7" descr="A black background with white text&#10;&#10;Description automatically generated">
            <a:extLst>
              <a:ext uri="{FF2B5EF4-FFF2-40B4-BE49-F238E27FC236}">
                <a16:creationId xmlns:a16="http://schemas.microsoft.com/office/drawing/2014/main" id="{12158021-7EF7-EB39-FEBB-A2E0A3FE404D}"/>
              </a:ext>
            </a:extLst>
          </p:cNvPr>
          <p:cNvPicPr>
            <a:picLocks noChangeAspect="1"/>
          </p:cNvPicPr>
          <p:nvPr userDrawn="1"/>
        </p:nvPicPr>
        <p:blipFill rotWithShape="1">
          <a:blip r:embed="rId2"/>
          <a:srcRect r="69223"/>
          <a:stretch/>
        </p:blipFill>
        <p:spPr>
          <a:xfrm>
            <a:off x="11362136" y="5962030"/>
            <a:ext cx="669126" cy="773989"/>
          </a:xfrm>
          <a:prstGeom prst="rect">
            <a:avLst/>
          </a:prstGeom>
        </p:spPr>
      </p:pic>
      <p:sp>
        <p:nvSpPr>
          <p:cNvPr id="2" name="Title 1">
            <a:extLst>
              <a:ext uri="{FF2B5EF4-FFF2-40B4-BE49-F238E27FC236}">
                <a16:creationId xmlns:a16="http://schemas.microsoft.com/office/drawing/2014/main" id="{C931CCE5-8048-74CB-1380-41D5C9ADB33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4449737-19D9-4087-2C47-2BFB4CF0AEA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A12DC-1FDF-7A6C-9BFA-34F37E239BDA}"/>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5" name="Footer Placeholder 4">
            <a:extLst>
              <a:ext uri="{FF2B5EF4-FFF2-40B4-BE49-F238E27FC236}">
                <a16:creationId xmlns:a16="http://schemas.microsoft.com/office/drawing/2014/main" id="{2A2AC946-6EE8-BEE1-23FF-4ACF7970E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2B34B-331B-0500-C653-083C26DF413C}"/>
              </a:ext>
            </a:extLst>
          </p:cNvPr>
          <p:cNvSpPr>
            <a:spLocks noGrp="1"/>
          </p:cNvSpPr>
          <p:nvPr>
            <p:ph type="sldNum" sz="quarter" idx="12"/>
          </p:nvPr>
        </p:nvSpPr>
        <p:spPr/>
        <p:txBody>
          <a:bodyPr/>
          <a:lstStyle/>
          <a:p>
            <a:fld id="{89AA560C-135F-CD46-8070-172A7C2FFF84}" type="slidenum">
              <a:rPr lang="en-US" smtClean="0"/>
              <a:t>‹#›</a:t>
            </a:fld>
            <a:endParaRPr lang="en-US"/>
          </a:p>
        </p:txBody>
      </p:sp>
    </p:spTree>
    <p:extLst>
      <p:ext uri="{BB962C8B-B14F-4D97-AF65-F5344CB8AC3E}">
        <p14:creationId xmlns:p14="http://schemas.microsoft.com/office/powerpoint/2010/main" val="22106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C6EA-2E49-DB87-0CB5-8DE0CED8B261}"/>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118F5A7-41E5-85E0-E771-B0F6B3DD324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2B2269-D417-D222-C06C-FDAE005488E8}"/>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5" name="Footer Placeholder 4">
            <a:extLst>
              <a:ext uri="{FF2B5EF4-FFF2-40B4-BE49-F238E27FC236}">
                <a16:creationId xmlns:a16="http://schemas.microsoft.com/office/drawing/2014/main" id="{4364E6DC-7CC3-08CE-745E-EC604AB77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D3F31-CA49-98EB-C6B9-0F19F6F71BF8}"/>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53D7F1F-8CA9-F846-10CB-30AB686DBD30}"/>
              </a:ext>
            </a:extLst>
          </p:cNvPr>
          <p:cNvPicPr>
            <a:picLocks noChangeAspect="1"/>
          </p:cNvPicPr>
          <p:nvPr userDrawn="1"/>
        </p:nvPicPr>
        <p:blipFill rotWithShape="1">
          <a:blip r:embed="rId2"/>
          <a:srcRect r="69223"/>
          <a:stretch/>
        </p:blipFill>
        <p:spPr>
          <a:xfrm>
            <a:off x="11362136" y="5962030"/>
            <a:ext cx="669126" cy="773989"/>
          </a:xfrm>
          <a:prstGeom prst="rect">
            <a:avLst/>
          </a:prstGeom>
        </p:spPr>
      </p:pic>
    </p:spTree>
    <p:extLst>
      <p:ext uri="{BB962C8B-B14F-4D97-AF65-F5344CB8AC3E}">
        <p14:creationId xmlns:p14="http://schemas.microsoft.com/office/powerpoint/2010/main" val="304219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0E40-82A8-3ACF-6332-A2D01001F64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A46536-6816-E57A-6902-8BB1247B85A1}"/>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D77F9-FC27-FEE5-CDF6-3E91FDC8593A}"/>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CBD61D-F043-7573-494F-017D80455D47}"/>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6" name="Footer Placeholder 5">
            <a:extLst>
              <a:ext uri="{FF2B5EF4-FFF2-40B4-BE49-F238E27FC236}">
                <a16:creationId xmlns:a16="http://schemas.microsoft.com/office/drawing/2014/main" id="{4BB31C36-55C1-F553-33DC-8966CD89B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E7740-5305-DA25-95D5-3C49982D0502}"/>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9" name="Picture 8" descr="A black background with white text&#10;&#10;Description automatically generated">
            <a:extLst>
              <a:ext uri="{FF2B5EF4-FFF2-40B4-BE49-F238E27FC236}">
                <a16:creationId xmlns:a16="http://schemas.microsoft.com/office/drawing/2014/main" id="{5B3CF2B0-22A9-08C6-AFB2-B97BEB2881EA}"/>
              </a:ext>
            </a:extLst>
          </p:cNvPr>
          <p:cNvPicPr>
            <a:picLocks noChangeAspect="1"/>
          </p:cNvPicPr>
          <p:nvPr userDrawn="1"/>
        </p:nvPicPr>
        <p:blipFill rotWithShape="1">
          <a:blip r:embed="rId2"/>
          <a:srcRect r="69223"/>
          <a:stretch/>
        </p:blipFill>
        <p:spPr>
          <a:xfrm>
            <a:off x="11362136" y="5962030"/>
            <a:ext cx="669126" cy="773989"/>
          </a:xfrm>
          <a:prstGeom prst="rect">
            <a:avLst/>
          </a:prstGeom>
        </p:spPr>
      </p:pic>
    </p:spTree>
    <p:extLst>
      <p:ext uri="{BB962C8B-B14F-4D97-AF65-F5344CB8AC3E}">
        <p14:creationId xmlns:p14="http://schemas.microsoft.com/office/powerpoint/2010/main" val="1293209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C925-9CF1-7D52-336B-748EC39C6A54}"/>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2D19ED3-9815-268D-B10F-CEA52DF0EC3C}"/>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E7601-DDF0-CC65-09A5-1088F5267180}"/>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ABAA1-09C6-987B-DAEA-3ED8070BBE3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2970A-4DEC-792B-7C06-291B02AD4295}"/>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76212D-5C6C-CCFC-9E28-3FCC810D7E76}"/>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8" name="Footer Placeholder 7">
            <a:extLst>
              <a:ext uri="{FF2B5EF4-FFF2-40B4-BE49-F238E27FC236}">
                <a16:creationId xmlns:a16="http://schemas.microsoft.com/office/drawing/2014/main" id="{AC50EDF3-68C2-F24B-0A3A-F5A0CC7D7D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975DF1-C1A4-DDF3-28D6-6545C0F2AC33}"/>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11" name="Picture 10" descr="A black background with white text&#10;&#10;Description automatically generated">
            <a:extLst>
              <a:ext uri="{FF2B5EF4-FFF2-40B4-BE49-F238E27FC236}">
                <a16:creationId xmlns:a16="http://schemas.microsoft.com/office/drawing/2014/main" id="{D96606E3-F93A-455E-47B5-B61D846A197D}"/>
              </a:ext>
            </a:extLst>
          </p:cNvPr>
          <p:cNvPicPr>
            <a:picLocks noChangeAspect="1"/>
          </p:cNvPicPr>
          <p:nvPr userDrawn="1"/>
        </p:nvPicPr>
        <p:blipFill rotWithShape="1">
          <a:blip r:embed="rId2"/>
          <a:srcRect r="69223"/>
          <a:stretch/>
        </p:blipFill>
        <p:spPr>
          <a:xfrm>
            <a:off x="11362136" y="5962030"/>
            <a:ext cx="669126" cy="773989"/>
          </a:xfrm>
          <a:prstGeom prst="rect">
            <a:avLst/>
          </a:prstGeom>
        </p:spPr>
      </p:pic>
    </p:spTree>
    <p:extLst>
      <p:ext uri="{BB962C8B-B14F-4D97-AF65-F5344CB8AC3E}">
        <p14:creationId xmlns:p14="http://schemas.microsoft.com/office/powerpoint/2010/main" val="18974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475F-3383-9B6B-5F12-4C534D94768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6757CD40-C2B7-A715-217F-06B47EC672AF}"/>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4" name="Footer Placeholder 3">
            <a:extLst>
              <a:ext uri="{FF2B5EF4-FFF2-40B4-BE49-F238E27FC236}">
                <a16:creationId xmlns:a16="http://schemas.microsoft.com/office/drawing/2014/main" id="{DCCBDF2F-1B85-51FE-508F-108DF84BF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AA06A-787A-6046-FB95-70A4ACB3797F}"/>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7" name="Picture 6" descr="A black background with white text&#10;&#10;Description automatically generated">
            <a:extLst>
              <a:ext uri="{FF2B5EF4-FFF2-40B4-BE49-F238E27FC236}">
                <a16:creationId xmlns:a16="http://schemas.microsoft.com/office/drawing/2014/main" id="{F9F42A06-80A5-43E3-01D1-4746460EE8C3}"/>
              </a:ext>
            </a:extLst>
          </p:cNvPr>
          <p:cNvPicPr>
            <a:picLocks noChangeAspect="1"/>
          </p:cNvPicPr>
          <p:nvPr userDrawn="1"/>
        </p:nvPicPr>
        <p:blipFill rotWithShape="1">
          <a:blip r:embed="rId2"/>
          <a:srcRect r="69223"/>
          <a:stretch/>
        </p:blipFill>
        <p:spPr>
          <a:xfrm>
            <a:off x="11362136" y="5962030"/>
            <a:ext cx="669126" cy="773989"/>
          </a:xfrm>
          <a:prstGeom prst="rect">
            <a:avLst/>
          </a:prstGeom>
        </p:spPr>
      </p:pic>
    </p:spTree>
    <p:extLst>
      <p:ext uri="{BB962C8B-B14F-4D97-AF65-F5344CB8AC3E}">
        <p14:creationId xmlns:p14="http://schemas.microsoft.com/office/powerpoint/2010/main" val="2346971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01EAA-B312-85CE-FE22-FD20949052AB}"/>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3" name="Footer Placeholder 2">
            <a:extLst>
              <a:ext uri="{FF2B5EF4-FFF2-40B4-BE49-F238E27FC236}">
                <a16:creationId xmlns:a16="http://schemas.microsoft.com/office/drawing/2014/main" id="{51589613-8813-4810-30E2-EB0AA03B1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D5973-9118-6618-7A9C-32486BBDB2FC}"/>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A68B441B-FC7E-C167-6DBA-72AA8CB4C604}"/>
              </a:ext>
            </a:extLst>
          </p:cNvPr>
          <p:cNvPicPr>
            <a:picLocks noChangeAspect="1"/>
          </p:cNvPicPr>
          <p:nvPr userDrawn="1"/>
        </p:nvPicPr>
        <p:blipFill rotWithShape="1">
          <a:blip r:embed="rId2"/>
          <a:srcRect r="69223"/>
          <a:stretch/>
        </p:blipFill>
        <p:spPr>
          <a:xfrm>
            <a:off x="11362136" y="5962030"/>
            <a:ext cx="669126" cy="773989"/>
          </a:xfrm>
          <a:prstGeom prst="rect">
            <a:avLst/>
          </a:prstGeom>
        </p:spPr>
      </p:pic>
    </p:spTree>
    <p:extLst>
      <p:ext uri="{BB962C8B-B14F-4D97-AF65-F5344CB8AC3E}">
        <p14:creationId xmlns:p14="http://schemas.microsoft.com/office/powerpoint/2010/main" val="390397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D807-96F2-C952-DEEE-857EFCFB2DC0}"/>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7655DF5-BE05-8F16-62C6-12576FC827EC}"/>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9A78C4-E22C-B384-F26C-734D33531738}"/>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B2726-8DAF-64E6-ADD8-8339936DAB8B}"/>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6" name="Footer Placeholder 5">
            <a:extLst>
              <a:ext uri="{FF2B5EF4-FFF2-40B4-BE49-F238E27FC236}">
                <a16:creationId xmlns:a16="http://schemas.microsoft.com/office/drawing/2014/main" id="{83C18415-BD10-21FB-D764-A75D2F1C31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314AD-92FB-393A-21A9-A9343147757B}"/>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9" name="Picture 8" descr="A black background with white text&#10;&#10;Description automatically generated">
            <a:extLst>
              <a:ext uri="{FF2B5EF4-FFF2-40B4-BE49-F238E27FC236}">
                <a16:creationId xmlns:a16="http://schemas.microsoft.com/office/drawing/2014/main" id="{820B7EAE-714E-C2FE-57BD-E64C2FEB000B}"/>
              </a:ext>
            </a:extLst>
          </p:cNvPr>
          <p:cNvPicPr>
            <a:picLocks noChangeAspect="1"/>
          </p:cNvPicPr>
          <p:nvPr userDrawn="1"/>
        </p:nvPicPr>
        <p:blipFill rotWithShape="1">
          <a:blip r:embed="rId2"/>
          <a:srcRect r="69223"/>
          <a:stretch/>
        </p:blipFill>
        <p:spPr>
          <a:xfrm>
            <a:off x="11362136" y="5962030"/>
            <a:ext cx="669126" cy="773989"/>
          </a:xfrm>
          <a:prstGeom prst="rect">
            <a:avLst/>
          </a:prstGeom>
        </p:spPr>
      </p:pic>
    </p:spTree>
    <p:extLst>
      <p:ext uri="{BB962C8B-B14F-4D97-AF65-F5344CB8AC3E}">
        <p14:creationId xmlns:p14="http://schemas.microsoft.com/office/powerpoint/2010/main" val="3230234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46C6-C7EF-22E4-C480-328843A74EAF}"/>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EEA9DB7-5D7C-761B-C01B-E5A3B938AF99}"/>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B26A04-5198-B661-481D-48A4B22E0F29}"/>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3A2EA-B45D-0633-9871-DE26E2C7B9C9}"/>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6" name="Footer Placeholder 5">
            <a:extLst>
              <a:ext uri="{FF2B5EF4-FFF2-40B4-BE49-F238E27FC236}">
                <a16:creationId xmlns:a16="http://schemas.microsoft.com/office/drawing/2014/main" id="{00CF5BBA-1C91-1D74-F29A-BD39B67FE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A94D6-5BC4-E59E-ECC7-BD4D1900B5D7}"/>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9" name="Picture 8" descr="A black background with white text&#10;&#10;Description automatically generated">
            <a:extLst>
              <a:ext uri="{FF2B5EF4-FFF2-40B4-BE49-F238E27FC236}">
                <a16:creationId xmlns:a16="http://schemas.microsoft.com/office/drawing/2014/main" id="{C29EB3CC-51AC-6500-61DA-D3A8FDD9C07A}"/>
              </a:ext>
            </a:extLst>
          </p:cNvPr>
          <p:cNvPicPr>
            <a:picLocks noChangeAspect="1"/>
          </p:cNvPicPr>
          <p:nvPr userDrawn="1"/>
        </p:nvPicPr>
        <p:blipFill rotWithShape="1">
          <a:blip r:embed="rId2"/>
          <a:srcRect r="69223"/>
          <a:stretch/>
        </p:blipFill>
        <p:spPr>
          <a:xfrm>
            <a:off x="11362136" y="5962030"/>
            <a:ext cx="669126" cy="773989"/>
          </a:xfrm>
          <a:prstGeom prst="rect">
            <a:avLst/>
          </a:prstGeom>
        </p:spPr>
      </p:pic>
    </p:spTree>
    <p:extLst>
      <p:ext uri="{BB962C8B-B14F-4D97-AF65-F5344CB8AC3E}">
        <p14:creationId xmlns:p14="http://schemas.microsoft.com/office/powerpoint/2010/main" val="390576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CCE5-8048-74CB-1380-41D5C9ADB33D}"/>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4449737-19D9-4087-2C47-2BFB4CF0AEA1}"/>
              </a:ext>
            </a:extLst>
          </p:cNvPr>
          <p:cNvSpPr>
            <a:spLocks noGrp="1"/>
          </p:cNvSpPr>
          <p:nvPr>
            <p:ph idx="1"/>
          </p:nvPr>
        </p:nvSpPr>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A12DC-1FDF-7A6C-9BFA-34F37E239BDA}"/>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5" name="Footer Placeholder 4">
            <a:extLst>
              <a:ext uri="{FF2B5EF4-FFF2-40B4-BE49-F238E27FC236}">
                <a16:creationId xmlns:a16="http://schemas.microsoft.com/office/drawing/2014/main" id="{2A2AC946-6EE8-BEE1-23FF-4ACF7970E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2B34B-331B-0500-C653-083C26DF413C}"/>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7" name="Picture 6" descr="A black background with blue text&#10;&#10;Description automatically generated">
            <a:extLst>
              <a:ext uri="{FF2B5EF4-FFF2-40B4-BE49-F238E27FC236}">
                <a16:creationId xmlns:a16="http://schemas.microsoft.com/office/drawing/2014/main" id="{9F1E6DA5-B1E9-BB25-C720-ED00387F4BFB}"/>
              </a:ext>
            </a:extLst>
          </p:cNvPr>
          <p:cNvPicPr>
            <a:picLocks noChangeAspect="1"/>
          </p:cNvPicPr>
          <p:nvPr userDrawn="1"/>
        </p:nvPicPr>
        <p:blipFill rotWithShape="1">
          <a:blip r:embed="rId2"/>
          <a:srcRect r="68456"/>
          <a:stretch/>
        </p:blipFill>
        <p:spPr>
          <a:xfrm>
            <a:off x="11353800" y="5969355"/>
            <a:ext cx="685799" cy="773990"/>
          </a:xfrm>
          <a:prstGeom prst="rect">
            <a:avLst/>
          </a:prstGeom>
        </p:spPr>
      </p:pic>
    </p:spTree>
    <p:extLst>
      <p:ext uri="{BB962C8B-B14F-4D97-AF65-F5344CB8AC3E}">
        <p14:creationId xmlns:p14="http://schemas.microsoft.com/office/powerpoint/2010/main" val="210025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C6EA-2E49-DB87-0CB5-8DE0CED8B261}"/>
              </a:ext>
            </a:extLst>
          </p:cNvPr>
          <p:cNvSpPr>
            <a:spLocks noGrp="1"/>
          </p:cNvSpPr>
          <p:nvPr>
            <p:ph type="title"/>
          </p:nvPr>
        </p:nvSpPr>
        <p:spPr>
          <a:xfrm>
            <a:off x="831850" y="1709738"/>
            <a:ext cx="10515600" cy="2852737"/>
          </a:xfrm>
        </p:spPr>
        <p:txBody>
          <a:bodyPr anchor="b"/>
          <a:lstStyle>
            <a:lvl1pPr>
              <a:defRPr sz="60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A118F5A7-41E5-85E0-E771-B0F6B3DD3248}"/>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2B2269-D417-D222-C06C-FDAE005488E8}"/>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5" name="Footer Placeholder 4">
            <a:extLst>
              <a:ext uri="{FF2B5EF4-FFF2-40B4-BE49-F238E27FC236}">
                <a16:creationId xmlns:a16="http://schemas.microsoft.com/office/drawing/2014/main" id="{4364E6DC-7CC3-08CE-745E-EC604AB77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D3F31-CA49-98EB-C6B9-0F19F6F71BF8}"/>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7" name="Picture 6" descr="A black background with blue text&#10;&#10;Description automatically generated">
            <a:extLst>
              <a:ext uri="{FF2B5EF4-FFF2-40B4-BE49-F238E27FC236}">
                <a16:creationId xmlns:a16="http://schemas.microsoft.com/office/drawing/2014/main" id="{3389406F-F33F-15D2-8AB1-FEA7F9F1B791}"/>
              </a:ext>
            </a:extLst>
          </p:cNvPr>
          <p:cNvPicPr>
            <a:picLocks noChangeAspect="1"/>
          </p:cNvPicPr>
          <p:nvPr userDrawn="1"/>
        </p:nvPicPr>
        <p:blipFill rotWithShape="1">
          <a:blip r:embed="rId2"/>
          <a:srcRect r="68456"/>
          <a:stretch/>
        </p:blipFill>
        <p:spPr>
          <a:xfrm>
            <a:off x="11353800" y="5969355"/>
            <a:ext cx="685799" cy="773990"/>
          </a:xfrm>
          <a:prstGeom prst="rect">
            <a:avLst/>
          </a:prstGeom>
        </p:spPr>
      </p:pic>
    </p:spTree>
    <p:extLst>
      <p:ext uri="{BB962C8B-B14F-4D97-AF65-F5344CB8AC3E}">
        <p14:creationId xmlns:p14="http://schemas.microsoft.com/office/powerpoint/2010/main" val="369208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0E40-82A8-3ACF-6332-A2D01001F64E}"/>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A46536-6816-E57A-6902-8BB1247B85A1}"/>
              </a:ext>
            </a:extLst>
          </p:cNvPr>
          <p:cNvSpPr>
            <a:spLocks noGrp="1"/>
          </p:cNvSpPr>
          <p:nvPr>
            <p:ph sz="half" idx="1"/>
          </p:nvPr>
        </p:nvSpPr>
        <p:spPr>
          <a:xfrm>
            <a:off x="838200" y="1825625"/>
            <a:ext cx="5181600"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D77F9-FC27-FEE5-CDF6-3E91FDC8593A}"/>
              </a:ext>
            </a:extLst>
          </p:cNvPr>
          <p:cNvSpPr>
            <a:spLocks noGrp="1"/>
          </p:cNvSpPr>
          <p:nvPr>
            <p:ph sz="half" idx="2"/>
          </p:nvPr>
        </p:nvSpPr>
        <p:spPr>
          <a:xfrm>
            <a:off x="6172200" y="1825625"/>
            <a:ext cx="5181600"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CBD61D-F043-7573-494F-017D80455D47}"/>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6" name="Footer Placeholder 5">
            <a:extLst>
              <a:ext uri="{FF2B5EF4-FFF2-40B4-BE49-F238E27FC236}">
                <a16:creationId xmlns:a16="http://schemas.microsoft.com/office/drawing/2014/main" id="{4BB31C36-55C1-F553-33DC-8966CD89B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E7740-5305-DA25-95D5-3C49982D0502}"/>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8" name="Picture 7" descr="A black background with blue text&#10;&#10;Description automatically generated">
            <a:extLst>
              <a:ext uri="{FF2B5EF4-FFF2-40B4-BE49-F238E27FC236}">
                <a16:creationId xmlns:a16="http://schemas.microsoft.com/office/drawing/2014/main" id="{18DA8322-D8A1-D188-D7E2-B6A447D1033D}"/>
              </a:ext>
            </a:extLst>
          </p:cNvPr>
          <p:cNvPicPr>
            <a:picLocks noChangeAspect="1"/>
          </p:cNvPicPr>
          <p:nvPr userDrawn="1"/>
        </p:nvPicPr>
        <p:blipFill rotWithShape="1">
          <a:blip r:embed="rId2"/>
          <a:srcRect r="68456"/>
          <a:stretch/>
        </p:blipFill>
        <p:spPr>
          <a:xfrm>
            <a:off x="11353800" y="5969355"/>
            <a:ext cx="685799" cy="773990"/>
          </a:xfrm>
          <a:prstGeom prst="rect">
            <a:avLst/>
          </a:prstGeom>
        </p:spPr>
      </p:pic>
    </p:spTree>
    <p:extLst>
      <p:ext uri="{BB962C8B-B14F-4D97-AF65-F5344CB8AC3E}">
        <p14:creationId xmlns:p14="http://schemas.microsoft.com/office/powerpoint/2010/main" val="334028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C925-9CF1-7D52-336B-748EC39C6A54}"/>
              </a:ext>
            </a:extLst>
          </p:cNvPr>
          <p:cNvSpPr>
            <a:spLocks noGrp="1"/>
          </p:cNvSpPr>
          <p:nvPr>
            <p:ph type="title"/>
          </p:nvPr>
        </p:nvSpPr>
        <p:spPr>
          <a:xfrm>
            <a:off x="839788" y="365125"/>
            <a:ext cx="10515600" cy="1325563"/>
          </a:xfrm>
        </p:spPr>
        <p:txBody>
          <a:bodyPr/>
          <a:lstStyle>
            <a:lvl1pPr>
              <a:defRPr>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32D19ED3-9815-268D-B10F-CEA52DF0EC3C}"/>
              </a:ext>
            </a:extLst>
          </p:cNvPr>
          <p:cNvSpPr>
            <a:spLocks noGrp="1"/>
          </p:cNvSpPr>
          <p:nvPr>
            <p:ph type="body" idx="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E7601-DDF0-CC65-09A5-1088F5267180}"/>
              </a:ext>
            </a:extLst>
          </p:cNvPr>
          <p:cNvSpPr>
            <a:spLocks noGrp="1"/>
          </p:cNvSpPr>
          <p:nvPr>
            <p:ph sz="half" idx="2"/>
          </p:nvPr>
        </p:nvSpPr>
        <p:spPr>
          <a:xfrm>
            <a:off x="839788" y="2505075"/>
            <a:ext cx="5157787" cy="368458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ABAA1-09C6-987B-DAEA-3ED8070BBE3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2970A-4DEC-792B-7C06-291B02AD4295}"/>
              </a:ext>
            </a:extLst>
          </p:cNvPr>
          <p:cNvSpPr>
            <a:spLocks noGrp="1"/>
          </p:cNvSpPr>
          <p:nvPr>
            <p:ph sz="quarter" idx="4"/>
          </p:nvPr>
        </p:nvSpPr>
        <p:spPr>
          <a:xfrm>
            <a:off x="6172200" y="2505075"/>
            <a:ext cx="5183188" cy="368458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76212D-5C6C-CCFC-9E28-3FCC810D7E76}"/>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8" name="Footer Placeholder 7">
            <a:extLst>
              <a:ext uri="{FF2B5EF4-FFF2-40B4-BE49-F238E27FC236}">
                <a16:creationId xmlns:a16="http://schemas.microsoft.com/office/drawing/2014/main" id="{AC50EDF3-68C2-F24B-0A3A-F5A0CC7D7D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975DF1-C1A4-DDF3-28D6-6545C0F2AC33}"/>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10" name="Picture 9" descr="A black background with blue text&#10;&#10;Description automatically generated">
            <a:extLst>
              <a:ext uri="{FF2B5EF4-FFF2-40B4-BE49-F238E27FC236}">
                <a16:creationId xmlns:a16="http://schemas.microsoft.com/office/drawing/2014/main" id="{D40241F1-5AE6-0C30-3F0C-FEF35A2F4AE9}"/>
              </a:ext>
            </a:extLst>
          </p:cNvPr>
          <p:cNvPicPr>
            <a:picLocks noChangeAspect="1"/>
          </p:cNvPicPr>
          <p:nvPr userDrawn="1"/>
        </p:nvPicPr>
        <p:blipFill rotWithShape="1">
          <a:blip r:embed="rId2"/>
          <a:srcRect r="68456"/>
          <a:stretch/>
        </p:blipFill>
        <p:spPr>
          <a:xfrm>
            <a:off x="11353800" y="5969355"/>
            <a:ext cx="685799" cy="773990"/>
          </a:xfrm>
          <a:prstGeom prst="rect">
            <a:avLst/>
          </a:prstGeom>
        </p:spPr>
      </p:pic>
    </p:spTree>
    <p:extLst>
      <p:ext uri="{BB962C8B-B14F-4D97-AF65-F5344CB8AC3E}">
        <p14:creationId xmlns:p14="http://schemas.microsoft.com/office/powerpoint/2010/main" val="214014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475F-3383-9B6B-5F12-4C534D947689}"/>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3" name="Date Placeholder 2">
            <a:extLst>
              <a:ext uri="{FF2B5EF4-FFF2-40B4-BE49-F238E27FC236}">
                <a16:creationId xmlns:a16="http://schemas.microsoft.com/office/drawing/2014/main" id="{6757CD40-C2B7-A715-217F-06B47EC672AF}"/>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4" name="Footer Placeholder 3">
            <a:extLst>
              <a:ext uri="{FF2B5EF4-FFF2-40B4-BE49-F238E27FC236}">
                <a16:creationId xmlns:a16="http://schemas.microsoft.com/office/drawing/2014/main" id="{DCCBDF2F-1B85-51FE-508F-108DF84BF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AA06A-787A-6046-FB95-70A4ACB3797F}"/>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6" name="Picture 5" descr="A black background with blue text&#10;&#10;Description automatically generated">
            <a:extLst>
              <a:ext uri="{FF2B5EF4-FFF2-40B4-BE49-F238E27FC236}">
                <a16:creationId xmlns:a16="http://schemas.microsoft.com/office/drawing/2014/main" id="{EA20B7D9-36C8-A7D5-A321-351F13138D7A}"/>
              </a:ext>
            </a:extLst>
          </p:cNvPr>
          <p:cNvPicPr>
            <a:picLocks noChangeAspect="1"/>
          </p:cNvPicPr>
          <p:nvPr userDrawn="1"/>
        </p:nvPicPr>
        <p:blipFill rotWithShape="1">
          <a:blip r:embed="rId2"/>
          <a:srcRect r="68456"/>
          <a:stretch/>
        </p:blipFill>
        <p:spPr>
          <a:xfrm>
            <a:off x="11353800" y="5969355"/>
            <a:ext cx="685799" cy="773990"/>
          </a:xfrm>
          <a:prstGeom prst="rect">
            <a:avLst/>
          </a:prstGeom>
        </p:spPr>
      </p:pic>
    </p:spTree>
    <p:extLst>
      <p:ext uri="{BB962C8B-B14F-4D97-AF65-F5344CB8AC3E}">
        <p14:creationId xmlns:p14="http://schemas.microsoft.com/office/powerpoint/2010/main" val="52542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01EAA-B312-85CE-FE22-FD20949052AB}"/>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3" name="Footer Placeholder 2">
            <a:extLst>
              <a:ext uri="{FF2B5EF4-FFF2-40B4-BE49-F238E27FC236}">
                <a16:creationId xmlns:a16="http://schemas.microsoft.com/office/drawing/2014/main" id="{51589613-8813-4810-30E2-EB0AA03B1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D5973-9118-6618-7A9C-32486BBDB2FC}"/>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5" name="Picture 4" descr="A black background with blue text&#10;&#10;Description automatically generated">
            <a:extLst>
              <a:ext uri="{FF2B5EF4-FFF2-40B4-BE49-F238E27FC236}">
                <a16:creationId xmlns:a16="http://schemas.microsoft.com/office/drawing/2014/main" id="{583D1B28-76D4-3EF3-5324-3DB2CAF2DE06}"/>
              </a:ext>
            </a:extLst>
          </p:cNvPr>
          <p:cNvPicPr>
            <a:picLocks noChangeAspect="1"/>
          </p:cNvPicPr>
          <p:nvPr userDrawn="1"/>
        </p:nvPicPr>
        <p:blipFill rotWithShape="1">
          <a:blip r:embed="rId2"/>
          <a:srcRect r="68456"/>
          <a:stretch/>
        </p:blipFill>
        <p:spPr>
          <a:xfrm>
            <a:off x="11353800" y="5969355"/>
            <a:ext cx="685799" cy="773990"/>
          </a:xfrm>
          <a:prstGeom prst="rect">
            <a:avLst/>
          </a:prstGeom>
        </p:spPr>
      </p:pic>
    </p:spTree>
    <p:extLst>
      <p:ext uri="{BB962C8B-B14F-4D97-AF65-F5344CB8AC3E}">
        <p14:creationId xmlns:p14="http://schemas.microsoft.com/office/powerpoint/2010/main" val="322025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D807-96F2-C952-DEEE-857EFCFB2DC0}"/>
              </a:ext>
            </a:extLst>
          </p:cNvPr>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7655DF5-BE05-8F16-62C6-12576FC827EC}"/>
              </a:ext>
            </a:extLst>
          </p:cNvPr>
          <p:cNvSpPr>
            <a:spLocks noGrp="1"/>
          </p:cNvSpPr>
          <p:nvPr>
            <p:ph idx="1"/>
          </p:nvPr>
        </p:nvSpPr>
        <p:spPr>
          <a:xfrm>
            <a:off x="5183188" y="987425"/>
            <a:ext cx="6172200" cy="4873625"/>
          </a:xfrm>
        </p:spPr>
        <p:txBody>
          <a:bodyPr/>
          <a:lstStyle>
            <a:lvl1pPr>
              <a:defRPr sz="3200">
                <a:solidFill>
                  <a:schemeClr val="accent3"/>
                </a:solidFill>
              </a:defRPr>
            </a:lvl1pPr>
            <a:lvl2pPr>
              <a:defRPr sz="2800">
                <a:solidFill>
                  <a:schemeClr val="accent3"/>
                </a:solidFill>
              </a:defRPr>
            </a:lvl2pPr>
            <a:lvl3pPr>
              <a:defRPr sz="2400">
                <a:solidFill>
                  <a:schemeClr val="accent3"/>
                </a:solidFill>
              </a:defRPr>
            </a:lvl3pPr>
            <a:lvl4pPr>
              <a:defRPr sz="2000">
                <a:solidFill>
                  <a:schemeClr val="accent3"/>
                </a:solidFill>
              </a:defRPr>
            </a:lvl4pPr>
            <a:lvl5pPr>
              <a:defRPr sz="20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9A78C4-E22C-B384-F26C-734D33531738}"/>
              </a:ext>
            </a:extLst>
          </p:cNvPr>
          <p:cNvSpPr>
            <a:spLocks noGrp="1"/>
          </p:cNvSpPr>
          <p:nvPr>
            <p:ph type="body" sz="half" idx="2"/>
          </p:nvPr>
        </p:nvSpPr>
        <p:spPr>
          <a:xfrm>
            <a:off x="839788" y="2057400"/>
            <a:ext cx="3932237"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B2726-8DAF-64E6-ADD8-8339936DAB8B}"/>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6" name="Footer Placeholder 5">
            <a:extLst>
              <a:ext uri="{FF2B5EF4-FFF2-40B4-BE49-F238E27FC236}">
                <a16:creationId xmlns:a16="http://schemas.microsoft.com/office/drawing/2014/main" id="{83C18415-BD10-21FB-D764-A75D2F1C31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314AD-92FB-393A-21A9-A9343147757B}"/>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8" name="Picture 7" descr="A black background with blue text&#10;&#10;Description automatically generated">
            <a:extLst>
              <a:ext uri="{FF2B5EF4-FFF2-40B4-BE49-F238E27FC236}">
                <a16:creationId xmlns:a16="http://schemas.microsoft.com/office/drawing/2014/main" id="{61E5E8B7-9C1D-1182-C9D4-B3FE5CE658A9}"/>
              </a:ext>
            </a:extLst>
          </p:cNvPr>
          <p:cNvPicPr>
            <a:picLocks noChangeAspect="1"/>
          </p:cNvPicPr>
          <p:nvPr userDrawn="1"/>
        </p:nvPicPr>
        <p:blipFill rotWithShape="1">
          <a:blip r:embed="rId2"/>
          <a:srcRect r="68456"/>
          <a:stretch/>
        </p:blipFill>
        <p:spPr>
          <a:xfrm>
            <a:off x="11353800" y="5969355"/>
            <a:ext cx="685799" cy="773990"/>
          </a:xfrm>
          <a:prstGeom prst="rect">
            <a:avLst/>
          </a:prstGeom>
        </p:spPr>
      </p:pic>
    </p:spTree>
    <p:extLst>
      <p:ext uri="{BB962C8B-B14F-4D97-AF65-F5344CB8AC3E}">
        <p14:creationId xmlns:p14="http://schemas.microsoft.com/office/powerpoint/2010/main" val="245006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46C6-C7EF-22E4-C480-328843A74EAF}"/>
              </a:ext>
            </a:extLst>
          </p:cNvPr>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EEA9DB7-5D7C-761B-C01B-E5A3B938AF99}"/>
              </a:ext>
            </a:extLst>
          </p:cNvPr>
          <p:cNvSpPr>
            <a:spLocks noGrp="1"/>
          </p:cNvSpPr>
          <p:nvPr>
            <p:ph type="pic" idx="1"/>
          </p:nvPr>
        </p:nvSpPr>
        <p:spPr>
          <a:xfrm>
            <a:off x="5183188" y="987425"/>
            <a:ext cx="6172200" cy="4873625"/>
          </a:xfrm>
        </p:spPr>
        <p:txBody>
          <a:bodyPr/>
          <a:lstStyle>
            <a:lvl1pPr marL="0" indent="0">
              <a:buNone/>
              <a:defRPr sz="32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B26A04-5198-B661-481D-48A4B22E0F29}"/>
              </a:ext>
            </a:extLst>
          </p:cNvPr>
          <p:cNvSpPr>
            <a:spLocks noGrp="1"/>
          </p:cNvSpPr>
          <p:nvPr>
            <p:ph type="body" sz="half" idx="2"/>
          </p:nvPr>
        </p:nvSpPr>
        <p:spPr>
          <a:xfrm>
            <a:off x="839788" y="2057400"/>
            <a:ext cx="3932237"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3A2EA-B45D-0633-9871-DE26E2C7B9C9}"/>
              </a:ext>
            </a:extLst>
          </p:cNvPr>
          <p:cNvSpPr>
            <a:spLocks noGrp="1"/>
          </p:cNvSpPr>
          <p:nvPr>
            <p:ph type="dt" sz="half" idx="10"/>
          </p:nvPr>
        </p:nvSpPr>
        <p:spPr/>
        <p:txBody>
          <a:bodyPr/>
          <a:lstStyle/>
          <a:p>
            <a:fld id="{CC70F963-D370-5F40-899E-F750317903B1}" type="datetimeFigureOut">
              <a:rPr lang="en-US" smtClean="0"/>
              <a:t>3/4/2024</a:t>
            </a:fld>
            <a:endParaRPr lang="en-US"/>
          </a:p>
        </p:txBody>
      </p:sp>
      <p:sp>
        <p:nvSpPr>
          <p:cNvPr id="6" name="Footer Placeholder 5">
            <a:extLst>
              <a:ext uri="{FF2B5EF4-FFF2-40B4-BE49-F238E27FC236}">
                <a16:creationId xmlns:a16="http://schemas.microsoft.com/office/drawing/2014/main" id="{00CF5BBA-1C91-1D74-F29A-BD39B67FE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A94D6-5BC4-E59E-ECC7-BD4D1900B5D7}"/>
              </a:ext>
            </a:extLst>
          </p:cNvPr>
          <p:cNvSpPr>
            <a:spLocks noGrp="1"/>
          </p:cNvSpPr>
          <p:nvPr>
            <p:ph type="sldNum" sz="quarter" idx="12"/>
          </p:nvPr>
        </p:nvSpPr>
        <p:spPr/>
        <p:txBody>
          <a:bodyPr/>
          <a:lstStyle/>
          <a:p>
            <a:fld id="{89AA560C-135F-CD46-8070-172A7C2FFF84}" type="slidenum">
              <a:rPr lang="en-US" smtClean="0"/>
              <a:t>‹#›</a:t>
            </a:fld>
            <a:endParaRPr lang="en-US"/>
          </a:p>
        </p:txBody>
      </p:sp>
      <p:pic>
        <p:nvPicPr>
          <p:cNvPr id="8" name="Picture 7" descr="A black background with blue text&#10;&#10;Description automatically generated">
            <a:extLst>
              <a:ext uri="{FF2B5EF4-FFF2-40B4-BE49-F238E27FC236}">
                <a16:creationId xmlns:a16="http://schemas.microsoft.com/office/drawing/2014/main" id="{D7238263-7E73-4499-6488-E4A2CF5D7819}"/>
              </a:ext>
            </a:extLst>
          </p:cNvPr>
          <p:cNvPicPr>
            <a:picLocks noChangeAspect="1"/>
          </p:cNvPicPr>
          <p:nvPr userDrawn="1"/>
        </p:nvPicPr>
        <p:blipFill rotWithShape="1">
          <a:blip r:embed="rId2"/>
          <a:srcRect r="68456"/>
          <a:stretch/>
        </p:blipFill>
        <p:spPr>
          <a:xfrm>
            <a:off x="11353800" y="5969355"/>
            <a:ext cx="685799" cy="773990"/>
          </a:xfrm>
          <a:prstGeom prst="rect">
            <a:avLst/>
          </a:prstGeom>
        </p:spPr>
      </p:pic>
    </p:spTree>
    <p:extLst>
      <p:ext uri="{BB962C8B-B14F-4D97-AF65-F5344CB8AC3E}">
        <p14:creationId xmlns:p14="http://schemas.microsoft.com/office/powerpoint/2010/main" val="131357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5BD56-DBBB-1E20-2163-8E3955DDA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F82936-0CBE-A324-8236-65B432800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91DD1-5FDC-C532-0D09-1C94A64F3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0F963-D370-5F40-899E-F750317903B1}" type="datetimeFigureOut">
              <a:rPr lang="en-US" smtClean="0"/>
              <a:t>3/4/2024</a:t>
            </a:fld>
            <a:endParaRPr lang="en-US"/>
          </a:p>
        </p:txBody>
      </p:sp>
      <p:sp>
        <p:nvSpPr>
          <p:cNvPr id="5" name="Footer Placeholder 4">
            <a:extLst>
              <a:ext uri="{FF2B5EF4-FFF2-40B4-BE49-F238E27FC236}">
                <a16:creationId xmlns:a16="http://schemas.microsoft.com/office/drawing/2014/main" id="{D9EAB6D0-C046-856F-626A-02B38F6BF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776BEB-E8E1-66DF-A62A-CB49B20AC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A560C-135F-CD46-8070-172A7C2FFF84}" type="slidenum">
              <a:rPr lang="en-US" smtClean="0"/>
              <a:t>‹#›</a:t>
            </a:fld>
            <a:endParaRPr lang="en-US"/>
          </a:p>
        </p:txBody>
      </p:sp>
    </p:spTree>
    <p:extLst>
      <p:ext uri="{BB962C8B-B14F-4D97-AF65-F5344CB8AC3E}">
        <p14:creationId xmlns:p14="http://schemas.microsoft.com/office/powerpoint/2010/main" val="1086686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latinLnBrk="0" hangingPunct="1">
        <a:lnSpc>
          <a:spcPct val="90000"/>
        </a:lnSpc>
        <a:spcBef>
          <a:spcPct val="0"/>
        </a:spcBef>
        <a:buNone/>
        <a:defRPr sz="440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mailto:NCOSHERC@unc.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hyperlink" Target="mailto:NCOSHERC@unc.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97A945-E0FE-DFC4-9F37-8FCE57E01AAD}"/>
              </a:ext>
            </a:extLst>
          </p:cNvPr>
          <p:cNvPicPr>
            <a:picLocks noChangeAspect="1"/>
          </p:cNvPicPr>
          <p:nvPr/>
        </p:nvPicPr>
        <p:blipFill>
          <a:blip r:embed="rId3"/>
          <a:stretch>
            <a:fillRect/>
          </a:stretch>
        </p:blipFill>
        <p:spPr>
          <a:xfrm>
            <a:off x="6918503" y="0"/>
            <a:ext cx="5273497" cy="6462807"/>
          </a:xfrm>
          <a:prstGeom prst="rect">
            <a:avLst/>
          </a:prstGeom>
        </p:spPr>
      </p:pic>
      <p:sp>
        <p:nvSpPr>
          <p:cNvPr id="2" name="Title 1">
            <a:extLst>
              <a:ext uri="{FF2B5EF4-FFF2-40B4-BE49-F238E27FC236}">
                <a16:creationId xmlns:a16="http://schemas.microsoft.com/office/drawing/2014/main" id="{7CB0031D-1106-CDD4-F228-1D8981A5E270}"/>
              </a:ext>
            </a:extLst>
          </p:cNvPr>
          <p:cNvSpPr>
            <a:spLocks noGrp="1"/>
          </p:cNvSpPr>
          <p:nvPr>
            <p:ph type="ctrTitle"/>
          </p:nvPr>
        </p:nvSpPr>
        <p:spPr>
          <a:xfrm>
            <a:off x="-1148528" y="2011167"/>
            <a:ext cx="9144000" cy="1229873"/>
          </a:xfrm>
        </p:spPr>
        <p:txBody>
          <a:bodyPr>
            <a:normAutofit/>
          </a:bodyPr>
          <a:lstStyle/>
          <a:p>
            <a:r>
              <a:rPr lang="en-US" sz="2800" b="1" dirty="0">
                <a:latin typeface="Avenir Black" panose="02000503020000020003" pitchFamily="2" charset="0"/>
              </a:rPr>
              <a:t>NORA </a:t>
            </a:r>
            <a:br>
              <a:rPr lang="en-US" sz="2800" b="1" dirty="0">
                <a:latin typeface="Avenir Black" panose="02000503020000020003" pitchFamily="2" charset="0"/>
              </a:rPr>
            </a:br>
            <a:r>
              <a:rPr lang="en-US" sz="2800" b="1" dirty="0">
                <a:latin typeface="Avenir Black" panose="02000503020000020003" pitchFamily="2" charset="0"/>
              </a:rPr>
              <a:t>Interdisciplinary Seminar Series</a:t>
            </a:r>
          </a:p>
        </p:txBody>
      </p:sp>
      <p:sp>
        <p:nvSpPr>
          <p:cNvPr id="3" name="Subtitle 2">
            <a:extLst>
              <a:ext uri="{FF2B5EF4-FFF2-40B4-BE49-F238E27FC236}">
                <a16:creationId xmlns:a16="http://schemas.microsoft.com/office/drawing/2014/main" id="{C88C4239-51D0-B59E-0FB8-33C3D23D23D2}"/>
              </a:ext>
            </a:extLst>
          </p:cNvPr>
          <p:cNvSpPr>
            <a:spLocks noGrp="1"/>
          </p:cNvSpPr>
          <p:nvPr>
            <p:ph type="subTitle" idx="1"/>
          </p:nvPr>
        </p:nvSpPr>
        <p:spPr>
          <a:xfrm>
            <a:off x="329753" y="3375850"/>
            <a:ext cx="6319020" cy="2884293"/>
          </a:xfrm>
        </p:spPr>
        <p:txBody>
          <a:bodyPr>
            <a:noAutofit/>
          </a:bodyPr>
          <a:lstStyle/>
          <a:p>
            <a:pPr algn="ctr"/>
            <a:r>
              <a:rPr lang="en-US" b="1" dirty="0"/>
              <a:t>Presents</a:t>
            </a:r>
          </a:p>
          <a:p>
            <a:r>
              <a:rPr lang="en-US" b="1" dirty="0"/>
              <a:t>“Fatal Incidents Among Landscaping and Tree Care Workers: Insights from NIOSH and State-based FACE Reports”</a:t>
            </a:r>
          </a:p>
          <a:p>
            <a:pPr algn="ctr"/>
            <a:endParaRPr lang="en-US" sz="1800" b="1" dirty="0"/>
          </a:p>
          <a:p>
            <a:pPr algn="ctr"/>
            <a:r>
              <a:rPr lang="en-US" sz="2100" dirty="0"/>
              <a:t>Greg Kearney, DrPH, MPH</a:t>
            </a:r>
          </a:p>
          <a:p>
            <a:pPr algn="ctr"/>
            <a:r>
              <a:rPr lang="en-US" sz="2100" dirty="0"/>
              <a:t>March 7, 2024 | 12:00pm to 1:00pm ET</a:t>
            </a:r>
          </a:p>
          <a:p>
            <a:pPr algn="ctr"/>
            <a:endParaRPr lang="en-US" sz="1800" dirty="0"/>
          </a:p>
        </p:txBody>
      </p:sp>
      <p:sp>
        <p:nvSpPr>
          <p:cNvPr id="4" name="Rectangle 3">
            <a:extLst>
              <a:ext uri="{FF2B5EF4-FFF2-40B4-BE49-F238E27FC236}">
                <a16:creationId xmlns:a16="http://schemas.microsoft.com/office/drawing/2014/main" id="{A02DD80F-61EF-0230-4AF9-CB158289E620}"/>
              </a:ext>
            </a:extLst>
          </p:cNvPr>
          <p:cNvSpPr/>
          <p:nvPr/>
        </p:nvSpPr>
        <p:spPr>
          <a:xfrm>
            <a:off x="1" y="6394953"/>
            <a:ext cx="6096000" cy="46304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7605A2E-4AEF-C0C3-E855-14C4FDB2779B}"/>
              </a:ext>
            </a:extLst>
          </p:cNvPr>
          <p:cNvSpPr/>
          <p:nvPr/>
        </p:nvSpPr>
        <p:spPr>
          <a:xfrm>
            <a:off x="6096000" y="6394953"/>
            <a:ext cx="6096000" cy="46304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14E3D93-65D2-97B8-70B1-06A00D6244B3}"/>
              </a:ext>
            </a:extLst>
          </p:cNvPr>
          <p:cNvSpPr txBox="1"/>
          <p:nvPr/>
        </p:nvSpPr>
        <p:spPr>
          <a:xfrm>
            <a:off x="5372100" y="124097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A black background with blue text&#10;&#10;Description automatically generated">
            <a:extLst>
              <a:ext uri="{FF2B5EF4-FFF2-40B4-BE49-F238E27FC236}">
                <a16:creationId xmlns:a16="http://schemas.microsoft.com/office/drawing/2014/main" id="{125FD2B7-18DE-0C41-EF98-18325A1C9FF4}"/>
              </a:ext>
            </a:extLst>
          </p:cNvPr>
          <p:cNvPicPr>
            <a:picLocks noChangeAspect="1"/>
          </p:cNvPicPr>
          <p:nvPr/>
        </p:nvPicPr>
        <p:blipFill>
          <a:blip r:embed="rId4"/>
          <a:stretch>
            <a:fillRect/>
          </a:stretch>
        </p:blipFill>
        <p:spPr>
          <a:xfrm>
            <a:off x="1355904" y="492215"/>
            <a:ext cx="4266718" cy="1518952"/>
          </a:xfrm>
          <a:prstGeom prst="rect">
            <a:avLst/>
          </a:prstGeom>
        </p:spPr>
      </p:pic>
      <p:pic>
        <p:nvPicPr>
          <p:cNvPr id="12" name="Picture 11" descr="A black and white text&#10;&#10;Description automatically generated">
            <a:extLst>
              <a:ext uri="{FF2B5EF4-FFF2-40B4-BE49-F238E27FC236}">
                <a16:creationId xmlns:a16="http://schemas.microsoft.com/office/drawing/2014/main" id="{B631312F-2505-1A31-C142-7E1E70ACBB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3181" y="6476455"/>
            <a:ext cx="2843283" cy="367897"/>
          </a:xfrm>
          <a:prstGeom prst="rect">
            <a:avLst/>
          </a:prstGeom>
        </p:spPr>
      </p:pic>
    </p:spTree>
    <p:extLst>
      <p:ext uri="{BB962C8B-B14F-4D97-AF65-F5344CB8AC3E}">
        <p14:creationId xmlns:p14="http://schemas.microsoft.com/office/powerpoint/2010/main" val="418937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9DC2-53BF-12A0-9D4D-38B862954616}"/>
              </a:ext>
            </a:extLst>
          </p:cNvPr>
          <p:cNvSpPr>
            <a:spLocks noGrp="1"/>
          </p:cNvSpPr>
          <p:nvPr>
            <p:ph type="title"/>
          </p:nvPr>
        </p:nvSpPr>
        <p:spPr>
          <a:xfrm>
            <a:off x="502151" y="847641"/>
            <a:ext cx="9658158" cy="894028"/>
          </a:xfrm>
        </p:spPr>
        <p:txBody>
          <a:bodyPr>
            <a:noAutofit/>
          </a:bodyPr>
          <a:lstStyle/>
          <a:p>
            <a:r>
              <a:rPr lang="en-US" sz="3200" b="1" dirty="0">
                <a:solidFill>
                  <a:srgbClr val="002060"/>
                </a:solidFill>
              </a:rPr>
              <a:t>Providing High-quality Education and Research Training</a:t>
            </a:r>
            <a:br>
              <a:rPr lang="en-US" sz="3200" b="1" dirty="0">
                <a:solidFill>
                  <a:srgbClr val="002060"/>
                </a:solidFill>
              </a:rPr>
            </a:br>
            <a:r>
              <a:rPr lang="en-US" sz="3200" b="1" dirty="0">
                <a:solidFill>
                  <a:srgbClr val="002060"/>
                </a:solidFill>
              </a:rPr>
              <a:t>in Occupational Health and Safety Sciences</a:t>
            </a:r>
            <a:br>
              <a:rPr lang="en-US" sz="3200" b="1" dirty="0">
                <a:solidFill>
                  <a:srgbClr val="002060"/>
                </a:solidFill>
              </a:rPr>
            </a:br>
            <a:r>
              <a:rPr lang="en-US" sz="3200" b="1" dirty="0">
                <a:solidFill>
                  <a:srgbClr val="002060"/>
                </a:solidFill>
              </a:rPr>
              <a:t>to Protect and Promote Worker Health</a:t>
            </a:r>
            <a:endParaRPr lang="en-US" sz="3200" b="1" dirty="0">
              <a:latin typeface="Avenir Black" panose="02000503020000020003" pitchFamily="2" charset="0"/>
            </a:endParaRPr>
          </a:p>
        </p:txBody>
      </p:sp>
      <p:sp>
        <p:nvSpPr>
          <p:cNvPr id="8" name="TextBox 7">
            <a:extLst>
              <a:ext uri="{FF2B5EF4-FFF2-40B4-BE49-F238E27FC236}">
                <a16:creationId xmlns:a16="http://schemas.microsoft.com/office/drawing/2014/main" id="{3E357282-A927-3E51-312A-C3C07E0EB379}"/>
              </a:ext>
            </a:extLst>
          </p:cNvPr>
          <p:cNvSpPr txBox="1"/>
          <p:nvPr/>
        </p:nvSpPr>
        <p:spPr>
          <a:xfrm>
            <a:off x="502151" y="2480608"/>
            <a:ext cx="9081002"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E3F7B"/>
                </a:solidFill>
                <a:effectLst/>
                <a:uLnTx/>
                <a:uFillTx/>
                <a:latin typeface="Avenir Book" panose="02000503020000020003" pitchFamily="2" charset="0"/>
                <a:ea typeface="+mn-ea"/>
                <a:cs typeface="+mn-cs"/>
              </a:rPr>
              <a:t>Physical Location – University of North Carolina at Chapel Hill (UNC-CH), </a:t>
            </a:r>
            <a:r>
              <a:rPr kumimoji="0" lang="en-US" sz="2800" b="0" i="0" u="none" strike="noStrike" kern="1200" cap="none" spc="0" normalizeH="0" baseline="0" noProof="0" dirty="0" err="1">
                <a:ln>
                  <a:noFill/>
                </a:ln>
                <a:solidFill>
                  <a:srgbClr val="0E3F7B"/>
                </a:solidFill>
                <a:effectLst/>
                <a:uLnTx/>
                <a:uFillTx/>
                <a:latin typeface="Avenir Book" panose="02000503020000020003" pitchFamily="2" charset="0"/>
                <a:ea typeface="+mn-ea"/>
                <a:cs typeface="+mn-cs"/>
              </a:rPr>
              <a:t>Gillings</a:t>
            </a:r>
            <a:r>
              <a:rPr kumimoji="0" lang="en-US" sz="2800" b="0" i="0" u="none" strike="noStrike" kern="1200" cap="none" spc="0" normalizeH="0" baseline="0" noProof="0" dirty="0">
                <a:ln>
                  <a:noFill/>
                </a:ln>
                <a:solidFill>
                  <a:srgbClr val="0E3F7B"/>
                </a:solidFill>
                <a:effectLst/>
                <a:uLnTx/>
                <a:uFillTx/>
                <a:latin typeface="Avenir Book" panose="02000503020000020003" pitchFamily="2" charset="0"/>
                <a:ea typeface="+mn-ea"/>
                <a:cs typeface="+mn-cs"/>
              </a:rPr>
              <a:t> School of Global Public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E3F7B"/>
              </a:solidFill>
              <a:effectLst/>
              <a:uLnTx/>
              <a:uFillTx/>
              <a:latin typeface="Avenir Book" panose="02000503020000020003"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E3F7B"/>
                </a:solidFill>
                <a:effectLst/>
                <a:uLnTx/>
                <a:uFillTx/>
                <a:latin typeface="Avenir Book" panose="02000503020000020003" pitchFamily="2" charset="0"/>
                <a:ea typeface="+mn-ea"/>
                <a:cs typeface="+mn-cs"/>
              </a:rPr>
              <a:t>3 Universities – UNC-CH, Duke University, North Carolina State University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E3F7B"/>
              </a:solidFill>
              <a:effectLst/>
              <a:uLnTx/>
              <a:uFillTx/>
              <a:latin typeface="Avenir Book" panose="02000503020000020003"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E3F7B"/>
                </a:solidFill>
                <a:effectLst/>
                <a:uLnTx/>
                <a:uFillTx/>
                <a:latin typeface="Avenir Book" panose="02000503020000020003" pitchFamily="2" charset="0"/>
                <a:ea typeface="+mn-ea"/>
                <a:cs typeface="+mn-cs"/>
              </a:rPr>
              <a:t>NIOSH Funded Education and Research Center since 1976</a:t>
            </a:r>
          </a:p>
        </p:txBody>
      </p:sp>
      <p:sp>
        <p:nvSpPr>
          <p:cNvPr id="15" name="Rectangle 14">
            <a:extLst>
              <a:ext uri="{FF2B5EF4-FFF2-40B4-BE49-F238E27FC236}">
                <a16:creationId xmlns:a16="http://schemas.microsoft.com/office/drawing/2014/main" id="{96EC8E7F-D38E-33BC-C048-F4598C391489}"/>
              </a:ext>
            </a:extLst>
          </p:cNvPr>
          <p:cNvSpPr/>
          <p:nvPr/>
        </p:nvSpPr>
        <p:spPr>
          <a:xfrm rot="16200000">
            <a:off x="7370620" y="4068311"/>
            <a:ext cx="5116330" cy="46304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8959B39-F98F-B4BB-5AD0-EB0DEEE0DDD6}"/>
              </a:ext>
            </a:extLst>
          </p:cNvPr>
          <p:cNvSpPr/>
          <p:nvPr/>
        </p:nvSpPr>
        <p:spPr>
          <a:xfrm rot="16200000">
            <a:off x="8381357" y="2249085"/>
            <a:ext cx="4961220" cy="46304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13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2CB6-CA8A-777E-C551-1C5E6A5746B3}"/>
              </a:ext>
            </a:extLst>
          </p:cNvPr>
          <p:cNvSpPr>
            <a:spLocks noGrp="1"/>
          </p:cNvSpPr>
          <p:nvPr>
            <p:ph type="title"/>
          </p:nvPr>
        </p:nvSpPr>
        <p:spPr>
          <a:xfrm>
            <a:off x="838200" y="269875"/>
            <a:ext cx="10515600" cy="1325563"/>
          </a:xfrm>
        </p:spPr>
        <p:txBody>
          <a:bodyPr>
            <a:normAutofit/>
          </a:bodyPr>
          <a:lstStyle/>
          <a:p>
            <a:r>
              <a:rPr lang="en-US" sz="4200" dirty="0">
                <a:solidFill>
                  <a:srgbClr val="002060"/>
                </a:solidFill>
                <a:ea typeface="+mj-lt"/>
                <a:cs typeface="+mj-lt"/>
              </a:rPr>
              <a:t>If you need a certificate for CE or CM points:</a:t>
            </a:r>
            <a:endParaRPr lang="en-US" sz="4200" dirty="0"/>
          </a:p>
        </p:txBody>
      </p:sp>
      <p:sp>
        <p:nvSpPr>
          <p:cNvPr id="3" name="Content Placeholder 2">
            <a:extLst>
              <a:ext uri="{FF2B5EF4-FFF2-40B4-BE49-F238E27FC236}">
                <a16:creationId xmlns:a16="http://schemas.microsoft.com/office/drawing/2014/main" id="{052572AE-0C74-5DF2-8D0B-D46EEAD08981}"/>
              </a:ext>
            </a:extLst>
          </p:cNvPr>
          <p:cNvSpPr>
            <a:spLocks noGrp="1"/>
          </p:cNvSpPr>
          <p:nvPr>
            <p:ph idx="1"/>
          </p:nvPr>
        </p:nvSpPr>
        <p:spPr>
          <a:xfrm>
            <a:off x="1873689" y="2392518"/>
            <a:ext cx="9126224" cy="1046930"/>
          </a:xfrm>
        </p:spPr>
        <p:txBody>
          <a:bodyPr>
            <a:normAutofit/>
          </a:bodyPr>
          <a:lstStyle/>
          <a:p>
            <a:pPr marL="0" indent="0">
              <a:buNone/>
            </a:pPr>
            <a:r>
              <a:rPr lang="en-US" dirty="0"/>
              <a:t>Submit a completed online evaluation and be sure to provide your full name (first and last) in the survey.</a:t>
            </a:r>
          </a:p>
        </p:txBody>
      </p:sp>
      <p:sp>
        <p:nvSpPr>
          <p:cNvPr id="4" name="Rectangle 3">
            <a:extLst>
              <a:ext uri="{FF2B5EF4-FFF2-40B4-BE49-F238E27FC236}">
                <a16:creationId xmlns:a16="http://schemas.microsoft.com/office/drawing/2014/main" id="{7092B53E-9B80-CC10-CDED-DEA6A0EDE5CA}"/>
              </a:ext>
            </a:extLst>
          </p:cNvPr>
          <p:cNvSpPr/>
          <p:nvPr/>
        </p:nvSpPr>
        <p:spPr>
          <a:xfrm rot="16200000">
            <a:off x="-88049" y="5760568"/>
            <a:ext cx="1731815" cy="46304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2EB0379-0704-A05E-F876-4EC987483A79}"/>
              </a:ext>
            </a:extLst>
          </p:cNvPr>
          <p:cNvSpPr/>
          <p:nvPr/>
        </p:nvSpPr>
        <p:spPr>
          <a:xfrm rot="16200000">
            <a:off x="8873190" y="2249087"/>
            <a:ext cx="4961220" cy="463047"/>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Badge 1 with solid fill">
            <a:extLst>
              <a:ext uri="{FF2B5EF4-FFF2-40B4-BE49-F238E27FC236}">
                <a16:creationId xmlns:a16="http://schemas.microsoft.com/office/drawing/2014/main" id="{C2D5292F-BA07-621A-EB77-F1CEB917C0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7278" y="2385360"/>
            <a:ext cx="384048" cy="384048"/>
          </a:xfrm>
          <a:prstGeom prst="rect">
            <a:avLst/>
          </a:prstGeom>
        </p:spPr>
      </p:pic>
      <p:sp>
        <p:nvSpPr>
          <p:cNvPr id="8" name="Content Placeholder 2">
            <a:extLst>
              <a:ext uri="{FF2B5EF4-FFF2-40B4-BE49-F238E27FC236}">
                <a16:creationId xmlns:a16="http://schemas.microsoft.com/office/drawing/2014/main" id="{BE60B393-890F-0411-957B-FA7C74598D72}"/>
              </a:ext>
            </a:extLst>
          </p:cNvPr>
          <p:cNvSpPr txBox="1">
            <a:spLocks/>
          </p:cNvSpPr>
          <p:nvPr/>
        </p:nvSpPr>
        <p:spPr>
          <a:xfrm>
            <a:off x="838200" y="165417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WITHIN </a:t>
            </a:r>
            <a:r>
              <a:rPr lang="en-US" u="sng" dirty="0"/>
              <a:t>2 WEEKS</a:t>
            </a:r>
            <a:r>
              <a:rPr lang="en-US" dirty="0"/>
              <a:t> OF THE LIVE SEMINAR:</a:t>
            </a:r>
          </a:p>
          <a:p>
            <a:pPr marL="0" indent="0">
              <a:buFont typeface="Arial" panose="020B0604020202020204" pitchFamily="34" charset="0"/>
              <a:buNone/>
            </a:pPr>
            <a:endParaRPr lang="en-US" dirty="0"/>
          </a:p>
        </p:txBody>
      </p:sp>
      <p:pic>
        <p:nvPicPr>
          <p:cNvPr id="9" name="Graphic 8" descr="Badge with solid fill">
            <a:extLst>
              <a:ext uri="{FF2B5EF4-FFF2-40B4-BE49-F238E27FC236}">
                <a16:creationId xmlns:a16="http://schemas.microsoft.com/office/drawing/2014/main" id="{29E1C38F-5E7F-4576-952C-6FECD3A4A8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7278" y="3429000"/>
            <a:ext cx="384048" cy="384048"/>
          </a:xfrm>
          <a:prstGeom prst="rect">
            <a:avLst/>
          </a:prstGeom>
        </p:spPr>
      </p:pic>
      <p:sp>
        <p:nvSpPr>
          <p:cNvPr id="10" name="Content Placeholder 2">
            <a:extLst>
              <a:ext uri="{FF2B5EF4-FFF2-40B4-BE49-F238E27FC236}">
                <a16:creationId xmlns:a16="http://schemas.microsoft.com/office/drawing/2014/main" id="{7E0B6D80-3100-3EF4-EE3A-5566DB0E131E}"/>
              </a:ext>
            </a:extLst>
          </p:cNvPr>
          <p:cNvSpPr txBox="1">
            <a:spLocks/>
          </p:cNvSpPr>
          <p:nvPr/>
        </p:nvSpPr>
        <p:spPr>
          <a:xfrm>
            <a:off x="1873689" y="3470533"/>
            <a:ext cx="9126224" cy="1046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i="1" u="sng" dirty="0"/>
              <a:t>AND</a:t>
            </a:r>
            <a:r>
              <a:rPr lang="en-US" sz="2800" dirty="0"/>
              <a:t> Email </a:t>
            </a:r>
            <a:r>
              <a:rPr lang="en-US" dirty="0">
                <a:hlinkClick r:id="rId7">
                  <a:extLst>
                    <a:ext uri="{A12FA001-AC4F-418D-AE19-62706E023703}">
                      <ahyp:hlinkClr xmlns:ahyp="http://schemas.microsoft.com/office/drawing/2018/hyperlinkcolor" val="tx"/>
                    </a:ext>
                  </a:extLst>
                </a:hlinkClick>
              </a:rPr>
              <a:t>NCOSHERC@unc.edu</a:t>
            </a:r>
            <a:r>
              <a:rPr lang="en-US" dirty="0"/>
              <a:t> </a:t>
            </a:r>
            <a:r>
              <a:rPr lang="en-US" sz="2800" dirty="0"/>
              <a:t>to request a certificate.</a:t>
            </a:r>
            <a:endParaRPr lang="en-US" dirty="0"/>
          </a:p>
        </p:txBody>
      </p:sp>
      <p:pic>
        <p:nvPicPr>
          <p:cNvPr id="11" name="Graphic 10" descr="Badge 3 with solid fill">
            <a:extLst>
              <a:ext uri="{FF2B5EF4-FFF2-40B4-BE49-F238E27FC236}">
                <a16:creationId xmlns:a16="http://schemas.microsoft.com/office/drawing/2014/main" id="{21B932B5-FE0C-1358-152C-29B3F858BD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67278" y="4229258"/>
            <a:ext cx="384048" cy="384048"/>
          </a:xfrm>
          <a:prstGeom prst="rect">
            <a:avLst/>
          </a:prstGeom>
        </p:spPr>
      </p:pic>
      <p:sp>
        <p:nvSpPr>
          <p:cNvPr id="12" name="Content Placeholder 2">
            <a:extLst>
              <a:ext uri="{FF2B5EF4-FFF2-40B4-BE49-F238E27FC236}">
                <a16:creationId xmlns:a16="http://schemas.microsoft.com/office/drawing/2014/main" id="{2ED0DEFD-FFB5-ABCE-2796-06BA77CF37A2}"/>
              </a:ext>
            </a:extLst>
          </p:cNvPr>
          <p:cNvSpPr txBox="1">
            <a:spLocks/>
          </p:cNvSpPr>
          <p:nvPr/>
        </p:nvSpPr>
        <p:spPr>
          <a:xfrm>
            <a:off x="1873689" y="4235898"/>
            <a:ext cx="9126224" cy="10469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venir Book"/>
              </a:rPr>
              <a:t>A certificate of attendance will be </a:t>
            </a:r>
            <a:r>
              <a:rPr lang="en-US" dirty="0">
                <a:latin typeface="Avenir Book"/>
                <a:cs typeface="Segoe UI"/>
              </a:rPr>
              <a:t>emailed </a:t>
            </a:r>
            <a:r>
              <a:rPr lang="en-US" sz="2800" dirty="0">
                <a:latin typeface="Avenir Book"/>
              </a:rPr>
              <a:t>to </a:t>
            </a:r>
            <a:r>
              <a:rPr lang="en-US" dirty="0">
                <a:latin typeface="Avenir Book"/>
              </a:rPr>
              <a:t>you by </a:t>
            </a:r>
            <a:r>
              <a:rPr lang="en-US" sz="2800" dirty="0">
                <a:latin typeface="Avenir Book"/>
              </a:rPr>
              <a:t>a </a:t>
            </a:r>
            <a:r>
              <a:rPr lang="en-US" dirty="0">
                <a:latin typeface="Avenir Book"/>
              </a:rPr>
              <a:t>member of NC OSHERC staff</a:t>
            </a:r>
            <a:r>
              <a:rPr lang="en-US" sz="2800" dirty="0">
                <a:latin typeface="Avenir Book"/>
              </a:rPr>
              <a:t>.</a:t>
            </a:r>
            <a:endParaRPr lang="en-US" dirty="0"/>
          </a:p>
        </p:txBody>
      </p:sp>
      <p:sp>
        <p:nvSpPr>
          <p:cNvPr id="13" name="Content Placeholder 2">
            <a:extLst>
              <a:ext uri="{FF2B5EF4-FFF2-40B4-BE49-F238E27FC236}">
                <a16:creationId xmlns:a16="http://schemas.microsoft.com/office/drawing/2014/main" id="{3E4188E7-5BC6-127B-4FE9-1A706FEFDAF0}"/>
              </a:ext>
            </a:extLst>
          </p:cNvPr>
          <p:cNvSpPr txBox="1">
            <a:spLocks/>
          </p:cNvSpPr>
          <p:nvPr/>
        </p:nvSpPr>
        <p:spPr>
          <a:xfrm>
            <a:off x="1367278" y="5384826"/>
            <a:ext cx="10218046" cy="1046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t>See the ABIH website for the CM credit criteria. </a:t>
            </a:r>
          </a:p>
          <a:p>
            <a:pPr marL="0" indent="57150">
              <a:buNone/>
            </a:pPr>
            <a:r>
              <a:rPr lang="en-US" dirty="0"/>
              <a:t>	http//www.abih.org </a:t>
            </a:r>
          </a:p>
        </p:txBody>
      </p:sp>
    </p:spTree>
    <p:extLst>
      <p:ext uri="{BB962C8B-B14F-4D97-AF65-F5344CB8AC3E}">
        <p14:creationId xmlns:p14="http://schemas.microsoft.com/office/powerpoint/2010/main" val="21121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7BAB-37D6-6D4E-8092-9809B5D2EB15}"/>
              </a:ext>
            </a:extLst>
          </p:cNvPr>
          <p:cNvSpPr>
            <a:spLocks noGrp="1"/>
          </p:cNvSpPr>
          <p:nvPr>
            <p:ph type="title"/>
          </p:nvPr>
        </p:nvSpPr>
        <p:spPr/>
        <p:txBody>
          <a:bodyPr/>
          <a:lstStyle/>
          <a:p>
            <a:r>
              <a:rPr lang="en-US" dirty="0"/>
              <a:t>Contact Information</a:t>
            </a:r>
          </a:p>
        </p:txBody>
      </p:sp>
      <p:grpSp>
        <p:nvGrpSpPr>
          <p:cNvPr id="7" name="Google Shape;420;p21">
            <a:extLst>
              <a:ext uri="{FF2B5EF4-FFF2-40B4-BE49-F238E27FC236}">
                <a16:creationId xmlns:a16="http://schemas.microsoft.com/office/drawing/2014/main" id="{0016C7ED-09F4-9194-8222-700C756456BA}"/>
              </a:ext>
            </a:extLst>
          </p:cNvPr>
          <p:cNvGrpSpPr/>
          <p:nvPr/>
        </p:nvGrpSpPr>
        <p:grpSpPr>
          <a:xfrm>
            <a:off x="838200" y="1494708"/>
            <a:ext cx="10046507" cy="2700467"/>
            <a:chOff x="2669153" y="1172397"/>
            <a:chExt cx="1846791" cy="3252364"/>
          </a:xfrm>
        </p:grpSpPr>
        <p:sp>
          <p:nvSpPr>
            <p:cNvPr id="8" name="Google Shape;421;p21">
              <a:extLst>
                <a:ext uri="{FF2B5EF4-FFF2-40B4-BE49-F238E27FC236}">
                  <a16:creationId xmlns:a16="http://schemas.microsoft.com/office/drawing/2014/main" id="{07461021-46C6-7677-42E1-C3791A5E3955}"/>
                </a:ext>
              </a:extLst>
            </p:cNvPr>
            <p:cNvSpPr/>
            <p:nvPr/>
          </p:nvSpPr>
          <p:spPr>
            <a:xfrm rot="10800000" flipH="1">
              <a:off x="2669162" y="1886252"/>
              <a:ext cx="1846782" cy="2538509"/>
            </a:xfrm>
            <a:prstGeom prst="round2SameRect">
              <a:avLst>
                <a:gd name="adj1" fmla="val 6301"/>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423;p21">
              <a:extLst>
                <a:ext uri="{FF2B5EF4-FFF2-40B4-BE49-F238E27FC236}">
                  <a16:creationId xmlns:a16="http://schemas.microsoft.com/office/drawing/2014/main" id="{C9083EF7-603F-B2EA-AB15-41F61C4EA083}"/>
                </a:ext>
              </a:extLst>
            </p:cNvPr>
            <p:cNvSpPr txBox="1"/>
            <p:nvPr/>
          </p:nvSpPr>
          <p:spPr>
            <a:xfrm>
              <a:off x="2751503" y="2002631"/>
              <a:ext cx="1682100" cy="195800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latin typeface="Roboto"/>
                  <a:ea typeface="Roboto"/>
                  <a:cs typeface="Roboto"/>
                  <a:sym typeface="Roboto"/>
                </a:rPr>
                <a:t>NC OSHERC</a:t>
              </a:r>
            </a:p>
            <a:p>
              <a:pPr marL="0" lvl="0" indent="0" rtl="0">
                <a:spcBef>
                  <a:spcPts val="0"/>
                </a:spcBef>
                <a:spcAft>
                  <a:spcPts val="0"/>
                </a:spcAft>
                <a:buNone/>
              </a:pPr>
              <a:r>
                <a:rPr lang="en-US" sz="2800" dirty="0">
                  <a:latin typeface="Roboto"/>
                  <a:ea typeface="Roboto"/>
                  <a:cs typeface="Roboto"/>
                  <a:sym typeface="Roboto"/>
                </a:rPr>
                <a:t>University of North Carolina at Chapel Hill</a:t>
              </a:r>
            </a:p>
            <a:p>
              <a:pPr marL="0" lvl="0" indent="0" rtl="0">
                <a:spcBef>
                  <a:spcPts val="0"/>
                </a:spcBef>
                <a:spcAft>
                  <a:spcPts val="0"/>
                </a:spcAft>
                <a:buNone/>
              </a:pPr>
              <a:r>
                <a:rPr lang="en-US" sz="2800" dirty="0">
                  <a:latin typeface="Roboto"/>
                  <a:ea typeface="Roboto"/>
                  <a:cs typeface="Roboto"/>
                  <a:sym typeface="Roboto"/>
                </a:rPr>
                <a:t>1700 Martin Luther King Jr., Blvd., CB #7502</a:t>
              </a:r>
            </a:p>
            <a:p>
              <a:pPr marL="0" lvl="0" indent="0" rtl="0">
                <a:spcBef>
                  <a:spcPts val="0"/>
                </a:spcBef>
                <a:spcAft>
                  <a:spcPts val="0"/>
                </a:spcAft>
                <a:buNone/>
              </a:pPr>
              <a:r>
                <a:rPr lang="en-US" sz="2800" dirty="0">
                  <a:latin typeface="Roboto"/>
                  <a:ea typeface="Roboto"/>
                  <a:cs typeface="Roboto"/>
                  <a:sym typeface="Roboto"/>
                </a:rPr>
                <a:t>Chapel Hill, NC  27599-7502</a:t>
              </a:r>
            </a:p>
          </p:txBody>
        </p:sp>
        <p:sp>
          <p:nvSpPr>
            <p:cNvPr id="11" name="Google Shape;424;p21">
              <a:extLst>
                <a:ext uri="{FF2B5EF4-FFF2-40B4-BE49-F238E27FC236}">
                  <a16:creationId xmlns:a16="http://schemas.microsoft.com/office/drawing/2014/main" id="{701D7408-A117-B791-9831-A86D18F757BF}"/>
                </a:ext>
              </a:extLst>
            </p:cNvPr>
            <p:cNvSpPr/>
            <p:nvPr/>
          </p:nvSpPr>
          <p:spPr>
            <a:xfrm>
              <a:off x="2669153" y="1172397"/>
              <a:ext cx="1846782" cy="713855"/>
            </a:xfrm>
            <a:prstGeom prst="round2SameRect">
              <a:avLst>
                <a:gd name="adj1" fmla="val 16667"/>
                <a:gd name="adj2" fmla="val 0"/>
              </a:avLst>
            </a:prstGeom>
            <a:solidFill>
              <a:schemeClr val="accent2"/>
            </a:solid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2800" dirty="0">
                  <a:solidFill>
                    <a:schemeClr val="lt1"/>
                  </a:solidFill>
                  <a:latin typeface="Fira Sans Extra Condensed Medium"/>
                  <a:ea typeface="Fira Sans Extra Condensed Medium"/>
                  <a:cs typeface="Fira Sans Extra Condensed Medium"/>
                  <a:sym typeface="Fira Sans Extra Condensed Medium"/>
                </a:rPr>
                <a:t>Mailing Address:</a:t>
              </a:r>
            </a:p>
          </p:txBody>
        </p:sp>
      </p:grpSp>
      <p:grpSp>
        <p:nvGrpSpPr>
          <p:cNvPr id="12" name="Google Shape;420;p21">
            <a:extLst>
              <a:ext uri="{FF2B5EF4-FFF2-40B4-BE49-F238E27FC236}">
                <a16:creationId xmlns:a16="http://schemas.microsoft.com/office/drawing/2014/main" id="{A47FF4B3-F1EB-530C-1A06-3240E25A0AFF}"/>
              </a:ext>
            </a:extLst>
          </p:cNvPr>
          <p:cNvGrpSpPr/>
          <p:nvPr/>
        </p:nvGrpSpPr>
        <p:grpSpPr>
          <a:xfrm>
            <a:off x="838201" y="4385840"/>
            <a:ext cx="10046555" cy="1954905"/>
            <a:chOff x="2669153" y="967110"/>
            <a:chExt cx="1846809" cy="3457651"/>
          </a:xfrm>
        </p:grpSpPr>
        <p:sp>
          <p:nvSpPr>
            <p:cNvPr id="13" name="Google Shape;421;p21">
              <a:extLst>
                <a:ext uri="{FF2B5EF4-FFF2-40B4-BE49-F238E27FC236}">
                  <a16:creationId xmlns:a16="http://schemas.microsoft.com/office/drawing/2014/main" id="{27E6ADF2-EC18-E8FA-2D14-155D00CEB064}"/>
                </a:ext>
              </a:extLst>
            </p:cNvPr>
            <p:cNvSpPr/>
            <p:nvPr/>
          </p:nvSpPr>
          <p:spPr>
            <a:xfrm rot="10800000" flipH="1">
              <a:off x="2669162" y="1886255"/>
              <a:ext cx="1846800" cy="2538506"/>
            </a:xfrm>
            <a:prstGeom prst="round2SameRect">
              <a:avLst>
                <a:gd name="adj1" fmla="val 6301"/>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423;p21">
              <a:extLst>
                <a:ext uri="{FF2B5EF4-FFF2-40B4-BE49-F238E27FC236}">
                  <a16:creationId xmlns:a16="http://schemas.microsoft.com/office/drawing/2014/main" id="{C6530295-5E15-EF0B-A074-DEB95585D658}"/>
                </a:ext>
              </a:extLst>
            </p:cNvPr>
            <p:cNvSpPr txBox="1"/>
            <p:nvPr/>
          </p:nvSpPr>
          <p:spPr>
            <a:xfrm>
              <a:off x="2751503" y="2218563"/>
              <a:ext cx="1682100" cy="76499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latin typeface="Roboto"/>
                  <a:ea typeface="Roboto"/>
                  <a:cs typeface="Roboto"/>
                  <a:sym typeface="Roboto"/>
                  <a:hlinkClick r:id="rId3"/>
                </a:rPr>
                <a:t>NCOSHERC@unc.edu</a:t>
              </a:r>
              <a:endParaRPr lang="en-US" sz="2800" dirty="0">
                <a:latin typeface="Roboto"/>
                <a:ea typeface="Roboto"/>
                <a:cs typeface="Roboto"/>
                <a:sym typeface="Roboto"/>
              </a:endParaRPr>
            </a:p>
            <a:p>
              <a:pPr marL="0" lvl="0" indent="0" rtl="0">
                <a:spcBef>
                  <a:spcPts val="0"/>
                </a:spcBef>
                <a:spcAft>
                  <a:spcPts val="0"/>
                </a:spcAft>
                <a:buNone/>
              </a:pPr>
              <a:r>
                <a:rPr lang="en-US" sz="2800" dirty="0">
                  <a:latin typeface="Roboto"/>
                  <a:ea typeface="Roboto"/>
                  <a:cs typeface="Roboto"/>
                  <a:sym typeface="Roboto"/>
                </a:rPr>
                <a:t>919-843-9612</a:t>
              </a:r>
            </a:p>
          </p:txBody>
        </p:sp>
        <p:sp>
          <p:nvSpPr>
            <p:cNvPr id="15" name="Google Shape;424;p21">
              <a:extLst>
                <a:ext uri="{FF2B5EF4-FFF2-40B4-BE49-F238E27FC236}">
                  <a16:creationId xmlns:a16="http://schemas.microsoft.com/office/drawing/2014/main" id="{C0207C2C-F163-5D3F-6EAE-9EF75C1AB912}"/>
                </a:ext>
              </a:extLst>
            </p:cNvPr>
            <p:cNvSpPr/>
            <p:nvPr/>
          </p:nvSpPr>
          <p:spPr>
            <a:xfrm>
              <a:off x="2669153" y="967110"/>
              <a:ext cx="1846800" cy="919145"/>
            </a:xfrm>
            <a:prstGeom prst="round2SameRect">
              <a:avLst>
                <a:gd name="adj1" fmla="val 16667"/>
                <a:gd name="adj2" fmla="val 0"/>
              </a:avLst>
            </a:prstGeom>
            <a:solidFill>
              <a:schemeClr val="accent2"/>
            </a:solid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2800" dirty="0">
                  <a:solidFill>
                    <a:schemeClr val="lt1"/>
                  </a:solidFill>
                  <a:latin typeface="Fira Sans Extra Condensed Medium"/>
                  <a:ea typeface="Fira Sans Extra Condensed Medium"/>
                  <a:cs typeface="Fira Sans Extra Condensed Medium"/>
                  <a:sym typeface="Fira Sans Extra Condensed Medium"/>
                </a:rPr>
                <a:t>Questions:</a:t>
              </a:r>
            </a:p>
          </p:txBody>
        </p:sp>
      </p:grpSp>
    </p:spTree>
    <p:extLst>
      <p:ext uri="{BB962C8B-B14F-4D97-AF65-F5344CB8AC3E}">
        <p14:creationId xmlns:p14="http://schemas.microsoft.com/office/powerpoint/2010/main" val="128665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038D-9903-1F8B-CA3D-36E74DA2FC38}"/>
              </a:ext>
            </a:extLst>
          </p:cNvPr>
          <p:cNvSpPr>
            <a:spLocks noGrp="1"/>
          </p:cNvSpPr>
          <p:nvPr>
            <p:ph type="title"/>
          </p:nvPr>
        </p:nvSpPr>
        <p:spPr>
          <a:xfrm>
            <a:off x="831850" y="721667"/>
            <a:ext cx="10515600" cy="1133475"/>
          </a:xfrm>
        </p:spPr>
        <p:txBody>
          <a:bodyPr>
            <a:noAutofit/>
          </a:bodyPr>
          <a:lstStyle/>
          <a:p>
            <a:r>
              <a:rPr lang="nn-NO" sz="3800" dirty="0"/>
              <a:t>Stay tuned for the 2nd Spring 2024 NORA Seminar!​​</a:t>
            </a:r>
            <a:endParaRPr lang="en-US" sz="3800" dirty="0"/>
          </a:p>
        </p:txBody>
      </p:sp>
      <p:sp>
        <p:nvSpPr>
          <p:cNvPr id="4" name="Rectangle 3">
            <a:extLst>
              <a:ext uri="{FF2B5EF4-FFF2-40B4-BE49-F238E27FC236}">
                <a16:creationId xmlns:a16="http://schemas.microsoft.com/office/drawing/2014/main" id="{E6BC3301-D3D1-7E2C-B4A4-05C025D32065}"/>
              </a:ext>
            </a:extLst>
          </p:cNvPr>
          <p:cNvSpPr/>
          <p:nvPr/>
        </p:nvSpPr>
        <p:spPr>
          <a:xfrm>
            <a:off x="1" y="0"/>
            <a:ext cx="6096000" cy="46304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615011C-02B9-9B0A-5825-E3890B906B57}"/>
              </a:ext>
            </a:extLst>
          </p:cNvPr>
          <p:cNvSpPr/>
          <p:nvPr/>
        </p:nvSpPr>
        <p:spPr>
          <a:xfrm>
            <a:off x="6096000" y="0"/>
            <a:ext cx="6096000" cy="46304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150432C-D567-F6CA-C474-75B3E578230B}"/>
              </a:ext>
            </a:extLst>
          </p:cNvPr>
          <p:cNvPicPr>
            <a:picLocks noChangeAspect="1"/>
          </p:cNvPicPr>
          <p:nvPr/>
        </p:nvPicPr>
        <p:blipFill>
          <a:blip r:embed="rId3"/>
          <a:stretch>
            <a:fillRect/>
          </a:stretch>
        </p:blipFill>
        <p:spPr>
          <a:xfrm>
            <a:off x="1196588" y="2340140"/>
            <a:ext cx="475529" cy="420660"/>
          </a:xfrm>
          <a:prstGeom prst="rect">
            <a:avLst/>
          </a:prstGeom>
        </p:spPr>
      </p:pic>
      <p:pic>
        <p:nvPicPr>
          <p:cNvPr id="9" name="Picture 8">
            <a:extLst>
              <a:ext uri="{FF2B5EF4-FFF2-40B4-BE49-F238E27FC236}">
                <a16:creationId xmlns:a16="http://schemas.microsoft.com/office/drawing/2014/main" id="{690A2F4C-8C93-A42E-29A9-E475552DA3D5}"/>
              </a:ext>
            </a:extLst>
          </p:cNvPr>
          <p:cNvPicPr>
            <a:picLocks noChangeAspect="1"/>
          </p:cNvPicPr>
          <p:nvPr/>
        </p:nvPicPr>
        <p:blipFill>
          <a:blip r:embed="rId4"/>
          <a:stretch>
            <a:fillRect/>
          </a:stretch>
        </p:blipFill>
        <p:spPr>
          <a:xfrm>
            <a:off x="1196588" y="3283945"/>
            <a:ext cx="475529" cy="469433"/>
          </a:xfrm>
          <a:prstGeom prst="rect">
            <a:avLst/>
          </a:prstGeom>
        </p:spPr>
      </p:pic>
      <p:pic>
        <p:nvPicPr>
          <p:cNvPr id="10" name="Picture 9">
            <a:extLst>
              <a:ext uri="{FF2B5EF4-FFF2-40B4-BE49-F238E27FC236}">
                <a16:creationId xmlns:a16="http://schemas.microsoft.com/office/drawing/2014/main" id="{FD422348-B0E3-2046-E92D-9DB0C047BD4F}"/>
              </a:ext>
            </a:extLst>
          </p:cNvPr>
          <p:cNvPicPr>
            <a:picLocks noChangeAspect="1"/>
          </p:cNvPicPr>
          <p:nvPr/>
        </p:nvPicPr>
        <p:blipFill>
          <a:blip r:embed="rId5"/>
          <a:stretch>
            <a:fillRect/>
          </a:stretch>
        </p:blipFill>
        <p:spPr>
          <a:xfrm>
            <a:off x="1276203" y="5376321"/>
            <a:ext cx="280440" cy="469433"/>
          </a:xfrm>
          <a:prstGeom prst="rect">
            <a:avLst/>
          </a:prstGeom>
        </p:spPr>
      </p:pic>
      <p:pic>
        <p:nvPicPr>
          <p:cNvPr id="11" name="Picture 10">
            <a:extLst>
              <a:ext uri="{FF2B5EF4-FFF2-40B4-BE49-F238E27FC236}">
                <a16:creationId xmlns:a16="http://schemas.microsoft.com/office/drawing/2014/main" id="{31898905-EA85-9D2B-5486-7E03226A65C0}"/>
              </a:ext>
            </a:extLst>
          </p:cNvPr>
          <p:cNvPicPr>
            <a:picLocks noChangeAspect="1"/>
          </p:cNvPicPr>
          <p:nvPr/>
        </p:nvPicPr>
        <p:blipFill>
          <a:blip r:embed="rId6"/>
          <a:stretch>
            <a:fillRect/>
          </a:stretch>
        </p:blipFill>
        <p:spPr>
          <a:xfrm>
            <a:off x="1150863" y="4293716"/>
            <a:ext cx="566977" cy="560881"/>
          </a:xfrm>
          <a:prstGeom prst="rect">
            <a:avLst/>
          </a:prstGeom>
        </p:spPr>
      </p:pic>
      <p:sp>
        <p:nvSpPr>
          <p:cNvPr id="12" name="Text Placeholder 2">
            <a:extLst>
              <a:ext uri="{FF2B5EF4-FFF2-40B4-BE49-F238E27FC236}">
                <a16:creationId xmlns:a16="http://schemas.microsoft.com/office/drawing/2014/main" id="{655F5428-04AE-1043-75D7-09FFAA8B07A6}"/>
              </a:ext>
            </a:extLst>
          </p:cNvPr>
          <p:cNvSpPr>
            <a:spLocks noGrp="1"/>
          </p:cNvSpPr>
          <p:nvPr>
            <p:ph type="body" idx="1"/>
          </p:nvPr>
        </p:nvSpPr>
        <p:spPr>
          <a:xfrm>
            <a:off x="1979333" y="2340140"/>
            <a:ext cx="10515600" cy="710225"/>
          </a:xfrm>
        </p:spPr>
        <p:txBody>
          <a:bodyPr/>
          <a:lstStyle/>
          <a:p>
            <a:r>
              <a:rPr lang="en-US" dirty="0"/>
              <a:t>Spring 2024</a:t>
            </a:r>
          </a:p>
        </p:txBody>
      </p:sp>
      <p:sp>
        <p:nvSpPr>
          <p:cNvPr id="13" name="Text Placeholder 2">
            <a:extLst>
              <a:ext uri="{FF2B5EF4-FFF2-40B4-BE49-F238E27FC236}">
                <a16:creationId xmlns:a16="http://schemas.microsoft.com/office/drawing/2014/main" id="{68B1BD0B-D995-B6AB-C854-67F4F9FF4B8A}"/>
              </a:ext>
            </a:extLst>
          </p:cNvPr>
          <p:cNvSpPr txBox="1">
            <a:spLocks/>
          </p:cNvSpPr>
          <p:nvPr/>
        </p:nvSpPr>
        <p:spPr>
          <a:xfrm>
            <a:off x="1979333" y="3283945"/>
            <a:ext cx="10515600" cy="7102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TBD</a:t>
            </a:r>
          </a:p>
        </p:txBody>
      </p:sp>
      <p:sp>
        <p:nvSpPr>
          <p:cNvPr id="14" name="Text Placeholder 2">
            <a:extLst>
              <a:ext uri="{FF2B5EF4-FFF2-40B4-BE49-F238E27FC236}">
                <a16:creationId xmlns:a16="http://schemas.microsoft.com/office/drawing/2014/main" id="{0846E6B2-E5A9-80B9-2B6C-DE411B635212}"/>
              </a:ext>
            </a:extLst>
          </p:cNvPr>
          <p:cNvSpPr txBox="1">
            <a:spLocks/>
          </p:cNvSpPr>
          <p:nvPr/>
        </p:nvSpPr>
        <p:spPr>
          <a:xfrm>
            <a:off x="1979333" y="4298091"/>
            <a:ext cx="9836149" cy="7102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TBD</a:t>
            </a:r>
          </a:p>
        </p:txBody>
      </p:sp>
      <p:sp>
        <p:nvSpPr>
          <p:cNvPr id="15" name="Text Placeholder 2">
            <a:extLst>
              <a:ext uri="{FF2B5EF4-FFF2-40B4-BE49-F238E27FC236}">
                <a16:creationId xmlns:a16="http://schemas.microsoft.com/office/drawing/2014/main" id="{5B0D6EDA-D771-9E7F-F9C2-2F8E966161E6}"/>
              </a:ext>
            </a:extLst>
          </p:cNvPr>
          <p:cNvSpPr txBox="1">
            <a:spLocks/>
          </p:cNvSpPr>
          <p:nvPr/>
        </p:nvSpPr>
        <p:spPr>
          <a:xfrm>
            <a:off x="1979333" y="5386239"/>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Zoom  </a:t>
            </a:r>
          </a:p>
        </p:txBody>
      </p:sp>
    </p:spTree>
    <p:extLst>
      <p:ext uri="{BB962C8B-B14F-4D97-AF65-F5344CB8AC3E}">
        <p14:creationId xmlns:p14="http://schemas.microsoft.com/office/powerpoint/2010/main" val="193710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FCFA903-AA23-178F-8DEE-73C94930B7E4}"/>
              </a:ext>
            </a:extLst>
          </p:cNvPr>
          <p:cNvSpPr/>
          <p:nvPr/>
        </p:nvSpPr>
        <p:spPr>
          <a:xfrm>
            <a:off x="6485732" y="1833791"/>
            <a:ext cx="4966769" cy="3996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CCD6F64-E3D7-4B82-9065-DE50C29AC7F8}"/>
              </a:ext>
            </a:extLst>
          </p:cNvPr>
          <p:cNvSpPr/>
          <p:nvPr/>
        </p:nvSpPr>
        <p:spPr>
          <a:xfrm>
            <a:off x="1170667" y="1833791"/>
            <a:ext cx="5132101" cy="3996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99DC2-53BF-12A0-9D4D-38B862954616}"/>
              </a:ext>
            </a:extLst>
          </p:cNvPr>
          <p:cNvSpPr>
            <a:spLocks noGrp="1"/>
          </p:cNvSpPr>
          <p:nvPr>
            <p:ph type="title"/>
          </p:nvPr>
        </p:nvSpPr>
        <p:spPr>
          <a:xfrm>
            <a:off x="1237702" y="69092"/>
            <a:ext cx="10333074" cy="1325563"/>
          </a:xfrm>
        </p:spPr>
        <p:txBody>
          <a:bodyPr/>
          <a:lstStyle/>
          <a:p>
            <a:r>
              <a:rPr lang="en-US" dirty="0"/>
              <a:t>Upcoming 2024 Spring Institute CE Courses</a:t>
            </a:r>
          </a:p>
        </p:txBody>
      </p:sp>
      <p:sp>
        <p:nvSpPr>
          <p:cNvPr id="3" name="Rectangle 2">
            <a:extLst>
              <a:ext uri="{FF2B5EF4-FFF2-40B4-BE49-F238E27FC236}">
                <a16:creationId xmlns:a16="http://schemas.microsoft.com/office/drawing/2014/main" id="{83C38C83-F486-F41E-DCC4-8202ED1C490C}"/>
              </a:ext>
            </a:extLst>
          </p:cNvPr>
          <p:cNvSpPr/>
          <p:nvPr/>
        </p:nvSpPr>
        <p:spPr>
          <a:xfrm rot="16200000">
            <a:off x="-1873934" y="2249086"/>
            <a:ext cx="4961220" cy="463047"/>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B53297A-432B-88BF-55A8-7005F96EC574}"/>
              </a:ext>
            </a:extLst>
          </p:cNvPr>
          <p:cNvGrpSpPr/>
          <p:nvPr/>
        </p:nvGrpSpPr>
        <p:grpSpPr>
          <a:xfrm>
            <a:off x="1402161" y="2716630"/>
            <a:ext cx="2224443" cy="2969472"/>
            <a:chOff x="838200" y="4757863"/>
            <a:chExt cx="1525536" cy="1983898"/>
          </a:xfrm>
        </p:grpSpPr>
        <p:sp>
          <p:nvSpPr>
            <p:cNvPr id="14" name="Google Shape;490;p23">
              <a:extLst>
                <a:ext uri="{FF2B5EF4-FFF2-40B4-BE49-F238E27FC236}">
                  <a16:creationId xmlns:a16="http://schemas.microsoft.com/office/drawing/2014/main" id="{A28A4C18-3151-8840-0A8D-3A46B2D22DF2}"/>
                </a:ext>
              </a:extLst>
            </p:cNvPr>
            <p:cNvSpPr/>
            <p:nvPr/>
          </p:nvSpPr>
          <p:spPr>
            <a:xfrm rot="10800000">
              <a:off x="838200" y="5064592"/>
              <a:ext cx="1525536" cy="1677169"/>
            </a:xfrm>
            <a:prstGeom prst="round2SameRect">
              <a:avLst>
                <a:gd name="adj1" fmla="val 0"/>
                <a:gd name="adj2" fmla="val 0"/>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venir Book" panose="02000503020000020003" pitchFamily="2" charset="0"/>
              </a:endParaRPr>
            </a:p>
          </p:txBody>
        </p:sp>
        <p:sp>
          <p:nvSpPr>
            <p:cNvPr id="16" name="Google Shape;491;p23">
              <a:extLst>
                <a:ext uri="{FF2B5EF4-FFF2-40B4-BE49-F238E27FC236}">
                  <a16:creationId xmlns:a16="http://schemas.microsoft.com/office/drawing/2014/main" id="{54E3316C-0419-9992-5706-18A2011F64DF}"/>
                </a:ext>
              </a:extLst>
            </p:cNvPr>
            <p:cNvSpPr/>
            <p:nvPr/>
          </p:nvSpPr>
          <p:spPr>
            <a:xfrm>
              <a:off x="838200" y="4757863"/>
              <a:ext cx="1525536" cy="842478"/>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400" b="1" i="0" u="none" strike="noStrike" kern="1200" cap="none" spc="0" normalizeH="0" baseline="0" noProof="0" dirty="0">
                  <a:ln>
                    <a:noFill/>
                  </a:ln>
                  <a:solidFill>
                    <a:srgbClr val="FFFFFF"/>
                  </a:solidFill>
                  <a:effectLst/>
                  <a:uLnTx/>
                  <a:uFillTx/>
                  <a:latin typeface="Avenir Book" panose="02000503020000020003" pitchFamily="2" charset="0"/>
                </a:rPr>
                <a:t>Respiratory Protection Fundamentals</a:t>
              </a:r>
              <a:endParaRPr kumimoji="0" sz="2400" b="1" i="0" u="none" strike="noStrike" kern="1200" cap="none" spc="0" normalizeH="0" baseline="0" noProof="0" dirty="0">
                <a:ln>
                  <a:noFill/>
                </a:ln>
                <a:solidFill>
                  <a:srgbClr val="FFFFFF"/>
                </a:solidFill>
                <a:effectLst/>
                <a:uLnTx/>
                <a:uFillTx/>
                <a:latin typeface="Avenir Book" panose="02000503020000020003" pitchFamily="2" charset="0"/>
              </a:endParaRPr>
            </a:p>
          </p:txBody>
        </p:sp>
      </p:grpSp>
      <p:sp>
        <p:nvSpPr>
          <p:cNvPr id="22" name="TextBox 21">
            <a:extLst>
              <a:ext uri="{FF2B5EF4-FFF2-40B4-BE49-F238E27FC236}">
                <a16:creationId xmlns:a16="http://schemas.microsoft.com/office/drawing/2014/main" id="{F5E62C8E-8F0D-450D-38BB-1C5E56827CA8}"/>
              </a:ext>
            </a:extLst>
          </p:cNvPr>
          <p:cNvSpPr txBox="1"/>
          <p:nvPr/>
        </p:nvSpPr>
        <p:spPr>
          <a:xfrm>
            <a:off x="1333686" y="1184451"/>
            <a:ext cx="5600372" cy="523220"/>
          </a:xfrm>
          <a:prstGeom prst="rect">
            <a:avLst/>
          </a:prstGeom>
          <a:noFill/>
        </p:spPr>
        <p:txBody>
          <a:bodyPr wrap="square" numCol="1" rtlCol="0">
            <a:spAutoFit/>
          </a:bodyPr>
          <a:lstStyle/>
          <a:p>
            <a:pPr marL="457200" indent="-457200">
              <a:buFont typeface="Wingdings" panose="05000000000000000000" pitchFamily="2" charset="2"/>
              <a:buChar char="ü"/>
            </a:pPr>
            <a:r>
              <a:rPr lang="en-US" sz="2800" b="1" dirty="0">
                <a:solidFill>
                  <a:schemeClr val="accent3"/>
                </a:solidFill>
                <a:latin typeface="Avenir Book" panose="02000503020000020003"/>
              </a:rPr>
              <a:t>100% In-person in Chapel Hill</a:t>
            </a:r>
          </a:p>
        </p:txBody>
      </p:sp>
      <p:grpSp>
        <p:nvGrpSpPr>
          <p:cNvPr id="32" name="Group 31">
            <a:extLst>
              <a:ext uri="{FF2B5EF4-FFF2-40B4-BE49-F238E27FC236}">
                <a16:creationId xmlns:a16="http://schemas.microsoft.com/office/drawing/2014/main" id="{587E8BE5-4DE7-89FC-CDB8-7D9A41F87B88}"/>
              </a:ext>
            </a:extLst>
          </p:cNvPr>
          <p:cNvGrpSpPr/>
          <p:nvPr/>
        </p:nvGrpSpPr>
        <p:grpSpPr>
          <a:xfrm>
            <a:off x="9060922" y="2716632"/>
            <a:ext cx="2258476" cy="2940348"/>
            <a:chOff x="838200" y="4777320"/>
            <a:chExt cx="1548876" cy="1964439"/>
          </a:xfrm>
        </p:grpSpPr>
        <p:sp>
          <p:nvSpPr>
            <p:cNvPr id="33" name="Google Shape;490;p23">
              <a:extLst>
                <a:ext uri="{FF2B5EF4-FFF2-40B4-BE49-F238E27FC236}">
                  <a16:creationId xmlns:a16="http://schemas.microsoft.com/office/drawing/2014/main" id="{71BEC592-18A2-1769-BDD1-26CBB294AED0}"/>
                </a:ext>
              </a:extLst>
            </p:cNvPr>
            <p:cNvSpPr/>
            <p:nvPr/>
          </p:nvSpPr>
          <p:spPr>
            <a:xfrm rot="10800000">
              <a:off x="838200" y="5064590"/>
              <a:ext cx="1525536" cy="1677169"/>
            </a:xfrm>
            <a:prstGeom prst="round2SameRect">
              <a:avLst>
                <a:gd name="adj1" fmla="val 0"/>
                <a:gd name="adj2" fmla="val 0"/>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venir Book" panose="02000503020000020003" pitchFamily="2" charset="0"/>
              </a:endParaRPr>
            </a:p>
          </p:txBody>
        </p:sp>
        <p:sp>
          <p:nvSpPr>
            <p:cNvPr id="34" name="Google Shape;491;p23">
              <a:extLst>
                <a:ext uri="{FF2B5EF4-FFF2-40B4-BE49-F238E27FC236}">
                  <a16:creationId xmlns:a16="http://schemas.microsoft.com/office/drawing/2014/main" id="{0B405076-5129-B06D-02D3-FC3279BF216A}"/>
                </a:ext>
              </a:extLst>
            </p:cNvPr>
            <p:cNvSpPr/>
            <p:nvPr/>
          </p:nvSpPr>
          <p:spPr>
            <a:xfrm>
              <a:off x="861540" y="4777320"/>
              <a:ext cx="1525536" cy="842478"/>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400" b="1" i="0" u="none" strike="noStrike" kern="1200" cap="none" spc="0" normalizeH="0" baseline="0" noProof="0" dirty="0">
                  <a:ln>
                    <a:noFill/>
                  </a:ln>
                  <a:solidFill>
                    <a:srgbClr val="FFFFFF"/>
                  </a:solidFill>
                  <a:effectLst/>
                  <a:uLnTx/>
                  <a:uFillTx/>
                  <a:latin typeface="Avenir Book" panose="02000503020000020003" pitchFamily="2" charset="0"/>
                </a:rPr>
                <a:t>Industrial Toxicology</a:t>
              </a:r>
              <a:endParaRPr kumimoji="0" sz="2400" b="1" i="0" u="none" strike="noStrike" kern="1200" cap="none" spc="0" normalizeH="0" baseline="0" noProof="0" dirty="0">
                <a:ln>
                  <a:noFill/>
                </a:ln>
                <a:solidFill>
                  <a:srgbClr val="FFFFFF"/>
                </a:solidFill>
                <a:effectLst/>
                <a:uLnTx/>
                <a:uFillTx/>
                <a:latin typeface="Avenir Book" panose="02000503020000020003" pitchFamily="2" charset="0"/>
              </a:endParaRPr>
            </a:p>
          </p:txBody>
        </p:sp>
      </p:grpSp>
      <p:grpSp>
        <p:nvGrpSpPr>
          <p:cNvPr id="35" name="Group 34">
            <a:extLst>
              <a:ext uri="{FF2B5EF4-FFF2-40B4-BE49-F238E27FC236}">
                <a16:creationId xmlns:a16="http://schemas.microsoft.com/office/drawing/2014/main" id="{5C5014E4-4EEF-2CEA-45CF-3011F4543E12}"/>
              </a:ext>
            </a:extLst>
          </p:cNvPr>
          <p:cNvGrpSpPr/>
          <p:nvPr/>
        </p:nvGrpSpPr>
        <p:grpSpPr>
          <a:xfrm>
            <a:off x="3928822" y="2716630"/>
            <a:ext cx="2224443" cy="2969474"/>
            <a:chOff x="838200" y="4757862"/>
            <a:chExt cx="1525536" cy="1983899"/>
          </a:xfrm>
        </p:grpSpPr>
        <p:sp>
          <p:nvSpPr>
            <p:cNvPr id="36" name="Google Shape;490;p23">
              <a:extLst>
                <a:ext uri="{FF2B5EF4-FFF2-40B4-BE49-F238E27FC236}">
                  <a16:creationId xmlns:a16="http://schemas.microsoft.com/office/drawing/2014/main" id="{4F1E551F-D3D4-C6FC-DFBC-550D95DD9572}"/>
                </a:ext>
              </a:extLst>
            </p:cNvPr>
            <p:cNvSpPr/>
            <p:nvPr/>
          </p:nvSpPr>
          <p:spPr>
            <a:xfrm rot="10800000">
              <a:off x="838200" y="5064592"/>
              <a:ext cx="1525536" cy="1677169"/>
            </a:xfrm>
            <a:prstGeom prst="round2SameRect">
              <a:avLst>
                <a:gd name="adj1" fmla="val 0"/>
                <a:gd name="adj2" fmla="val 0"/>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venir Book" panose="02000503020000020003" pitchFamily="2" charset="0"/>
              </a:endParaRPr>
            </a:p>
          </p:txBody>
        </p:sp>
        <p:sp>
          <p:nvSpPr>
            <p:cNvPr id="37" name="Google Shape;491;p23">
              <a:extLst>
                <a:ext uri="{FF2B5EF4-FFF2-40B4-BE49-F238E27FC236}">
                  <a16:creationId xmlns:a16="http://schemas.microsoft.com/office/drawing/2014/main" id="{F915FF21-2BB3-24F9-A680-966F092384C9}"/>
                </a:ext>
              </a:extLst>
            </p:cNvPr>
            <p:cNvSpPr/>
            <p:nvPr/>
          </p:nvSpPr>
          <p:spPr>
            <a:xfrm>
              <a:off x="838200" y="4757862"/>
              <a:ext cx="1525536" cy="842478"/>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400" b="1" i="0" u="none" strike="noStrike" kern="1200" cap="none" spc="0" normalizeH="0" baseline="0" noProof="0" dirty="0">
                  <a:ln>
                    <a:noFill/>
                  </a:ln>
                  <a:solidFill>
                    <a:srgbClr val="FFFFFF"/>
                  </a:solidFill>
                  <a:effectLst/>
                  <a:uLnTx/>
                  <a:uFillTx/>
                  <a:latin typeface="Avenir Book" panose="02000503020000020003" pitchFamily="2" charset="0"/>
                </a:rPr>
                <a:t>Biosafety</a:t>
              </a:r>
              <a:endParaRPr kumimoji="0" sz="2400" b="1" i="0" u="none" strike="noStrike" kern="1200" cap="none" spc="0" normalizeH="0" baseline="0" noProof="0" dirty="0">
                <a:ln>
                  <a:noFill/>
                </a:ln>
                <a:solidFill>
                  <a:srgbClr val="FFFFFF"/>
                </a:solidFill>
                <a:effectLst/>
                <a:uLnTx/>
                <a:uFillTx/>
                <a:latin typeface="Avenir Book" panose="02000503020000020003" pitchFamily="2" charset="0"/>
              </a:endParaRPr>
            </a:p>
          </p:txBody>
        </p:sp>
      </p:grpSp>
      <p:grpSp>
        <p:nvGrpSpPr>
          <p:cNvPr id="38" name="Group 37">
            <a:extLst>
              <a:ext uri="{FF2B5EF4-FFF2-40B4-BE49-F238E27FC236}">
                <a16:creationId xmlns:a16="http://schemas.microsoft.com/office/drawing/2014/main" id="{EFF23786-B1C8-FBA8-C632-CC09A2DAFD71}"/>
              </a:ext>
            </a:extLst>
          </p:cNvPr>
          <p:cNvGrpSpPr/>
          <p:nvPr/>
        </p:nvGrpSpPr>
        <p:grpSpPr>
          <a:xfrm>
            <a:off x="6531249" y="2716630"/>
            <a:ext cx="2597737" cy="2969472"/>
            <a:chOff x="759401" y="4757863"/>
            <a:chExt cx="1781543" cy="1983898"/>
          </a:xfrm>
        </p:grpSpPr>
        <p:sp>
          <p:nvSpPr>
            <p:cNvPr id="39" name="Google Shape;490;p23">
              <a:extLst>
                <a:ext uri="{FF2B5EF4-FFF2-40B4-BE49-F238E27FC236}">
                  <a16:creationId xmlns:a16="http://schemas.microsoft.com/office/drawing/2014/main" id="{4ECBC61C-A9DB-9319-D386-9550836B2E3C}"/>
                </a:ext>
              </a:extLst>
            </p:cNvPr>
            <p:cNvSpPr/>
            <p:nvPr/>
          </p:nvSpPr>
          <p:spPr>
            <a:xfrm rot="10800000">
              <a:off x="838200" y="5064592"/>
              <a:ext cx="1525536" cy="1677169"/>
            </a:xfrm>
            <a:prstGeom prst="round2SameRect">
              <a:avLst>
                <a:gd name="adj1" fmla="val 0"/>
                <a:gd name="adj2" fmla="val 0"/>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venir Book" panose="02000503020000020003" pitchFamily="2" charset="0"/>
              </a:endParaRPr>
            </a:p>
          </p:txBody>
        </p:sp>
        <p:sp>
          <p:nvSpPr>
            <p:cNvPr id="40" name="Google Shape;491;p23">
              <a:extLst>
                <a:ext uri="{FF2B5EF4-FFF2-40B4-BE49-F238E27FC236}">
                  <a16:creationId xmlns:a16="http://schemas.microsoft.com/office/drawing/2014/main" id="{CECDED5E-B9B9-FD0E-8A00-F13D5131B92B}"/>
                </a:ext>
              </a:extLst>
            </p:cNvPr>
            <p:cNvSpPr/>
            <p:nvPr/>
          </p:nvSpPr>
          <p:spPr>
            <a:xfrm>
              <a:off x="759401" y="4757863"/>
              <a:ext cx="1781543" cy="842478"/>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400" b="1" i="0" u="none" strike="noStrike" kern="1200" cap="none" spc="0" normalizeH="0" baseline="0" noProof="0" dirty="0">
                  <a:ln>
                    <a:noFill/>
                  </a:ln>
                  <a:solidFill>
                    <a:srgbClr val="FFFFFF"/>
                  </a:solidFill>
                  <a:effectLst/>
                  <a:uLnTx/>
                  <a:uFillTx/>
                  <a:latin typeface="Avenir Book" panose="02000503020000020003" pitchFamily="2" charset="0"/>
                </a:rPr>
                <a:t>Industrial Hygiene Sampling</a:t>
              </a:r>
              <a:endParaRPr kumimoji="0" sz="2400" b="1" i="0" u="none" strike="noStrike" kern="1200" cap="none" spc="0" normalizeH="0" baseline="0" noProof="0" dirty="0">
                <a:ln>
                  <a:noFill/>
                </a:ln>
                <a:solidFill>
                  <a:srgbClr val="FFFFFF"/>
                </a:solidFill>
                <a:effectLst/>
                <a:uLnTx/>
                <a:uFillTx/>
                <a:latin typeface="Avenir Book" panose="02000503020000020003" pitchFamily="2" charset="0"/>
              </a:endParaRPr>
            </a:p>
          </p:txBody>
        </p:sp>
      </p:grpSp>
      <p:sp>
        <p:nvSpPr>
          <p:cNvPr id="41" name="TextBox 40">
            <a:extLst>
              <a:ext uri="{FF2B5EF4-FFF2-40B4-BE49-F238E27FC236}">
                <a16:creationId xmlns:a16="http://schemas.microsoft.com/office/drawing/2014/main" id="{DE850222-6C7B-0531-6231-F86385A2FF58}"/>
              </a:ext>
            </a:extLst>
          </p:cNvPr>
          <p:cNvSpPr txBox="1"/>
          <p:nvPr/>
        </p:nvSpPr>
        <p:spPr>
          <a:xfrm>
            <a:off x="2359399" y="2193412"/>
            <a:ext cx="12292318" cy="523220"/>
          </a:xfrm>
          <a:prstGeom prst="rect">
            <a:avLst/>
          </a:prstGeom>
          <a:noFill/>
        </p:spPr>
        <p:txBody>
          <a:bodyPr wrap="square" numCol="1" rtlCol="0">
            <a:spAutoFit/>
          </a:bodyPr>
          <a:lstStyle/>
          <a:p>
            <a:r>
              <a:rPr lang="en-US" sz="2800" b="1" u="sng" dirty="0">
                <a:solidFill>
                  <a:schemeClr val="bg1"/>
                </a:solidFill>
                <a:latin typeface="Avenir Book" panose="02000503020000020003"/>
              </a:rPr>
              <a:t>May 13-15, 2024</a:t>
            </a:r>
            <a:r>
              <a:rPr lang="en-US" sz="2800" b="1" dirty="0">
                <a:solidFill>
                  <a:schemeClr val="bg1"/>
                </a:solidFill>
                <a:latin typeface="Avenir Book" panose="02000503020000020003"/>
              </a:rPr>
              <a:t>	</a:t>
            </a:r>
            <a:r>
              <a:rPr lang="en-US" sz="2800" b="1" dirty="0">
                <a:solidFill>
                  <a:schemeClr val="accent3"/>
                </a:solidFill>
                <a:latin typeface="Avenir Book" panose="02000503020000020003"/>
              </a:rPr>
              <a:t>		</a:t>
            </a:r>
            <a:r>
              <a:rPr lang="en-US" sz="2800" b="1" dirty="0">
                <a:solidFill>
                  <a:schemeClr val="bg1"/>
                </a:solidFill>
                <a:latin typeface="Avenir Book" panose="02000503020000020003"/>
              </a:rPr>
              <a:t>      </a:t>
            </a:r>
            <a:r>
              <a:rPr lang="en-US" sz="2800" b="1" u="sng" dirty="0">
                <a:solidFill>
                  <a:schemeClr val="bg1"/>
                </a:solidFill>
                <a:latin typeface="Avenir Book" panose="02000503020000020003"/>
              </a:rPr>
              <a:t>May 15-17, 2024</a:t>
            </a:r>
          </a:p>
        </p:txBody>
      </p:sp>
      <p:sp>
        <p:nvSpPr>
          <p:cNvPr id="44" name="TextBox 43">
            <a:extLst>
              <a:ext uri="{FF2B5EF4-FFF2-40B4-BE49-F238E27FC236}">
                <a16:creationId xmlns:a16="http://schemas.microsoft.com/office/drawing/2014/main" id="{220C65C8-D49D-D22C-B98B-0D451EAA61CD}"/>
              </a:ext>
            </a:extLst>
          </p:cNvPr>
          <p:cNvSpPr txBox="1"/>
          <p:nvPr/>
        </p:nvSpPr>
        <p:spPr>
          <a:xfrm>
            <a:off x="6918122" y="1192521"/>
            <a:ext cx="4285599" cy="523220"/>
          </a:xfrm>
          <a:prstGeom prst="rect">
            <a:avLst/>
          </a:prstGeom>
          <a:noFill/>
        </p:spPr>
        <p:txBody>
          <a:bodyPr wrap="square" numCol="1" rtlCol="0">
            <a:spAutoFit/>
          </a:bodyPr>
          <a:lstStyle/>
          <a:p>
            <a:pPr marL="457200" indent="-457200">
              <a:buFont typeface="Wingdings" panose="05000000000000000000" pitchFamily="2" charset="2"/>
              <a:buChar char="ü"/>
            </a:pPr>
            <a:r>
              <a:rPr lang="en-US" sz="2800" b="1" dirty="0">
                <a:solidFill>
                  <a:schemeClr val="accent3"/>
                </a:solidFill>
                <a:latin typeface="Avenir Book" panose="02000503020000020003"/>
              </a:rPr>
              <a:t>Anyone can register!</a:t>
            </a:r>
          </a:p>
        </p:txBody>
      </p:sp>
      <p:pic>
        <p:nvPicPr>
          <p:cNvPr id="45" name="Picture 44">
            <a:extLst>
              <a:ext uri="{FF2B5EF4-FFF2-40B4-BE49-F238E27FC236}">
                <a16:creationId xmlns:a16="http://schemas.microsoft.com/office/drawing/2014/main" id="{A876BEAE-9ECC-240D-5A94-EE999AFEBA15}"/>
              </a:ext>
            </a:extLst>
          </p:cNvPr>
          <p:cNvPicPr>
            <a:picLocks noChangeAspect="1"/>
          </p:cNvPicPr>
          <p:nvPr/>
        </p:nvPicPr>
        <p:blipFill>
          <a:blip r:embed="rId3"/>
          <a:stretch>
            <a:fillRect/>
          </a:stretch>
        </p:blipFill>
        <p:spPr>
          <a:xfrm>
            <a:off x="1745141" y="4091238"/>
            <a:ext cx="1538482" cy="1538482"/>
          </a:xfrm>
          <a:prstGeom prst="rect">
            <a:avLst/>
          </a:prstGeom>
        </p:spPr>
      </p:pic>
      <p:pic>
        <p:nvPicPr>
          <p:cNvPr id="47" name="Picture 46" descr="A qr code with a black background&#10;&#10;Description automatically generated">
            <a:extLst>
              <a:ext uri="{FF2B5EF4-FFF2-40B4-BE49-F238E27FC236}">
                <a16:creationId xmlns:a16="http://schemas.microsoft.com/office/drawing/2014/main" id="{49549BD0-AF4E-E308-629D-27637A0ACB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109" y="4074218"/>
            <a:ext cx="1572522" cy="1572522"/>
          </a:xfrm>
          <a:prstGeom prst="rect">
            <a:avLst/>
          </a:prstGeom>
        </p:spPr>
      </p:pic>
      <p:pic>
        <p:nvPicPr>
          <p:cNvPr id="49" name="Picture 48" descr="A qr code with a few black squares&#10;&#10;Description automatically generated">
            <a:extLst>
              <a:ext uri="{FF2B5EF4-FFF2-40B4-BE49-F238E27FC236}">
                <a16:creationId xmlns:a16="http://schemas.microsoft.com/office/drawing/2014/main" id="{29B9222C-9D24-7399-23F3-8CD06F1502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5392" y="4064494"/>
            <a:ext cx="1555502" cy="1555502"/>
          </a:xfrm>
          <a:prstGeom prst="rect">
            <a:avLst/>
          </a:prstGeom>
        </p:spPr>
      </p:pic>
      <p:pic>
        <p:nvPicPr>
          <p:cNvPr id="51" name="Picture 50" descr="A qr code on a white background&#10;&#10;Description automatically generated">
            <a:extLst>
              <a:ext uri="{FF2B5EF4-FFF2-40B4-BE49-F238E27FC236}">
                <a16:creationId xmlns:a16="http://schemas.microsoft.com/office/drawing/2014/main" id="{F958DC43-2870-613E-C70B-BB7043A81E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5439" y="4064494"/>
            <a:ext cx="1571208" cy="1571208"/>
          </a:xfrm>
          <a:prstGeom prst="rect">
            <a:avLst/>
          </a:prstGeom>
        </p:spPr>
      </p:pic>
    </p:spTree>
    <p:extLst>
      <p:ext uri="{BB962C8B-B14F-4D97-AF65-F5344CB8AC3E}">
        <p14:creationId xmlns:p14="http://schemas.microsoft.com/office/powerpoint/2010/main" val="191568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43B0-9D1E-83FE-E5F7-ADF48A8D7E4C}"/>
              </a:ext>
            </a:extLst>
          </p:cNvPr>
          <p:cNvSpPr>
            <a:spLocks noGrp="1"/>
          </p:cNvSpPr>
          <p:nvPr>
            <p:ph type="title"/>
          </p:nvPr>
        </p:nvSpPr>
        <p:spPr>
          <a:xfrm>
            <a:off x="839788" y="649336"/>
            <a:ext cx="10515600" cy="1325563"/>
          </a:xfrm>
        </p:spPr>
        <p:txBody>
          <a:bodyPr>
            <a:normAutofit/>
          </a:bodyPr>
          <a:lstStyle/>
          <a:p>
            <a:r>
              <a:rPr lang="en-US" dirty="0"/>
              <a:t>To learn more about NC OSHERC</a:t>
            </a:r>
            <a:br>
              <a:rPr lang="en-US" dirty="0"/>
            </a:br>
            <a:endParaRPr lang="en-US" dirty="0"/>
          </a:p>
        </p:txBody>
      </p:sp>
      <p:sp>
        <p:nvSpPr>
          <p:cNvPr id="3" name="Text Placeholder 2">
            <a:extLst>
              <a:ext uri="{FF2B5EF4-FFF2-40B4-BE49-F238E27FC236}">
                <a16:creationId xmlns:a16="http://schemas.microsoft.com/office/drawing/2014/main" id="{5869CF3A-8A9D-AD84-A136-D701B3BFA12A}"/>
              </a:ext>
            </a:extLst>
          </p:cNvPr>
          <p:cNvSpPr>
            <a:spLocks noGrp="1"/>
          </p:cNvSpPr>
          <p:nvPr>
            <p:ph type="body" idx="1"/>
          </p:nvPr>
        </p:nvSpPr>
        <p:spPr>
          <a:xfrm>
            <a:off x="839788" y="1433195"/>
            <a:ext cx="5157787" cy="823912"/>
          </a:xfrm>
        </p:spPr>
        <p:txBody>
          <a:bodyPr>
            <a:normAutofit/>
          </a:bodyPr>
          <a:lstStyle/>
          <a:p>
            <a:r>
              <a:rPr lang="en-US" sz="3200" dirty="0"/>
              <a:t>Email us!</a:t>
            </a:r>
          </a:p>
        </p:txBody>
      </p:sp>
      <p:sp>
        <p:nvSpPr>
          <p:cNvPr id="4" name="Content Placeholder 3">
            <a:extLst>
              <a:ext uri="{FF2B5EF4-FFF2-40B4-BE49-F238E27FC236}">
                <a16:creationId xmlns:a16="http://schemas.microsoft.com/office/drawing/2014/main" id="{23509E35-947D-9098-2215-B9B05F0FCBAC}"/>
              </a:ext>
            </a:extLst>
          </p:cNvPr>
          <p:cNvSpPr>
            <a:spLocks noGrp="1"/>
          </p:cNvSpPr>
          <p:nvPr>
            <p:ph sz="half" idx="2"/>
          </p:nvPr>
        </p:nvSpPr>
        <p:spPr>
          <a:xfrm>
            <a:off x="839788" y="2257107"/>
            <a:ext cx="5157787" cy="1696222"/>
          </a:xfrm>
        </p:spPr>
        <p:txBody>
          <a:bodyPr>
            <a:normAutofit/>
          </a:bodyPr>
          <a:lstStyle/>
          <a:p>
            <a:pPr marL="0" indent="0">
              <a:buNone/>
            </a:pPr>
            <a:r>
              <a:rPr lang="en-US" dirty="0"/>
              <a:t>johnstaley@unc.edu</a:t>
            </a:r>
          </a:p>
          <a:p>
            <a:pPr marL="0" indent="0">
              <a:buNone/>
            </a:pPr>
            <a:r>
              <a:rPr lang="en-US" dirty="0"/>
              <a:t>or</a:t>
            </a:r>
          </a:p>
          <a:p>
            <a:pPr marL="0" indent="0">
              <a:buNone/>
            </a:pPr>
            <a:r>
              <a:rPr lang="en-US" dirty="0"/>
              <a:t>Emily.McAden@unc.edu</a:t>
            </a:r>
          </a:p>
        </p:txBody>
      </p:sp>
      <p:sp>
        <p:nvSpPr>
          <p:cNvPr id="5" name="Text Placeholder 4">
            <a:extLst>
              <a:ext uri="{FF2B5EF4-FFF2-40B4-BE49-F238E27FC236}">
                <a16:creationId xmlns:a16="http://schemas.microsoft.com/office/drawing/2014/main" id="{12759A13-FA0F-00B9-4116-0D3C4BF4A61A}"/>
              </a:ext>
            </a:extLst>
          </p:cNvPr>
          <p:cNvSpPr>
            <a:spLocks noGrp="1"/>
          </p:cNvSpPr>
          <p:nvPr>
            <p:ph type="body" sz="quarter" idx="3"/>
          </p:nvPr>
        </p:nvSpPr>
        <p:spPr>
          <a:xfrm>
            <a:off x="5543825" y="1408996"/>
            <a:ext cx="5183188" cy="823912"/>
          </a:xfrm>
        </p:spPr>
        <p:txBody>
          <a:bodyPr>
            <a:normAutofit/>
          </a:bodyPr>
          <a:lstStyle/>
          <a:p>
            <a:r>
              <a:rPr lang="en-US" sz="3200" dirty="0"/>
              <a:t>Connect with us!</a:t>
            </a:r>
          </a:p>
        </p:txBody>
      </p:sp>
      <p:sp>
        <p:nvSpPr>
          <p:cNvPr id="6" name="Content Placeholder 5">
            <a:extLst>
              <a:ext uri="{FF2B5EF4-FFF2-40B4-BE49-F238E27FC236}">
                <a16:creationId xmlns:a16="http://schemas.microsoft.com/office/drawing/2014/main" id="{27263F3F-099D-FC7F-16CB-820844BF73FF}"/>
              </a:ext>
            </a:extLst>
          </p:cNvPr>
          <p:cNvSpPr>
            <a:spLocks noGrp="1"/>
          </p:cNvSpPr>
          <p:nvPr>
            <p:ph sz="quarter" idx="4"/>
          </p:nvPr>
        </p:nvSpPr>
        <p:spPr>
          <a:xfrm>
            <a:off x="6096000" y="2111035"/>
            <a:ext cx="6985922" cy="3684588"/>
          </a:xfrm>
        </p:spPr>
        <p:txBody>
          <a:bodyPr>
            <a:normAutofit/>
          </a:bodyPr>
          <a:lstStyle/>
          <a:p>
            <a:pPr marL="0" indent="0">
              <a:lnSpc>
                <a:spcPct val="150000"/>
              </a:lnSpc>
              <a:buNone/>
            </a:pPr>
            <a:r>
              <a:rPr lang="en-US" sz="2400" dirty="0"/>
              <a:t>https://www.linkedin.com/company/nc-osherc</a:t>
            </a:r>
          </a:p>
          <a:p>
            <a:pPr marL="0" indent="0">
              <a:lnSpc>
                <a:spcPct val="150000"/>
              </a:lnSpc>
              <a:buNone/>
            </a:pPr>
            <a:r>
              <a:rPr lang="en-US" sz="2400" dirty="0"/>
              <a:t>https://www.facebook.com/NCOSHERC/</a:t>
            </a:r>
          </a:p>
          <a:p>
            <a:pPr marL="0" indent="0">
              <a:lnSpc>
                <a:spcPct val="150000"/>
              </a:lnSpc>
              <a:buNone/>
            </a:pPr>
            <a:r>
              <a:rPr lang="en-US" sz="2400" dirty="0"/>
              <a:t>https://twitter.com/ncosherc</a:t>
            </a:r>
          </a:p>
          <a:p>
            <a:pPr marL="0" indent="0">
              <a:buNone/>
            </a:pPr>
            <a:endParaRPr lang="en-US" dirty="0"/>
          </a:p>
        </p:txBody>
      </p:sp>
      <p:sp>
        <p:nvSpPr>
          <p:cNvPr id="8" name="Text Placeholder 2">
            <a:extLst>
              <a:ext uri="{FF2B5EF4-FFF2-40B4-BE49-F238E27FC236}">
                <a16:creationId xmlns:a16="http://schemas.microsoft.com/office/drawing/2014/main" id="{AEDC456E-9DE7-39AC-6DC6-A3F742291327}"/>
              </a:ext>
            </a:extLst>
          </p:cNvPr>
          <p:cNvSpPr txBox="1">
            <a:spLocks/>
          </p:cNvSpPr>
          <p:nvPr/>
        </p:nvSpPr>
        <p:spPr>
          <a:xfrm>
            <a:off x="836610" y="4206545"/>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200" dirty="0"/>
              <a:t>Check out our website!</a:t>
            </a:r>
          </a:p>
        </p:txBody>
      </p:sp>
      <p:sp>
        <p:nvSpPr>
          <p:cNvPr id="9" name="Content Placeholder 3">
            <a:extLst>
              <a:ext uri="{FF2B5EF4-FFF2-40B4-BE49-F238E27FC236}">
                <a16:creationId xmlns:a16="http://schemas.microsoft.com/office/drawing/2014/main" id="{7BAC0A17-AFCE-93E6-ADA1-9CE98D600FBD}"/>
              </a:ext>
            </a:extLst>
          </p:cNvPr>
          <p:cNvSpPr txBox="1">
            <a:spLocks/>
          </p:cNvSpPr>
          <p:nvPr/>
        </p:nvSpPr>
        <p:spPr>
          <a:xfrm>
            <a:off x="836610" y="5145031"/>
            <a:ext cx="5157787" cy="1696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https://go.unc.edu/NCOSHERC </a:t>
            </a:r>
          </a:p>
        </p:txBody>
      </p:sp>
      <p:pic>
        <p:nvPicPr>
          <p:cNvPr id="10" name="Picture 9">
            <a:extLst>
              <a:ext uri="{FF2B5EF4-FFF2-40B4-BE49-F238E27FC236}">
                <a16:creationId xmlns:a16="http://schemas.microsoft.com/office/drawing/2014/main" id="{2A91C51E-7D61-D4D0-F9BB-8910B35A414E}"/>
              </a:ext>
            </a:extLst>
          </p:cNvPr>
          <p:cNvPicPr>
            <a:picLocks noChangeAspect="1"/>
          </p:cNvPicPr>
          <p:nvPr/>
        </p:nvPicPr>
        <p:blipFill>
          <a:blip r:embed="rId3"/>
          <a:stretch>
            <a:fillRect/>
          </a:stretch>
        </p:blipFill>
        <p:spPr>
          <a:xfrm>
            <a:off x="5468162" y="4364466"/>
            <a:ext cx="2182557" cy="2182557"/>
          </a:xfrm>
          <a:prstGeom prst="rect">
            <a:avLst/>
          </a:prstGeom>
        </p:spPr>
      </p:pic>
      <p:pic>
        <p:nvPicPr>
          <p:cNvPr id="11" name="Picture 10">
            <a:extLst>
              <a:ext uri="{FF2B5EF4-FFF2-40B4-BE49-F238E27FC236}">
                <a16:creationId xmlns:a16="http://schemas.microsoft.com/office/drawing/2014/main" id="{3FF294ED-6925-9370-4016-6737127549FB}"/>
              </a:ext>
            </a:extLst>
          </p:cNvPr>
          <p:cNvPicPr>
            <a:picLocks noChangeAspect="1"/>
          </p:cNvPicPr>
          <p:nvPr/>
        </p:nvPicPr>
        <p:blipFill>
          <a:blip r:embed="rId4"/>
          <a:stretch>
            <a:fillRect/>
          </a:stretch>
        </p:blipFill>
        <p:spPr>
          <a:xfrm>
            <a:off x="5588952" y="2240981"/>
            <a:ext cx="456140" cy="456140"/>
          </a:xfrm>
          <a:prstGeom prst="rect">
            <a:avLst/>
          </a:prstGeom>
          <a:noFill/>
        </p:spPr>
      </p:pic>
      <p:pic>
        <p:nvPicPr>
          <p:cNvPr id="12" name="Picture 11">
            <a:extLst>
              <a:ext uri="{FF2B5EF4-FFF2-40B4-BE49-F238E27FC236}">
                <a16:creationId xmlns:a16="http://schemas.microsoft.com/office/drawing/2014/main" id="{F0C97B49-78E6-DAB4-5614-DABDE32546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8952" y="2946076"/>
            <a:ext cx="459866" cy="459866"/>
          </a:xfrm>
          <a:prstGeom prst="rect">
            <a:avLst/>
          </a:prstGeom>
        </p:spPr>
      </p:pic>
      <p:pic>
        <p:nvPicPr>
          <p:cNvPr id="13" name="Picture 12">
            <a:extLst>
              <a:ext uri="{FF2B5EF4-FFF2-40B4-BE49-F238E27FC236}">
                <a16:creationId xmlns:a16="http://schemas.microsoft.com/office/drawing/2014/main" id="{1B5BD8FA-6246-E6B5-DD27-0E424200A2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8952" y="3648817"/>
            <a:ext cx="456140" cy="456140"/>
          </a:xfrm>
          <a:prstGeom prst="rect">
            <a:avLst/>
          </a:prstGeom>
        </p:spPr>
      </p:pic>
    </p:spTree>
    <p:extLst>
      <p:ext uri="{BB962C8B-B14F-4D97-AF65-F5344CB8AC3E}">
        <p14:creationId xmlns:p14="http://schemas.microsoft.com/office/powerpoint/2010/main" val="1809431868"/>
      </p:ext>
    </p:extLst>
  </p:cSld>
  <p:clrMapOvr>
    <a:masterClrMapping/>
  </p:clrMapOvr>
</p:sld>
</file>

<file path=ppt/theme/theme1.xml><?xml version="1.0" encoding="utf-8"?>
<a:theme xmlns:a="http://schemas.openxmlformats.org/drawingml/2006/main" name="1_Office Theme">
  <a:themeElements>
    <a:clrScheme name="NC OSHERC">
      <a:dk1>
        <a:srgbClr val="000000"/>
      </a:dk1>
      <a:lt1>
        <a:srgbClr val="FFFFFF"/>
      </a:lt1>
      <a:dk2>
        <a:srgbClr val="2C649B"/>
      </a:dk2>
      <a:lt2>
        <a:srgbClr val="61A8D5"/>
      </a:lt2>
      <a:accent1>
        <a:srgbClr val="3F79AD"/>
      </a:accent1>
      <a:accent2>
        <a:srgbClr val="4D8CBD"/>
      </a:accent2>
      <a:accent3>
        <a:srgbClr val="0E3F7B"/>
      </a:accent3>
      <a:accent4>
        <a:srgbClr val="CCD5AE"/>
      </a:accent4>
      <a:accent5>
        <a:srgbClr val="FCBF49"/>
      </a:accent5>
      <a:accent6>
        <a:srgbClr val="F3FAFE"/>
      </a:accent6>
      <a:hlink>
        <a:srgbClr val="61A8D5"/>
      </a:hlink>
      <a:folHlink>
        <a:srgbClr val="0E3F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 OSHERC template" id="{A013128D-482A-E745-BB8A-F1AC0F5B9379}" vid="{F2BEEF30-774D-4545-BF42-950E16D39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79C88A88A6D244B3848D97465BFD68" ma:contentTypeVersion="13" ma:contentTypeDescription="Create a new document." ma:contentTypeScope="" ma:versionID="5a90c846d84a9db9f4be434c8cd2b0e3">
  <xsd:schema xmlns:xsd="http://www.w3.org/2001/XMLSchema" xmlns:xs="http://www.w3.org/2001/XMLSchema" xmlns:p="http://schemas.microsoft.com/office/2006/metadata/properties" xmlns:ns2="c83130de-3d45-4025-af4c-b17df8f78355" xmlns:ns3="e4ae893b-6bf0-437f-8798-5d5f2be67041" targetNamespace="http://schemas.microsoft.com/office/2006/metadata/properties" ma:root="true" ma:fieldsID="21288404a3c966bbd4b461c47adf86ed" ns2:_="" ns3:_="">
    <xsd:import namespace="c83130de-3d45-4025-af4c-b17df8f78355"/>
    <xsd:import namespace="e4ae893b-6bf0-437f-8798-5d5f2be670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130de-3d45-4025-af4c-b17df8f783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ae893b-6bf0-437f-8798-5d5f2be6704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3130de-3d45-4025-af4c-b17df8f783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9C1283-A963-4BED-8D44-A7DF40434ABD}">
  <ds:schemaRefs>
    <ds:schemaRef ds:uri="http://schemas.microsoft.com/sharepoint/v3/contenttype/forms"/>
  </ds:schemaRefs>
</ds:datastoreItem>
</file>

<file path=customXml/itemProps2.xml><?xml version="1.0" encoding="utf-8"?>
<ds:datastoreItem xmlns:ds="http://schemas.openxmlformats.org/officeDocument/2006/customXml" ds:itemID="{20E08841-2BC0-4B02-8275-278D16CB9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130de-3d45-4025-af4c-b17df8f78355"/>
    <ds:schemaRef ds:uri="e4ae893b-6bf0-437f-8798-5d5f2be67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F90CB4-9757-4765-AC2A-349F7119EE1D}">
  <ds:schemaRefs>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e4ae893b-6bf0-437f-8798-5d5f2be67041"/>
    <ds:schemaRef ds:uri="c83130de-3d45-4025-af4c-b17df8f7835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229</TotalTime>
  <Words>1409</Words>
  <Application>Microsoft Office PowerPoint</Application>
  <PresentationFormat>Widescreen</PresentationFormat>
  <Paragraphs>92</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Avenir Black</vt:lpstr>
      <vt:lpstr>Avenir Book</vt:lpstr>
      <vt:lpstr>Calibri</vt:lpstr>
      <vt:lpstr>Fira Sans Extra Condensed Medium</vt:lpstr>
      <vt:lpstr>Roboto</vt:lpstr>
      <vt:lpstr>Segoe UI</vt:lpstr>
      <vt:lpstr>Wingdings</vt:lpstr>
      <vt:lpstr>1_Office Theme</vt:lpstr>
      <vt:lpstr>NORA  Interdisciplinary Seminar Series</vt:lpstr>
      <vt:lpstr>Providing High-quality Education and Research Training in Occupational Health and Safety Sciences to Protect and Promote Worker Health</vt:lpstr>
      <vt:lpstr>If you need a certificate for CE or CM points:</vt:lpstr>
      <vt:lpstr>Contact Information</vt:lpstr>
      <vt:lpstr>Stay tuned for the 2nd Spring 2024 NORA Seminar!​​</vt:lpstr>
      <vt:lpstr>Upcoming 2024 Spring Institute CE Courses</vt:lpstr>
      <vt:lpstr>To learn more about NC OSHERC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McAden</dc:creator>
  <cp:lastModifiedBy>McAden, Emily Price</cp:lastModifiedBy>
  <cp:revision>20</cp:revision>
  <dcterms:created xsi:type="dcterms:W3CDTF">2023-10-24T21:16:01Z</dcterms:created>
  <dcterms:modified xsi:type="dcterms:W3CDTF">2024-03-04T22:40:13Z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0x0101000379C88A88A6D244B3848D97465BFD68</vt:lpwstr>
  </property>
  <property fmtid="{D5CDD505-2E9C-101B-9397-08002B2CF9AE}" pid="3" name="MediaServiceImageTags">
    <vt:lpwstr/>
  </property>
</Properties>
</file>