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56" r:id="rId2"/>
    <p:sldId id="366" r:id="rId3"/>
    <p:sldId id="388" r:id="rId4"/>
    <p:sldId id="354" r:id="rId5"/>
    <p:sldId id="331" r:id="rId6"/>
    <p:sldId id="376" r:id="rId7"/>
    <p:sldId id="358" r:id="rId8"/>
    <p:sldId id="375" r:id="rId9"/>
    <p:sldId id="367" r:id="rId10"/>
    <p:sldId id="351" r:id="rId11"/>
    <p:sldId id="363" r:id="rId12"/>
    <p:sldId id="359" r:id="rId13"/>
    <p:sldId id="338" r:id="rId14"/>
    <p:sldId id="368" r:id="rId15"/>
    <p:sldId id="333" r:id="rId16"/>
    <p:sldId id="284" r:id="rId17"/>
    <p:sldId id="355" r:id="rId18"/>
    <p:sldId id="289" r:id="rId19"/>
    <p:sldId id="274" r:id="rId20"/>
    <p:sldId id="303" r:id="rId21"/>
    <p:sldId id="308" r:id="rId22"/>
    <p:sldId id="322" r:id="rId23"/>
    <p:sldId id="311" r:id="rId24"/>
    <p:sldId id="321" r:id="rId25"/>
    <p:sldId id="357" r:id="rId26"/>
    <p:sldId id="329" r:id="rId27"/>
    <p:sldId id="336" r:id="rId28"/>
    <p:sldId id="391" r:id="rId29"/>
    <p:sldId id="262" r:id="rId30"/>
    <p:sldId id="38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592A8A"/>
    <a:srgbClr val="FFFFFF"/>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8B621-09E5-45BC-8B36-28992A4EDC6B}" v="29" dt="2024-03-05T21:34:39.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72" autoAdjust="0"/>
  </p:normalViewPr>
  <p:slideViewPr>
    <p:cSldViewPr snapToGrid="0">
      <p:cViewPr varScale="1">
        <p:scale>
          <a:sx n="53" d="100"/>
          <a:sy n="53" d="100"/>
        </p:scale>
        <p:origin x="1588" y="4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tudentsecuedu66932-my.sharepoint.com/personal/kearneyg_ecu_edu/Documents/ANNA%20FACE%20PROJ/MANUSCRIPT/Manuscript%20Codifying%20FACE/FACE%20Landscaping%20and%20Tree%20Care%20Graphs%20and%20Tables_2023_09_11_g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GraphReports!$B$7</c:f>
              <c:strCache>
                <c:ptCount val="1"/>
                <c:pt idx="0">
                  <c:v>NIOSH</c:v>
                </c:pt>
              </c:strCache>
            </c:strRef>
          </c:tx>
          <c:spPr>
            <a:solidFill>
              <a:schemeClr val="accent1"/>
            </a:solidFill>
            <a:ln>
              <a:noFill/>
            </a:ln>
            <a:effectLst/>
          </c:spPr>
          <c:invertIfNegative val="0"/>
          <c:cat>
            <c:numRef>
              <c:f>GraphReports!$A$8:$A$43</c:f>
              <c:numCache>
                <c:formatCode>General</c:formatCode>
                <c:ptCount val="36"/>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2023</c:v>
                </c:pt>
              </c:numCache>
            </c:numRef>
          </c:cat>
          <c:val>
            <c:numRef>
              <c:f>GraphReports!$B$8:$B$43</c:f>
              <c:numCache>
                <c:formatCode>General</c:formatCode>
                <c:ptCount val="36"/>
                <c:pt idx="0">
                  <c:v>1</c:v>
                </c:pt>
                <c:pt idx="1">
                  <c:v>0</c:v>
                </c:pt>
                <c:pt idx="2">
                  <c:v>0</c:v>
                </c:pt>
                <c:pt idx="3">
                  <c:v>2</c:v>
                </c:pt>
                <c:pt idx="4">
                  <c:v>2</c:v>
                </c:pt>
                <c:pt idx="5">
                  <c:v>0</c:v>
                </c:pt>
                <c:pt idx="6">
                  <c:v>0</c:v>
                </c:pt>
                <c:pt idx="7">
                  <c:v>1</c:v>
                </c:pt>
                <c:pt idx="8">
                  <c:v>0</c:v>
                </c:pt>
                <c:pt idx="9">
                  <c:v>2</c:v>
                </c:pt>
                <c:pt idx="10">
                  <c:v>3</c:v>
                </c:pt>
                <c:pt idx="11">
                  <c:v>0</c:v>
                </c:pt>
                <c:pt idx="12">
                  <c:v>1</c:v>
                </c:pt>
                <c:pt idx="13">
                  <c:v>0</c:v>
                </c:pt>
                <c:pt idx="14">
                  <c:v>0</c:v>
                </c:pt>
                <c:pt idx="15">
                  <c:v>1</c:v>
                </c:pt>
                <c:pt idx="16">
                  <c:v>0</c:v>
                </c:pt>
                <c:pt idx="17">
                  <c:v>0</c:v>
                </c:pt>
                <c:pt idx="18">
                  <c:v>0</c:v>
                </c:pt>
                <c:pt idx="19">
                  <c:v>0</c:v>
                </c:pt>
                <c:pt idx="20">
                  <c:v>0</c:v>
                </c:pt>
                <c:pt idx="21">
                  <c:v>0</c:v>
                </c:pt>
                <c:pt idx="22">
                  <c:v>0</c:v>
                </c:pt>
                <c:pt idx="23">
                  <c:v>0</c:v>
                </c:pt>
                <c:pt idx="24">
                  <c:v>0</c:v>
                </c:pt>
                <c:pt idx="25">
                  <c:v>0</c:v>
                </c:pt>
                <c:pt idx="26">
                  <c:v>0</c:v>
                </c:pt>
                <c:pt idx="27">
                  <c:v>0</c:v>
                </c:pt>
                <c:pt idx="28">
                  <c:v>0</c:v>
                </c:pt>
                <c:pt idx="29">
                  <c:v>1</c:v>
                </c:pt>
                <c:pt idx="30">
                  <c:v>0</c:v>
                </c:pt>
                <c:pt idx="31">
                  <c:v>0</c:v>
                </c:pt>
                <c:pt idx="32">
                  <c:v>0</c:v>
                </c:pt>
                <c:pt idx="33">
                  <c:v>0</c:v>
                </c:pt>
                <c:pt idx="34">
                  <c:v>0</c:v>
                </c:pt>
                <c:pt idx="35">
                  <c:v>0</c:v>
                </c:pt>
              </c:numCache>
            </c:numRef>
          </c:val>
          <c:extLst>
            <c:ext xmlns:c16="http://schemas.microsoft.com/office/drawing/2014/chart" uri="{C3380CC4-5D6E-409C-BE32-E72D297353CC}">
              <c16:uniqueId val="{00000000-5AF3-4D42-8EB8-AC46017E8980}"/>
            </c:ext>
          </c:extLst>
        </c:ser>
        <c:ser>
          <c:idx val="1"/>
          <c:order val="1"/>
          <c:tx>
            <c:strRef>
              <c:f>GraphReports!$C$7</c:f>
              <c:strCache>
                <c:ptCount val="1"/>
                <c:pt idx="0">
                  <c:v>State</c:v>
                </c:pt>
              </c:strCache>
            </c:strRef>
          </c:tx>
          <c:spPr>
            <a:solidFill>
              <a:schemeClr val="accent2"/>
            </a:solidFill>
            <a:ln>
              <a:noFill/>
            </a:ln>
            <a:effectLst/>
          </c:spPr>
          <c:invertIfNegative val="0"/>
          <c:cat>
            <c:numRef>
              <c:f>GraphReports!$A$8:$A$43</c:f>
              <c:numCache>
                <c:formatCode>General</c:formatCode>
                <c:ptCount val="36"/>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2023</c:v>
                </c:pt>
              </c:numCache>
            </c:numRef>
          </c:cat>
          <c:val>
            <c:numRef>
              <c:f>GraphReports!$C$8:$C$43</c:f>
              <c:numCache>
                <c:formatCode>General</c:formatCode>
                <c:ptCount val="36"/>
                <c:pt idx="0">
                  <c:v>0</c:v>
                </c:pt>
                <c:pt idx="1">
                  <c:v>0</c:v>
                </c:pt>
                <c:pt idx="2">
                  <c:v>0</c:v>
                </c:pt>
                <c:pt idx="3">
                  <c:v>1</c:v>
                </c:pt>
                <c:pt idx="4">
                  <c:v>3</c:v>
                </c:pt>
                <c:pt idx="5">
                  <c:v>4</c:v>
                </c:pt>
                <c:pt idx="6">
                  <c:v>0</c:v>
                </c:pt>
                <c:pt idx="7">
                  <c:v>5</c:v>
                </c:pt>
                <c:pt idx="8">
                  <c:v>4</c:v>
                </c:pt>
                <c:pt idx="9">
                  <c:v>3</c:v>
                </c:pt>
                <c:pt idx="10">
                  <c:v>3</c:v>
                </c:pt>
                <c:pt idx="11">
                  <c:v>0</c:v>
                </c:pt>
                <c:pt idx="12">
                  <c:v>0</c:v>
                </c:pt>
                <c:pt idx="13">
                  <c:v>2</c:v>
                </c:pt>
                <c:pt idx="14">
                  <c:v>1</c:v>
                </c:pt>
                <c:pt idx="15">
                  <c:v>3</c:v>
                </c:pt>
                <c:pt idx="16">
                  <c:v>2</c:v>
                </c:pt>
                <c:pt idx="17">
                  <c:v>2</c:v>
                </c:pt>
                <c:pt idx="18">
                  <c:v>6</c:v>
                </c:pt>
                <c:pt idx="19">
                  <c:v>0</c:v>
                </c:pt>
                <c:pt idx="20">
                  <c:v>3</c:v>
                </c:pt>
                <c:pt idx="21">
                  <c:v>1</c:v>
                </c:pt>
                <c:pt idx="22">
                  <c:v>1</c:v>
                </c:pt>
                <c:pt idx="23">
                  <c:v>2</c:v>
                </c:pt>
                <c:pt idx="24">
                  <c:v>5</c:v>
                </c:pt>
                <c:pt idx="25">
                  <c:v>4</c:v>
                </c:pt>
                <c:pt idx="26">
                  <c:v>7</c:v>
                </c:pt>
                <c:pt idx="27">
                  <c:v>1</c:v>
                </c:pt>
                <c:pt idx="28">
                  <c:v>2</c:v>
                </c:pt>
                <c:pt idx="29">
                  <c:v>4</c:v>
                </c:pt>
                <c:pt idx="30">
                  <c:v>2</c:v>
                </c:pt>
                <c:pt idx="31">
                  <c:v>4</c:v>
                </c:pt>
                <c:pt idx="32">
                  <c:v>1</c:v>
                </c:pt>
                <c:pt idx="33">
                  <c:v>0</c:v>
                </c:pt>
                <c:pt idx="34">
                  <c:v>2</c:v>
                </c:pt>
                <c:pt idx="35">
                  <c:v>1</c:v>
                </c:pt>
              </c:numCache>
            </c:numRef>
          </c:val>
          <c:extLst>
            <c:ext xmlns:c16="http://schemas.microsoft.com/office/drawing/2014/chart" uri="{C3380CC4-5D6E-409C-BE32-E72D297353CC}">
              <c16:uniqueId val="{00000001-5AF3-4D42-8EB8-AC46017E8980}"/>
            </c:ext>
          </c:extLst>
        </c:ser>
        <c:dLbls>
          <c:showLegendKey val="0"/>
          <c:showVal val="0"/>
          <c:showCatName val="0"/>
          <c:showSerName val="0"/>
          <c:showPercent val="0"/>
          <c:showBubbleSize val="0"/>
        </c:dLbls>
        <c:gapWidth val="150"/>
        <c:overlap val="100"/>
        <c:axId val="444342352"/>
        <c:axId val="444340912"/>
      </c:barChart>
      <c:dateAx>
        <c:axId val="444342352"/>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sz="1200" b="1"/>
                  <a:t>Report</a:t>
                </a:r>
                <a:r>
                  <a:rPr lang="en-US" b="1"/>
                  <a:t> Year</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340912"/>
        <c:crosses val="autoZero"/>
        <c:auto val="0"/>
        <c:lblOffset val="100"/>
        <c:baseTimeUnit val="days"/>
      </c:dateAx>
      <c:valAx>
        <c:axId val="444340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Number of FACE Reports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342352"/>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Completeness!$B$49</c:f>
              <c:strCache>
                <c:ptCount val="1"/>
                <c:pt idx="0">
                  <c:v>Number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Completeness!$A$50:$A$57</c:f>
              <c:strCache>
                <c:ptCount val="8"/>
                <c:pt idx="0">
                  <c:v>Age</c:v>
                </c:pt>
                <c:pt idx="1">
                  <c:v>Gender</c:v>
                </c:pt>
                <c:pt idx="2">
                  <c:v>Race and Ethnicity</c:v>
                </c:pt>
                <c:pt idx="3">
                  <c:v>Foreign-born</c:v>
                </c:pt>
                <c:pt idx="4">
                  <c:v>Employer’s time in business</c:v>
                </c:pt>
                <c:pt idx="5">
                  <c:v>Employer size (number of employees)</c:v>
                </c:pt>
                <c:pt idx="6">
                  <c:v>Written safety plan </c:v>
                </c:pt>
                <c:pt idx="7">
                  <c:v>Employer-provided job training </c:v>
                </c:pt>
              </c:strCache>
            </c:strRef>
          </c:cat>
          <c:val>
            <c:numRef>
              <c:f>Completeness!$B$50:$B$57</c:f>
              <c:numCache>
                <c:formatCode>General</c:formatCode>
                <c:ptCount val="8"/>
                <c:pt idx="0">
                  <c:v>93</c:v>
                </c:pt>
                <c:pt idx="1">
                  <c:v>93</c:v>
                </c:pt>
                <c:pt idx="2">
                  <c:v>30</c:v>
                </c:pt>
                <c:pt idx="3">
                  <c:v>24</c:v>
                </c:pt>
                <c:pt idx="4">
                  <c:v>68</c:v>
                </c:pt>
                <c:pt idx="5">
                  <c:v>77</c:v>
                </c:pt>
                <c:pt idx="6">
                  <c:v>81</c:v>
                </c:pt>
                <c:pt idx="7">
                  <c:v>70</c:v>
                </c:pt>
              </c:numCache>
            </c:numRef>
          </c:val>
          <c:extLst>
            <c:ext xmlns:c16="http://schemas.microsoft.com/office/drawing/2014/chart" uri="{C3380CC4-5D6E-409C-BE32-E72D297353CC}">
              <c16:uniqueId val="{00000000-CAFF-486F-9B1F-6C8D3FDF02A9}"/>
            </c:ext>
          </c:extLst>
        </c:ser>
        <c:ser>
          <c:idx val="1"/>
          <c:order val="1"/>
          <c:tx>
            <c:strRef>
              <c:f>Completeness!$C$49</c:f>
              <c:strCache>
                <c:ptCount val="1"/>
                <c:pt idx="0">
                  <c:v>Percent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Completeness!$A$50:$A$57</c:f>
              <c:strCache>
                <c:ptCount val="8"/>
                <c:pt idx="0">
                  <c:v>Age</c:v>
                </c:pt>
                <c:pt idx="1">
                  <c:v>Gender</c:v>
                </c:pt>
                <c:pt idx="2">
                  <c:v>Race and Ethnicity</c:v>
                </c:pt>
                <c:pt idx="3">
                  <c:v>Foreign-born</c:v>
                </c:pt>
                <c:pt idx="4">
                  <c:v>Employer’s time in business</c:v>
                </c:pt>
                <c:pt idx="5">
                  <c:v>Employer size (number of employees)</c:v>
                </c:pt>
                <c:pt idx="6">
                  <c:v>Written safety plan </c:v>
                </c:pt>
                <c:pt idx="7">
                  <c:v>Employer-provided job training </c:v>
                </c:pt>
              </c:strCache>
            </c:strRef>
          </c:cat>
          <c:val>
            <c:numRef>
              <c:f>Completeness!$C$50:$C$57</c:f>
              <c:numCache>
                <c:formatCode>General</c:formatCode>
                <c:ptCount val="8"/>
                <c:pt idx="0">
                  <c:v>100</c:v>
                </c:pt>
                <c:pt idx="1">
                  <c:v>100</c:v>
                </c:pt>
                <c:pt idx="2">
                  <c:v>32.299999999999997</c:v>
                </c:pt>
                <c:pt idx="3">
                  <c:v>36.6</c:v>
                </c:pt>
                <c:pt idx="4">
                  <c:v>73.099999999999994</c:v>
                </c:pt>
                <c:pt idx="5">
                  <c:v>82.8</c:v>
                </c:pt>
                <c:pt idx="6">
                  <c:v>87.1</c:v>
                </c:pt>
                <c:pt idx="7">
                  <c:v>75.3</c:v>
                </c:pt>
              </c:numCache>
            </c:numRef>
          </c:val>
          <c:extLst>
            <c:ext xmlns:c16="http://schemas.microsoft.com/office/drawing/2014/chart" uri="{C3380CC4-5D6E-409C-BE32-E72D297353CC}">
              <c16:uniqueId val="{00000001-CAFF-486F-9B1F-6C8D3FDF02A9}"/>
            </c:ext>
          </c:extLst>
        </c:ser>
        <c:dLbls>
          <c:showLegendKey val="0"/>
          <c:showVal val="0"/>
          <c:showCatName val="0"/>
          <c:showSerName val="0"/>
          <c:showPercent val="0"/>
          <c:showBubbleSize val="0"/>
        </c:dLbls>
        <c:gapWidth val="118"/>
        <c:overlap val="-1"/>
        <c:axId val="809268800"/>
        <c:axId val="809263400"/>
      </c:barChart>
      <c:catAx>
        <c:axId val="8092688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09263400"/>
        <c:crosses val="autoZero"/>
        <c:auto val="1"/>
        <c:lblAlgn val="ctr"/>
        <c:lblOffset val="100"/>
        <c:noMultiLvlLbl val="0"/>
      </c:catAx>
      <c:valAx>
        <c:axId val="80926340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268800"/>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'Detailed Acitivy'!$AB$5</c:f>
              <c:strCache>
                <c:ptCount val="1"/>
                <c:pt idx="0">
                  <c:v>Number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'Detailed Acitivy'!$AA$6:$AA$9</c:f>
              <c:strCache>
                <c:ptCount val="4"/>
                <c:pt idx="0">
                  <c:v>Transportation-related incidents</c:v>
                </c:pt>
                <c:pt idx="1">
                  <c:v>Falls, Slips, Trips</c:v>
                </c:pt>
                <c:pt idx="2">
                  <c:v>Exposure to harmful substances or environments</c:v>
                </c:pt>
                <c:pt idx="3">
                  <c:v>Contact with objects and equipment</c:v>
                </c:pt>
              </c:strCache>
            </c:strRef>
          </c:cat>
          <c:val>
            <c:numRef>
              <c:f>'Detailed Acitivy'!$AB$6:$AB$9</c:f>
              <c:numCache>
                <c:formatCode>General</c:formatCode>
                <c:ptCount val="4"/>
                <c:pt idx="0">
                  <c:v>10</c:v>
                </c:pt>
                <c:pt idx="1">
                  <c:v>21</c:v>
                </c:pt>
                <c:pt idx="2">
                  <c:v>21</c:v>
                </c:pt>
                <c:pt idx="3">
                  <c:v>41</c:v>
                </c:pt>
              </c:numCache>
            </c:numRef>
          </c:val>
          <c:extLst>
            <c:ext xmlns:c16="http://schemas.microsoft.com/office/drawing/2014/chart" uri="{C3380CC4-5D6E-409C-BE32-E72D297353CC}">
              <c16:uniqueId val="{00000000-6032-4486-832F-51AA5D0CD458}"/>
            </c:ext>
          </c:extLst>
        </c:ser>
        <c:ser>
          <c:idx val="1"/>
          <c:order val="1"/>
          <c:tx>
            <c:strRef>
              <c:f>'Detailed Acitivy'!$AC$5</c:f>
              <c:strCache>
                <c:ptCount val="1"/>
                <c:pt idx="0">
                  <c:v>Percent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'Detailed Acitivy'!$AA$6:$AA$9</c:f>
              <c:strCache>
                <c:ptCount val="4"/>
                <c:pt idx="0">
                  <c:v>Transportation-related incidents</c:v>
                </c:pt>
                <c:pt idx="1">
                  <c:v>Falls, Slips, Trips</c:v>
                </c:pt>
                <c:pt idx="2">
                  <c:v>Exposure to harmful substances or environments</c:v>
                </c:pt>
                <c:pt idx="3">
                  <c:v>Contact with objects and equipment</c:v>
                </c:pt>
              </c:strCache>
            </c:strRef>
          </c:cat>
          <c:val>
            <c:numRef>
              <c:f>'Detailed Acitivy'!$AC$6:$AC$9</c:f>
              <c:numCache>
                <c:formatCode>General</c:formatCode>
                <c:ptCount val="4"/>
                <c:pt idx="0">
                  <c:v>10.8</c:v>
                </c:pt>
                <c:pt idx="1">
                  <c:v>22.6</c:v>
                </c:pt>
                <c:pt idx="2">
                  <c:v>22.6</c:v>
                </c:pt>
                <c:pt idx="3">
                  <c:v>44.1</c:v>
                </c:pt>
              </c:numCache>
            </c:numRef>
          </c:val>
          <c:extLst>
            <c:ext xmlns:c16="http://schemas.microsoft.com/office/drawing/2014/chart" uri="{C3380CC4-5D6E-409C-BE32-E72D297353CC}">
              <c16:uniqueId val="{00000001-6032-4486-832F-51AA5D0CD458}"/>
            </c:ext>
          </c:extLst>
        </c:ser>
        <c:dLbls>
          <c:dLblPos val="inEnd"/>
          <c:showLegendKey val="0"/>
          <c:showVal val="1"/>
          <c:showCatName val="0"/>
          <c:showSerName val="0"/>
          <c:showPercent val="0"/>
          <c:showBubbleSize val="0"/>
        </c:dLbls>
        <c:gapWidth val="182"/>
        <c:axId val="680319320"/>
        <c:axId val="680313560"/>
      </c:barChart>
      <c:catAx>
        <c:axId val="680319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80313560"/>
        <c:crosses val="autoZero"/>
        <c:auto val="1"/>
        <c:lblAlgn val="ctr"/>
        <c:lblOffset val="100"/>
        <c:noMultiLvlLbl val="0"/>
      </c:catAx>
      <c:valAx>
        <c:axId val="680313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0319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'Detailed Acitivy'!$W$1</c:f>
              <c:strCache>
                <c:ptCount val="1"/>
                <c:pt idx="0">
                  <c:v>Number</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'Detailed Acitivy'!$V$2:$V$22</c:f>
              <c:strCache>
                <c:ptCount val="21"/>
                <c:pt idx="0">
                  <c:v>Projectile from mower</c:v>
                </c:pt>
                <c:pt idx="1">
                  <c:v>Trench collapse</c:v>
                </c:pt>
                <c:pt idx="2">
                  <c:v>Heat</c:v>
                </c:pt>
                <c:pt idx="3">
                  <c:v>Fell from ladder</c:v>
                </c:pt>
                <c:pt idx="4">
                  <c:v>Caught in stump grinder</c:v>
                </c:pt>
                <c:pt idx="5">
                  <c:v>Lightning</c:v>
                </c:pt>
                <c:pt idx="6">
                  <c:v>Caught in rotating parts</c:v>
                </c:pt>
                <c:pt idx="7">
                  <c:v>Caught in between equipment or maching</c:v>
                </c:pt>
                <c:pt idx="8">
                  <c:v>Drowned</c:v>
                </c:pt>
                <c:pt idx="9">
                  <c:v>Struck by vehicle working near roadway</c:v>
                </c:pt>
                <c:pt idx="10">
                  <c:v>Struck by other object</c:v>
                </c:pt>
                <c:pt idx="11">
                  <c:v>Onsite equipment failure or onsite vehicle</c:v>
                </c:pt>
                <c:pt idx="12">
                  <c:v>Caught in collapsing palm fronds</c:v>
                </c:pt>
                <c:pt idx="13">
                  <c:v>Struck by equipment or machinery</c:v>
                </c:pt>
                <c:pt idx="14">
                  <c:v>Mower or tractor roll over</c:v>
                </c:pt>
                <c:pt idx="15">
                  <c:v>Crushed</c:v>
                </c:pt>
                <c:pt idx="16">
                  <c:v>Fall from non-moving vehicle (eg., boom truck)</c:v>
                </c:pt>
                <c:pt idx="17">
                  <c:v>Struck by tree section or branch</c:v>
                </c:pt>
                <c:pt idx="18">
                  <c:v>Caught in wood chipper</c:v>
                </c:pt>
                <c:pt idx="19">
                  <c:v>Fell from tree</c:v>
                </c:pt>
                <c:pt idx="20">
                  <c:v>Electrocuted</c:v>
                </c:pt>
              </c:strCache>
            </c:strRef>
          </c:cat>
          <c:val>
            <c:numRef>
              <c:f>'Detailed Acitivy'!$W$2:$W$22</c:f>
              <c:numCache>
                <c:formatCode>General</c:formatCode>
                <c:ptCount val="21"/>
                <c:pt idx="0">
                  <c:v>1</c:v>
                </c:pt>
                <c:pt idx="1">
                  <c:v>1</c:v>
                </c:pt>
                <c:pt idx="2">
                  <c:v>1</c:v>
                </c:pt>
                <c:pt idx="3">
                  <c:v>1</c:v>
                </c:pt>
                <c:pt idx="4">
                  <c:v>1</c:v>
                </c:pt>
                <c:pt idx="5">
                  <c:v>1</c:v>
                </c:pt>
                <c:pt idx="6">
                  <c:v>1</c:v>
                </c:pt>
                <c:pt idx="7">
                  <c:v>1</c:v>
                </c:pt>
                <c:pt idx="8">
                  <c:v>2</c:v>
                </c:pt>
                <c:pt idx="9">
                  <c:v>2</c:v>
                </c:pt>
                <c:pt idx="10">
                  <c:v>2</c:v>
                </c:pt>
                <c:pt idx="11">
                  <c:v>3</c:v>
                </c:pt>
                <c:pt idx="12">
                  <c:v>3</c:v>
                </c:pt>
                <c:pt idx="13">
                  <c:v>4</c:v>
                </c:pt>
                <c:pt idx="14">
                  <c:v>5</c:v>
                </c:pt>
                <c:pt idx="15">
                  <c:v>5</c:v>
                </c:pt>
                <c:pt idx="16">
                  <c:v>5</c:v>
                </c:pt>
                <c:pt idx="17">
                  <c:v>10</c:v>
                </c:pt>
                <c:pt idx="18">
                  <c:v>12</c:v>
                </c:pt>
                <c:pt idx="19">
                  <c:v>15</c:v>
                </c:pt>
                <c:pt idx="20">
                  <c:v>17</c:v>
                </c:pt>
              </c:numCache>
            </c:numRef>
          </c:val>
          <c:extLst>
            <c:ext xmlns:c16="http://schemas.microsoft.com/office/drawing/2014/chart" uri="{C3380CC4-5D6E-409C-BE32-E72D297353CC}">
              <c16:uniqueId val="{00000000-AF33-40E5-BEBE-67C2A31810AC}"/>
            </c:ext>
          </c:extLst>
        </c:ser>
        <c:ser>
          <c:idx val="1"/>
          <c:order val="1"/>
          <c:tx>
            <c:strRef>
              <c:f>'Detailed Acitivy'!$X$1</c:f>
              <c:strCache>
                <c:ptCount val="1"/>
                <c:pt idx="0">
                  <c:v>Percent</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'Detailed Acitivy'!$V$2:$V$22</c:f>
              <c:strCache>
                <c:ptCount val="21"/>
                <c:pt idx="0">
                  <c:v>Projectile from mower</c:v>
                </c:pt>
                <c:pt idx="1">
                  <c:v>Trench collapse</c:v>
                </c:pt>
                <c:pt idx="2">
                  <c:v>Heat</c:v>
                </c:pt>
                <c:pt idx="3">
                  <c:v>Fell from ladder</c:v>
                </c:pt>
                <c:pt idx="4">
                  <c:v>Caught in stump grinder</c:v>
                </c:pt>
                <c:pt idx="5">
                  <c:v>Lightning</c:v>
                </c:pt>
                <c:pt idx="6">
                  <c:v>Caught in rotating parts</c:v>
                </c:pt>
                <c:pt idx="7">
                  <c:v>Caught in between equipment or maching</c:v>
                </c:pt>
                <c:pt idx="8">
                  <c:v>Drowned</c:v>
                </c:pt>
                <c:pt idx="9">
                  <c:v>Struck by vehicle working near roadway</c:v>
                </c:pt>
                <c:pt idx="10">
                  <c:v>Struck by other object</c:v>
                </c:pt>
                <c:pt idx="11">
                  <c:v>Onsite equipment failure or onsite vehicle</c:v>
                </c:pt>
                <c:pt idx="12">
                  <c:v>Caught in collapsing palm fronds</c:v>
                </c:pt>
                <c:pt idx="13">
                  <c:v>Struck by equipment or machinery</c:v>
                </c:pt>
                <c:pt idx="14">
                  <c:v>Mower or tractor roll over</c:v>
                </c:pt>
                <c:pt idx="15">
                  <c:v>Crushed</c:v>
                </c:pt>
                <c:pt idx="16">
                  <c:v>Fall from non-moving vehicle (eg., boom truck)</c:v>
                </c:pt>
                <c:pt idx="17">
                  <c:v>Struck by tree section or branch</c:v>
                </c:pt>
                <c:pt idx="18">
                  <c:v>Caught in wood chipper</c:v>
                </c:pt>
                <c:pt idx="19">
                  <c:v>Fell from tree</c:v>
                </c:pt>
                <c:pt idx="20">
                  <c:v>Electrocuted</c:v>
                </c:pt>
              </c:strCache>
            </c:strRef>
          </c:cat>
          <c:val>
            <c:numRef>
              <c:f>'Detailed Acitivy'!$X$2:$X$22</c:f>
              <c:numCache>
                <c:formatCode>0.0</c:formatCode>
                <c:ptCount val="21"/>
                <c:pt idx="0">
                  <c:v>1.0752688172043012</c:v>
                </c:pt>
                <c:pt idx="1">
                  <c:v>1.0752688172043012</c:v>
                </c:pt>
                <c:pt idx="2">
                  <c:v>1.0752688172043012</c:v>
                </c:pt>
                <c:pt idx="3">
                  <c:v>1.0752688172043012</c:v>
                </c:pt>
                <c:pt idx="4">
                  <c:v>1.0752688172043012</c:v>
                </c:pt>
                <c:pt idx="5">
                  <c:v>1.0752688172043012</c:v>
                </c:pt>
                <c:pt idx="6">
                  <c:v>1.0752688172043012</c:v>
                </c:pt>
                <c:pt idx="7">
                  <c:v>1.0752688172043012</c:v>
                </c:pt>
                <c:pt idx="8">
                  <c:v>2.1505376344086025</c:v>
                </c:pt>
                <c:pt idx="9">
                  <c:v>2.1505376344086025</c:v>
                </c:pt>
                <c:pt idx="10">
                  <c:v>2.1505376344086025</c:v>
                </c:pt>
                <c:pt idx="11">
                  <c:v>3.225806451612903</c:v>
                </c:pt>
                <c:pt idx="12">
                  <c:v>3.225806451612903</c:v>
                </c:pt>
                <c:pt idx="13">
                  <c:v>4.3010752688172049</c:v>
                </c:pt>
                <c:pt idx="14">
                  <c:v>5.376344086021505</c:v>
                </c:pt>
                <c:pt idx="15">
                  <c:v>5.376344086021505</c:v>
                </c:pt>
                <c:pt idx="16">
                  <c:v>5.376344086021505</c:v>
                </c:pt>
                <c:pt idx="17">
                  <c:v>10.75268817204301</c:v>
                </c:pt>
                <c:pt idx="18">
                  <c:v>12.903225806451612</c:v>
                </c:pt>
                <c:pt idx="19">
                  <c:v>16.129032258064516</c:v>
                </c:pt>
                <c:pt idx="20">
                  <c:v>18.27956989247312</c:v>
                </c:pt>
              </c:numCache>
            </c:numRef>
          </c:val>
          <c:extLst>
            <c:ext xmlns:c16="http://schemas.microsoft.com/office/drawing/2014/chart" uri="{C3380CC4-5D6E-409C-BE32-E72D297353CC}">
              <c16:uniqueId val="{00000001-AF33-40E5-BEBE-67C2A31810AC}"/>
            </c:ext>
          </c:extLst>
        </c:ser>
        <c:dLbls>
          <c:showLegendKey val="0"/>
          <c:showVal val="0"/>
          <c:showCatName val="0"/>
          <c:showSerName val="0"/>
          <c:showPercent val="0"/>
          <c:showBubbleSize val="0"/>
        </c:dLbls>
        <c:gapWidth val="150"/>
        <c:axId val="461007192"/>
        <c:axId val="461007552"/>
      </c:barChart>
      <c:catAx>
        <c:axId val="461007192"/>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US">
                    <a:solidFill>
                      <a:schemeClr val="tx1"/>
                    </a:solidFill>
                  </a:rPr>
                  <a:t>Source</a:t>
                </a:r>
                <a:r>
                  <a:rPr lang="en-US" baseline="0">
                    <a:solidFill>
                      <a:schemeClr val="tx1"/>
                    </a:solidFill>
                  </a:rPr>
                  <a:t> of Fatal Injury</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1007552"/>
        <c:crosses val="autoZero"/>
        <c:auto val="1"/>
        <c:lblAlgn val="ctr"/>
        <c:lblOffset val="100"/>
        <c:noMultiLvlLbl val="0"/>
      </c:catAx>
      <c:valAx>
        <c:axId val="46100755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61007192"/>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TimeSpent!$AB$38</c:f>
              <c:strCache>
                <c:ptCount val="1"/>
                <c:pt idx="0">
                  <c:v>Number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TimeSpent!$AA$39:$AA$42</c:f>
              <c:strCache>
                <c:ptCount val="4"/>
                <c:pt idx="0">
                  <c:v>1 year or less</c:v>
                </c:pt>
                <c:pt idx="1">
                  <c:v>1-2 years</c:v>
                </c:pt>
                <c:pt idx="2">
                  <c:v>3-5 years</c:v>
                </c:pt>
                <c:pt idx="3">
                  <c:v>5 or more years</c:v>
                </c:pt>
              </c:strCache>
            </c:strRef>
          </c:cat>
          <c:val>
            <c:numRef>
              <c:f>TimeSpent!$AB$39:$AB$42</c:f>
              <c:numCache>
                <c:formatCode>General</c:formatCode>
                <c:ptCount val="4"/>
                <c:pt idx="0">
                  <c:v>24</c:v>
                </c:pt>
                <c:pt idx="1">
                  <c:v>9</c:v>
                </c:pt>
                <c:pt idx="2">
                  <c:v>10</c:v>
                </c:pt>
                <c:pt idx="3">
                  <c:v>22</c:v>
                </c:pt>
              </c:numCache>
            </c:numRef>
          </c:val>
          <c:extLst>
            <c:ext xmlns:c16="http://schemas.microsoft.com/office/drawing/2014/chart" uri="{C3380CC4-5D6E-409C-BE32-E72D297353CC}">
              <c16:uniqueId val="{00000000-11B2-4E2E-859E-3FE571024856}"/>
            </c:ext>
          </c:extLst>
        </c:ser>
        <c:ser>
          <c:idx val="1"/>
          <c:order val="1"/>
          <c:tx>
            <c:strRef>
              <c:f>TimeSpent!$AC$38</c:f>
              <c:strCache>
                <c:ptCount val="1"/>
                <c:pt idx="0">
                  <c:v>Percent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TimeSpent!$AA$39:$AA$42</c:f>
              <c:strCache>
                <c:ptCount val="4"/>
                <c:pt idx="0">
                  <c:v>1 year or less</c:v>
                </c:pt>
                <c:pt idx="1">
                  <c:v>1-2 years</c:v>
                </c:pt>
                <c:pt idx="2">
                  <c:v>3-5 years</c:v>
                </c:pt>
                <c:pt idx="3">
                  <c:v>5 or more years</c:v>
                </c:pt>
              </c:strCache>
            </c:strRef>
          </c:cat>
          <c:val>
            <c:numRef>
              <c:f>TimeSpent!$AC$39:$AC$42</c:f>
              <c:numCache>
                <c:formatCode>General</c:formatCode>
                <c:ptCount val="4"/>
                <c:pt idx="0">
                  <c:v>25.8</c:v>
                </c:pt>
                <c:pt idx="1">
                  <c:v>9.6999999999999993</c:v>
                </c:pt>
                <c:pt idx="2">
                  <c:v>10.8</c:v>
                </c:pt>
                <c:pt idx="3">
                  <c:v>23.7</c:v>
                </c:pt>
              </c:numCache>
            </c:numRef>
          </c:val>
          <c:extLst>
            <c:ext xmlns:c16="http://schemas.microsoft.com/office/drawing/2014/chart" uri="{C3380CC4-5D6E-409C-BE32-E72D297353CC}">
              <c16:uniqueId val="{00000001-11B2-4E2E-859E-3FE571024856}"/>
            </c:ext>
          </c:extLst>
        </c:ser>
        <c:dLbls>
          <c:showLegendKey val="0"/>
          <c:showVal val="0"/>
          <c:showCatName val="0"/>
          <c:showSerName val="0"/>
          <c:showPercent val="0"/>
          <c:showBubbleSize val="0"/>
        </c:dLbls>
        <c:gapWidth val="199"/>
        <c:axId val="464456944"/>
        <c:axId val="464457304"/>
      </c:barChart>
      <c:catAx>
        <c:axId val="46445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cap="none" spc="0" normalizeH="0" baseline="0">
                <a:solidFill>
                  <a:schemeClr val="tx1">
                    <a:lumMod val="65000"/>
                    <a:lumOff val="35000"/>
                  </a:schemeClr>
                </a:solidFill>
                <a:latin typeface="+mn-lt"/>
                <a:ea typeface="+mn-ea"/>
                <a:cs typeface="+mn-cs"/>
              </a:defRPr>
            </a:pPr>
            <a:endParaRPr lang="en-US"/>
          </a:p>
        </c:txPr>
        <c:crossAx val="464457304"/>
        <c:crosses val="autoZero"/>
        <c:auto val="1"/>
        <c:lblAlgn val="ctr"/>
        <c:lblOffset val="100"/>
        <c:noMultiLvlLbl val="0"/>
      </c:catAx>
      <c:valAx>
        <c:axId val="4644573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445694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035CD1-B262-5990-A744-5519389984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484D63-B15F-258A-A731-4F9F740381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EC82CF-8092-48EF-8D99-79F326786EDB}" type="datetimeFigureOut">
              <a:rPr lang="en-US" smtClean="0"/>
              <a:t>3/8/2024</a:t>
            </a:fld>
            <a:endParaRPr lang="en-US"/>
          </a:p>
        </p:txBody>
      </p:sp>
      <p:sp>
        <p:nvSpPr>
          <p:cNvPr id="4" name="Footer Placeholder 3">
            <a:extLst>
              <a:ext uri="{FF2B5EF4-FFF2-40B4-BE49-F238E27FC236}">
                <a16:creationId xmlns:a16="http://schemas.microsoft.com/office/drawing/2014/main" id="{56C244B0-AAE1-0FE3-D6FD-57F84D7E5E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00C3BB-BD24-5E7C-935F-8183B04650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54909E-FB4B-49CE-B5BA-DA0C5F0AFD57}" type="slidenum">
              <a:rPr lang="en-US" smtClean="0"/>
              <a:t>‹#›</a:t>
            </a:fld>
            <a:endParaRPr lang="en-US"/>
          </a:p>
        </p:txBody>
      </p:sp>
    </p:spTree>
    <p:extLst>
      <p:ext uri="{BB962C8B-B14F-4D97-AF65-F5344CB8AC3E}">
        <p14:creationId xmlns:p14="http://schemas.microsoft.com/office/powerpoint/2010/main" val="1932031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94E35-83CD-4B7A-A2E1-A30FF5601389}" type="datetimeFigureOut">
              <a:rPr lang="en-US" smtClean="0"/>
              <a:t>3/8/2024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1112D-51A3-4650-A851-B77AAD2697FC}" type="slidenum">
              <a:rPr lang="en-US" smtClean="0"/>
              <a:t>‹#›</a:t>
            </a:fld>
            <a:endParaRPr lang="en-US"/>
          </a:p>
        </p:txBody>
      </p:sp>
    </p:spTree>
    <p:extLst>
      <p:ext uri="{BB962C8B-B14F-4D97-AF65-F5344CB8AC3E}">
        <p14:creationId xmlns:p14="http://schemas.microsoft.com/office/powerpoint/2010/main" val="156021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ph.ca.gov/Programs/CCDPHP/DEODC/OHB/FACE/Pages/12CA011.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President_of_the_United_State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National_Institute_for_Occupational_Safety_and_Health" TargetMode="External"/><Relationship Id="rId5" Type="http://schemas.openxmlformats.org/officeDocument/2006/relationships/hyperlink" Target="https://en.wikipedia.org/wiki/Occupational_Safety_and_Health_Review_Commission" TargetMode="External"/><Relationship Id="rId4" Type="http://schemas.openxmlformats.org/officeDocument/2006/relationships/hyperlink" Target="https://en.wikipedia.org/wiki/Richard_Nix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A2D53"/>
                </a:solidFill>
                <a:effectLst/>
                <a:latin typeface="Poppins" panose="00000500000000000000" pitchFamily="2" charset="0"/>
              </a:rPr>
              <a:t>Among the lowest wages on this list are those of grounds maintenance workers, who, despite their low pay, are actually five times more likely to experience a fatal injury than the average worker. Groundskeepers and similar workers often work with heavy industrial machinery and are responsible for wide swaths of land. Transportation to and from various locations is the cause of the greatest number of these workers’ deaths on the job.</a:t>
            </a:r>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4</a:t>
            </a:fld>
            <a:endParaRPr lang="en-US"/>
          </a:p>
        </p:txBody>
      </p:sp>
    </p:spTree>
    <p:extLst>
      <p:ext uri="{BB962C8B-B14F-4D97-AF65-F5344CB8AC3E}">
        <p14:creationId xmlns:p14="http://schemas.microsoft.com/office/powerpoint/2010/main" val="519944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17</a:t>
            </a:fld>
            <a:endParaRPr lang="en-US"/>
          </a:p>
        </p:txBody>
      </p:sp>
    </p:spTree>
    <p:extLst>
      <p:ext uri="{BB962C8B-B14F-4D97-AF65-F5344CB8AC3E}">
        <p14:creationId xmlns:p14="http://schemas.microsoft.com/office/powerpoint/2010/main" val="3760769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18</a:t>
            </a:fld>
            <a:endParaRPr lang="en-US"/>
          </a:p>
        </p:txBody>
      </p:sp>
    </p:spTree>
    <p:extLst>
      <p:ext uri="{BB962C8B-B14F-4D97-AF65-F5344CB8AC3E}">
        <p14:creationId xmlns:p14="http://schemas.microsoft.com/office/powerpoint/2010/main" val="136581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19</a:t>
            </a:fld>
            <a:endParaRPr lang="en-US"/>
          </a:p>
        </p:txBody>
      </p:sp>
    </p:spTree>
    <p:extLst>
      <p:ext uri="{BB962C8B-B14F-4D97-AF65-F5344CB8AC3E}">
        <p14:creationId xmlns:p14="http://schemas.microsoft.com/office/powerpoint/2010/main" val="336752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20</a:t>
            </a:fld>
            <a:endParaRPr lang="en-US"/>
          </a:p>
        </p:txBody>
      </p:sp>
    </p:spTree>
    <p:extLst>
      <p:ext uri="{BB962C8B-B14F-4D97-AF65-F5344CB8AC3E}">
        <p14:creationId xmlns:p14="http://schemas.microsoft.com/office/powerpoint/2010/main" val="81065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those Reports reporting </a:t>
            </a:r>
          </a:p>
        </p:txBody>
      </p:sp>
      <p:sp>
        <p:nvSpPr>
          <p:cNvPr id="4" name="Slide Number Placeholder 3"/>
          <p:cNvSpPr>
            <a:spLocks noGrp="1"/>
          </p:cNvSpPr>
          <p:nvPr>
            <p:ph type="sldNum" sz="quarter" idx="5"/>
          </p:nvPr>
        </p:nvSpPr>
        <p:spPr/>
        <p:txBody>
          <a:bodyPr/>
          <a:lstStyle/>
          <a:p>
            <a:fld id="{2821112D-51A3-4650-A851-B77AAD2697FC}" type="slidenum">
              <a:rPr lang="en-US" smtClean="0"/>
              <a:t>21</a:t>
            </a:fld>
            <a:endParaRPr lang="en-US"/>
          </a:p>
        </p:txBody>
      </p:sp>
    </p:spTree>
    <p:extLst>
      <p:ext uri="{BB962C8B-B14F-4D97-AF65-F5344CB8AC3E}">
        <p14:creationId xmlns:p14="http://schemas.microsoft.com/office/powerpoint/2010/main" val="171870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Fatal Incident categories from our interpretation of OIICS – Nancy is working with NIOSH folks in her shop to confirm some our OIICS interpretation</a:t>
            </a:r>
          </a:p>
        </p:txBody>
      </p:sp>
      <p:sp>
        <p:nvSpPr>
          <p:cNvPr id="4" name="Slide Number Placeholder 3"/>
          <p:cNvSpPr>
            <a:spLocks noGrp="1"/>
          </p:cNvSpPr>
          <p:nvPr>
            <p:ph type="sldNum" sz="quarter" idx="5"/>
          </p:nvPr>
        </p:nvSpPr>
        <p:spPr/>
        <p:txBody>
          <a:bodyPr/>
          <a:lstStyle/>
          <a:p>
            <a:fld id="{2821112D-51A3-4650-A851-B77AAD2697FC}" type="slidenum">
              <a:rPr lang="en-US" smtClean="0"/>
              <a:t>22</a:t>
            </a:fld>
            <a:endParaRPr lang="en-US"/>
          </a:p>
        </p:txBody>
      </p:sp>
    </p:spTree>
    <p:extLst>
      <p:ext uri="{BB962C8B-B14F-4D97-AF65-F5344CB8AC3E}">
        <p14:creationId xmlns:p14="http://schemas.microsoft.com/office/powerpoint/2010/main" val="2914138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plain language pulled out of reports (not necessarily OIICS coding, but pretty close)</a:t>
            </a:r>
          </a:p>
        </p:txBody>
      </p:sp>
      <p:sp>
        <p:nvSpPr>
          <p:cNvPr id="4" name="Slide Number Placeholder 3"/>
          <p:cNvSpPr>
            <a:spLocks noGrp="1"/>
          </p:cNvSpPr>
          <p:nvPr>
            <p:ph type="sldNum" sz="quarter" idx="5"/>
          </p:nvPr>
        </p:nvSpPr>
        <p:spPr/>
        <p:txBody>
          <a:bodyPr/>
          <a:lstStyle/>
          <a:p>
            <a:fld id="{2821112D-51A3-4650-A851-B77AAD2697FC}" type="slidenum">
              <a:rPr lang="en-US" smtClean="0"/>
              <a:t>23</a:t>
            </a:fld>
            <a:endParaRPr lang="en-US"/>
          </a:p>
        </p:txBody>
      </p:sp>
    </p:spTree>
    <p:extLst>
      <p:ext uri="{BB962C8B-B14F-4D97-AF65-F5344CB8AC3E}">
        <p14:creationId xmlns:p14="http://schemas.microsoft.com/office/powerpoint/2010/main" val="295763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24</a:t>
            </a:fld>
            <a:endParaRPr lang="en-US"/>
          </a:p>
        </p:txBody>
      </p:sp>
    </p:spTree>
    <p:extLst>
      <p:ext uri="{BB962C8B-B14F-4D97-AF65-F5344CB8AC3E}">
        <p14:creationId xmlns:p14="http://schemas.microsoft.com/office/powerpoint/2010/main" val="402450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21112D-51A3-4650-A851-B77AAD2697FC}" type="slidenum">
              <a:rPr lang="en-US" smtClean="0"/>
              <a:t>25</a:t>
            </a:fld>
            <a:endParaRPr lang="en-US"/>
          </a:p>
        </p:txBody>
      </p:sp>
    </p:spTree>
    <p:extLst>
      <p:ext uri="{BB962C8B-B14F-4D97-AF65-F5344CB8AC3E}">
        <p14:creationId xmlns:p14="http://schemas.microsoft.com/office/powerpoint/2010/main" val="235456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020"/>
                </a:solidFill>
                <a:effectLst/>
                <a:latin typeface="Source Sans Pro" panose="020B0503030403020204" pitchFamily="34" charset="0"/>
              </a:rPr>
              <a:t>Shout out to Bob Harrison and CA FACE Program – good example of increasing awareness to creating ongoing prevention campaigns and supplemental trainings </a:t>
            </a:r>
          </a:p>
          <a:p>
            <a:r>
              <a:rPr lang="en-US" b="0" i="0">
                <a:solidFill>
                  <a:srgbClr val="202020"/>
                </a:solidFill>
                <a:effectLst/>
                <a:latin typeface="Source Sans Pro" panose="020B0503030403020204" pitchFamily="34" charset="0"/>
              </a:rPr>
              <a:t>Digital stories are best used as educational triggers that can kick off a worker training session and facilitate discussion. See below for video discussion questions, fact sheets, the </a:t>
            </a:r>
            <a:r>
              <a:rPr lang="en-US" b="0" i="0" u="none" strike="noStrike">
                <a:solidFill>
                  <a:srgbClr val="0071BC"/>
                </a:solidFill>
                <a:effectLst/>
                <a:latin typeface="Source Sans Pro" panose="020B0503030403020204" pitchFamily="34" charset="0"/>
                <a:hlinkClick r:id="rId3" tooltip="Tree trimmer dies from asphyxia when compressed by palm fronds"/>
              </a:rPr>
              <a:t>corresponding FACE investigation report (12CA011)</a:t>
            </a:r>
            <a:r>
              <a:rPr lang="en-US" b="0" i="0">
                <a:solidFill>
                  <a:srgbClr val="202020"/>
                </a:solidFill>
                <a:effectLst/>
                <a:latin typeface="Source Sans Pro" panose="020B0503030403020204" pitchFamily="34" charset="0"/>
              </a:rPr>
              <a:t>, and video download instructions.</a:t>
            </a:r>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26</a:t>
            </a:fld>
            <a:endParaRPr lang="en-US"/>
          </a:p>
        </p:txBody>
      </p:sp>
    </p:spTree>
    <p:extLst>
      <p:ext uri="{BB962C8B-B14F-4D97-AF65-F5344CB8AC3E}">
        <p14:creationId xmlns:p14="http://schemas.microsoft.com/office/powerpoint/2010/main" val="348201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North American Industry Classification System is </a:t>
            </a:r>
            <a:r>
              <a:rPr lang="en-US" b="1" i="0" dirty="0">
                <a:solidFill>
                  <a:srgbClr val="4D5156"/>
                </a:solidFill>
                <a:effectLst/>
                <a:latin typeface="Google Sans"/>
              </a:rPr>
              <a:t>used to classify industries </a:t>
            </a:r>
            <a:r>
              <a:rPr lang="en-US" b="0" i="0" dirty="0">
                <a:solidFill>
                  <a:srgbClr val="4D5156"/>
                </a:solidFill>
                <a:effectLst/>
                <a:latin typeface="Google Sans"/>
              </a:rPr>
              <a:t>and the 2000 Standard Occupational Classification (SOC) system is used to classify occupations.</a:t>
            </a:r>
            <a:r>
              <a:rPr lang="en-US" dirty="0"/>
              <a:t> </a:t>
            </a:r>
          </a:p>
          <a:p>
            <a:endParaRPr lang="en-US" dirty="0"/>
          </a:p>
          <a:p>
            <a:r>
              <a:rPr lang="en-US" dirty="0"/>
              <a:t>These classifications are designed </a:t>
            </a:r>
            <a:r>
              <a:rPr lang="en-US" b="0" i="0" dirty="0">
                <a:solidFill>
                  <a:srgbClr val="040C28"/>
                </a:solidFill>
                <a:effectLst/>
                <a:latin typeface="Google Sans"/>
              </a:rPr>
              <a:t>to reflect the </a:t>
            </a:r>
            <a:r>
              <a:rPr lang="en-US" b="1" i="0" dirty="0">
                <a:solidFill>
                  <a:srgbClr val="040C28"/>
                </a:solidFill>
                <a:effectLst/>
                <a:latin typeface="Google Sans"/>
              </a:rPr>
              <a:t>current occupational composition in the </a:t>
            </a:r>
            <a:r>
              <a:rPr lang="en-US" b="0" i="0" dirty="0">
                <a:solidFill>
                  <a:srgbClr val="040C28"/>
                </a:solidFill>
                <a:effectLst/>
                <a:latin typeface="Google Sans"/>
              </a:rPr>
              <a:t>U.S. and </a:t>
            </a:r>
            <a:r>
              <a:rPr lang="en-US" dirty="0"/>
              <a:t>help inform the federal government where there are employment gaps, trends, wage information.</a:t>
            </a:r>
          </a:p>
          <a:p>
            <a:r>
              <a:rPr lang="en-US" dirty="0"/>
              <a:t>From a research standpoint </a:t>
            </a:r>
          </a:p>
        </p:txBody>
      </p:sp>
      <p:sp>
        <p:nvSpPr>
          <p:cNvPr id="4" name="Slide Number Placeholder 3"/>
          <p:cNvSpPr>
            <a:spLocks noGrp="1"/>
          </p:cNvSpPr>
          <p:nvPr>
            <p:ph type="sldNum" sz="quarter" idx="5"/>
          </p:nvPr>
        </p:nvSpPr>
        <p:spPr/>
        <p:txBody>
          <a:bodyPr/>
          <a:lstStyle/>
          <a:p>
            <a:fld id="{8A4841C9-11B2-45C6-8F25-BADD447BE747}" type="slidenum">
              <a:rPr lang="en-US" smtClean="0"/>
              <a:t>6</a:t>
            </a:fld>
            <a:endParaRPr lang="en-US"/>
          </a:p>
        </p:txBody>
      </p:sp>
    </p:spTree>
    <p:extLst>
      <p:ext uri="{BB962C8B-B14F-4D97-AF65-F5344CB8AC3E}">
        <p14:creationId xmlns:p14="http://schemas.microsoft.com/office/powerpoint/2010/main" val="2257652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27</a:t>
            </a:fld>
            <a:endParaRPr lang="en-US"/>
          </a:p>
        </p:txBody>
      </p:sp>
    </p:spTree>
    <p:extLst>
      <p:ext uri="{BB962C8B-B14F-4D97-AF65-F5344CB8AC3E}">
        <p14:creationId xmlns:p14="http://schemas.microsoft.com/office/powerpoint/2010/main" val="163167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Tahoma" panose="020B0604030504040204" pitchFamily="34" charset="0"/>
              </a:rPr>
              <a:t>According to the BLS, in 2021 approximately 1.3 million GMWs, however that number is highly likely to be under represented because it only takes into account FTE, so in these numbers do include seasonal,  temporary, part-time workers, or day laborers. </a:t>
            </a:r>
          </a:p>
          <a:p>
            <a:pPr algn="l"/>
            <a:endParaRPr lang="en-US" b="0" i="0" dirty="0">
              <a:solidFill>
                <a:srgbClr val="333333"/>
              </a:solidFill>
              <a:effectLst/>
              <a:latin typeface="Tahoma" panose="020B0604030504040204" pitchFamily="34" charset="0"/>
            </a:endParaRPr>
          </a:p>
          <a:p>
            <a:pPr algn="l"/>
            <a:endParaRPr lang="en-US" b="0" i="0" dirty="0">
              <a:solidFill>
                <a:srgbClr val="333333"/>
              </a:solidFill>
              <a:effectLst/>
              <a:latin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A4841C9-11B2-45C6-8F25-BADD447BE747}" type="slidenum">
              <a:rPr lang="en-US" smtClean="0"/>
              <a:t>8</a:t>
            </a:fld>
            <a:endParaRPr lang="en-US"/>
          </a:p>
        </p:txBody>
      </p:sp>
    </p:spTree>
    <p:extLst>
      <p:ext uri="{BB962C8B-B14F-4D97-AF65-F5344CB8AC3E}">
        <p14:creationId xmlns:p14="http://schemas.microsoft.com/office/powerpoint/2010/main" val="67151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Lora" panose="020F0502020204030204" pitchFamily="2" charset="0"/>
              </a:rPr>
              <a:t>The OSH Act was signed by </a:t>
            </a:r>
            <a:r>
              <a:rPr lang="en-US" b="0" i="0" u="none" strike="noStrike" dirty="0">
                <a:solidFill>
                  <a:srgbClr val="13396A"/>
                </a:solidFill>
                <a:effectLst/>
                <a:latin typeface="Lora" panose="020F0502020204030204" pitchFamily="2" charset="0"/>
                <a:hlinkClick r:id="rId3" tooltip="President of the United States"/>
              </a:rPr>
              <a:t>President</a:t>
            </a:r>
            <a:r>
              <a:rPr lang="en-US" b="0" i="0" dirty="0">
                <a:solidFill>
                  <a:srgbClr val="333333"/>
                </a:solidFill>
                <a:effectLst/>
                <a:latin typeface="Lora" panose="020F0502020204030204" pitchFamily="2" charset="0"/>
              </a:rPr>
              <a:t> </a:t>
            </a:r>
            <a:r>
              <a:rPr lang="en-US" b="0" i="0" u="none" strike="noStrike" dirty="0">
                <a:solidFill>
                  <a:srgbClr val="13396A"/>
                </a:solidFill>
                <a:effectLst/>
                <a:latin typeface="Lora" panose="020F0502020204030204" pitchFamily="2" charset="0"/>
                <a:hlinkClick r:id="rId4" tooltip="Richard Nixon"/>
              </a:rPr>
              <a:t>Richard Nixon</a:t>
            </a:r>
            <a:r>
              <a:rPr lang="en-US" b="0" i="0" dirty="0">
                <a:solidFill>
                  <a:srgbClr val="333333"/>
                </a:solidFill>
                <a:effectLst/>
                <a:latin typeface="Lora" panose="020F0502020204030204" pitchFamily="2" charset="0"/>
              </a:rPr>
              <a:t> on December 29, 1970. In addition to creating OSHA, the act established the independent </a:t>
            </a:r>
            <a:r>
              <a:rPr lang="en-US" b="0" i="0" u="none" strike="noStrike" dirty="0">
                <a:solidFill>
                  <a:srgbClr val="13396A"/>
                </a:solidFill>
                <a:effectLst/>
                <a:latin typeface="Lora" panose="020F0502020204030204" pitchFamily="2" charset="0"/>
                <a:hlinkClick r:id="rId5" tooltip="Occupational Safety and Health Review Commission"/>
              </a:rPr>
              <a:t>Occupational Safety and Health Review Commission</a:t>
            </a:r>
            <a:r>
              <a:rPr lang="en-US" b="0" i="0" dirty="0">
                <a:solidFill>
                  <a:srgbClr val="333333"/>
                </a:solidFill>
                <a:effectLst/>
                <a:latin typeface="Lora" panose="020F0502020204030204" pitchFamily="2" charset="0"/>
              </a:rPr>
              <a:t> to review enforcement priorities, actions and cases and the </a:t>
            </a:r>
            <a:r>
              <a:rPr lang="en-US" b="0" i="0" u="none" strike="noStrike" dirty="0">
                <a:solidFill>
                  <a:srgbClr val="13396A"/>
                </a:solidFill>
                <a:effectLst/>
                <a:latin typeface="Lora" panose="020F0502020204030204" pitchFamily="2" charset="0"/>
                <a:hlinkClick r:id="rId6" tooltip="National Institute for Occupational Safety and Health"/>
              </a:rPr>
              <a:t>National Institute for Occupational Safety and Health</a:t>
            </a:r>
            <a:r>
              <a:rPr lang="en-US" b="0" i="0" dirty="0">
                <a:solidFill>
                  <a:srgbClr val="333333"/>
                </a:solidFill>
                <a:effectLst/>
                <a:latin typeface="Lora" panose="020F0502020204030204" pitchFamily="2" charset="0"/>
              </a:rPr>
              <a:t> (NIOSH), an independent research institute.</a:t>
            </a:r>
          </a:p>
          <a:p>
            <a:pPr algn="l"/>
            <a:endParaRPr lang="en-US" b="0" i="0" dirty="0">
              <a:solidFill>
                <a:srgbClr val="333333"/>
              </a:solidFill>
              <a:effectLst/>
              <a:latin typeface="Lora" panose="020F0502020204030204" pitchFamily="2" charset="0"/>
            </a:endParaRPr>
          </a:p>
          <a:p>
            <a:pPr algn="l"/>
            <a:r>
              <a:rPr lang="en-US" b="0" i="0" dirty="0">
                <a:solidFill>
                  <a:srgbClr val="202122"/>
                </a:solidFill>
                <a:effectLst/>
                <a:latin typeface="Arial" panose="020B0604020202020204" pitchFamily="34" charset="0"/>
              </a:rPr>
              <a:t>NIOSH FACE began in 1982 </a:t>
            </a:r>
            <a:endParaRPr lang="en-US" dirty="0"/>
          </a:p>
        </p:txBody>
      </p:sp>
      <p:sp>
        <p:nvSpPr>
          <p:cNvPr id="4" name="Slide Number Placeholder 3"/>
          <p:cNvSpPr>
            <a:spLocks noGrp="1"/>
          </p:cNvSpPr>
          <p:nvPr>
            <p:ph type="sldNum" sz="quarter" idx="5"/>
          </p:nvPr>
        </p:nvSpPr>
        <p:spPr/>
        <p:txBody>
          <a:bodyPr/>
          <a:lstStyle/>
          <a:p>
            <a:fld id="{2821112D-51A3-4650-A851-B77AAD2697FC}" type="slidenum">
              <a:rPr lang="en-US" smtClean="0"/>
              <a:t>10</a:t>
            </a:fld>
            <a:endParaRPr lang="en-US"/>
          </a:p>
        </p:txBody>
      </p:sp>
    </p:spTree>
    <p:extLst>
      <p:ext uri="{BB962C8B-B14F-4D97-AF65-F5344CB8AC3E}">
        <p14:creationId xmlns:p14="http://schemas.microsoft.com/office/powerpoint/2010/main" val="1495997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21112D-51A3-4650-A851-B77AAD2697FC}" type="slidenum">
              <a:rPr lang="en-US" smtClean="0"/>
              <a:t>12</a:t>
            </a:fld>
            <a:endParaRPr lang="en-US"/>
          </a:p>
        </p:txBody>
      </p:sp>
    </p:spTree>
    <p:extLst>
      <p:ext uri="{BB962C8B-B14F-4D97-AF65-F5344CB8AC3E}">
        <p14:creationId xmlns:p14="http://schemas.microsoft.com/office/powerpoint/2010/main" val="268928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13</a:t>
            </a:fld>
            <a:endParaRPr lang="en-US"/>
          </a:p>
        </p:txBody>
      </p:sp>
    </p:spTree>
    <p:extLst>
      <p:ext uri="{BB962C8B-B14F-4D97-AF65-F5344CB8AC3E}">
        <p14:creationId xmlns:p14="http://schemas.microsoft.com/office/powerpoint/2010/main" val="368540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ACE investigators are safety professionals, engineers, or industrial hygienists with training and experience in identifying workplace hazards and developing recommendations to reduce the risk of injury and death. FACE investigators do </a:t>
            </a:r>
            <a:r>
              <a:rPr lang="en-US" b="0" i="1" dirty="0">
                <a:solidFill>
                  <a:srgbClr val="000000"/>
                </a:solidFill>
                <a:effectLst/>
                <a:latin typeface="Open Sans" panose="020B0606030504020204" pitchFamily="34" charset="0"/>
              </a:rPr>
              <a:t>not </a:t>
            </a:r>
            <a:r>
              <a:rPr lang="en-US" b="0" i="0" dirty="0">
                <a:solidFill>
                  <a:srgbClr val="000000"/>
                </a:solidFill>
                <a:effectLst/>
                <a:latin typeface="Open Sans" panose="020B0606030504020204" pitchFamily="34" charset="0"/>
              </a:rPr>
              <a:t>enforce compliance with State or Federal job safety and health standards, nor do they place blame or determine the fault for a workplace fatality. Investigators will not ask family members for an interview as part of their investigation but will share information and findings upon request. They will not include names of employers, victims, and/or witnesses in written investigative reports or in the FACE database.</a:t>
            </a:r>
            <a:endParaRPr lang="en-US" dirty="0"/>
          </a:p>
        </p:txBody>
      </p:sp>
      <p:sp>
        <p:nvSpPr>
          <p:cNvPr id="4" name="Slide Number Placeholder 3"/>
          <p:cNvSpPr>
            <a:spLocks noGrp="1"/>
          </p:cNvSpPr>
          <p:nvPr>
            <p:ph type="sldNum" sz="quarter" idx="5"/>
          </p:nvPr>
        </p:nvSpPr>
        <p:spPr/>
        <p:txBody>
          <a:bodyPr/>
          <a:lstStyle/>
          <a:p>
            <a:fld id="{2821112D-51A3-4650-A851-B77AAD2697FC}" type="slidenum">
              <a:rPr lang="en-US" smtClean="0"/>
              <a:t>14</a:t>
            </a:fld>
            <a:endParaRPr lang="en-US"/>
          </a:p>
        </p:txBody>
      </p:sp>
    </p:spTree>
    <p:extLst>
      <p:ext uri="{BB962C8B-B14F-4D97-AF65-F5344CB8AC3E}">
        <p14:creationId xmlns:p14="http://schemas.microsoft.com/office/powerpoint/2010/main" val="120883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15</a:t>
            </a:fld>
            <a:endParaRPr lang="en-US"/>
          </a:p>
        </p:txBody>
      </p:sp>
    </p:spTree>
    <p:extLst>
      <p:ext uri="{BB962C8B-B14F-4D97-AF65-F5344CB8AC3E}">
        <p14:creationId xmlns:p14="http://schemas.microsoft.com/office/powerpoint/2010/main" val="293756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Open Sans" panose="020B0606030504020204" pitchFamily="34" charset="0"/>
              </a:rPr>
              <a:t>Nature: </a:t>
            </a:r>
            <a:r>
              <a:rPr lang="en-US" b="1" i="0">
                <a:solidFill>
                  <a:srgbClr val="000000"/>
                </a:solidFill>
                <a:effectLst/>
                <a:latin typeface="Open Sans" panose="020B0606030504020204" pitchFamily="34" charset="0"/>
              </a:rPr>
              <a:t>he nature of injury or illness identifies the principal physical characteristic(s) of the work-related injury or </a:t>
            </a:r>
            <a:r>
              <a:rPr lang="en-US" b="1" i="0" err="1">
                <a:solidFill>
                  <a:srgbClr val="000000"/>
                </a:solidFill>
                <a:effectLst/>
                <a:latin typeface="Open Sans" panose="020B0606030504020204" pitchFamily="34" charset="0"/>
              </a:rPr>
              <a:t>illness.</a:t>
            </a:r>
            <a:r>
              <a:rPr lang="en-US" b="0" i="0" err="1">
                <a:solidFill>
                  <a:srgbClr val="000000"/>
                </a:solidFill>
                <a:effectLst/>
                <a:latin typeface="Open Sans" panose="020B0606030504020204" pitchFamily="34" charset="0"/>
              </a:rPr>
              <a:t>Name</a:t>
            </a:r>
            <a:r>
              <a:rPr lang="en-US" b="0" i="0">
                <a:solidFill>
                  <a:srgbClr val="000000"/>
                </a:solidFill>
                <a:effectLst/>
                <a:latin typeface="Open Sans" panose="020B0606030504020204" pitchFamily="34" charset="0"/>
              </a:rPr>
              <a:t> the injury or illness indicated on the source document. </a:t>
            </a:r>
            <a:r>
              <a:rPr lang="en-US" b="0" i="1">
                <a:solidFill>
                  <a:srgbClr val="000000"/>
                </a:solidFill>
                <a:effectLst/>
                <a:latin typeface="Open Sans" panose="020B0606030504020204" pitchFamily="34" charset="0"/>
              </a:rPr>
              <a:t>Example: for strained back, choose </a:t>
            </a:r>
            <a:r>
              <a:rPr lang="en-US" b="1" i="1">
                <a:solidFill>
                  <a:srgbClr val="000000"/>
                </a:solidFill>
                <a:effectLst/>
                <a:latin typeface="Open Sans" panose="020B0606030504020204" pitchFamily="34" charset="0"/>
              </a:rPr>
              <a:t>Sprains, strains, tears.</a:t>
            </a:r>
            <a:endParaRPr lang="en-US" b="0" i="0">
              <a:solidFill>
                <a:srgbClr val="000000"/>
              </a:solidFill>
              <a:effectLst/>
              <a:latin typeface="Open Sans" panose="020B0606030504020204" pitchFamily="34" charset="0"/>
            </a:endParaRPr>
          </a:p>
          <a:p>
            <a:endParaRPr lang="en-US"/>
          </a:p>
          <a:p>
            <a:r>
              <a:rPr lang="en-US" b="1" i="0">
                <a:solidFill>
                  <a:srgbClr val="000000"/>
                </a:solidFill>
                <a:effectLst/>
                <a:latin typeface="Open Sans" panose="020B0606030504020204" pitchFamily="34" charset="0"/>
              </a:rPr>
              <a:t>Part of Body: The part of body affected identifies the part of the body directly affected by the previously identified nature of injury or illness. Head, Neck, Trunk</a:t>
            </a:r>
            <a:endParaRPr lang="en-US"/>
          </a:p>
        </p:txBody>
      </p:sp>
      <p:sp>
        <p:nvSpPr>
          <p:cNvPr id="4" name="Slide Number Placeholder 3"/>
          <p:cNvSpPr>
            <a:spLocks noGrp="1"/>
          </p:cNvSpPr>
          <p:nvPr>
            <p:ph type="sldNum" sz="quarter" idx="5"/>
          </p:nvPr>
        </p:nvSpPr>
        <p:spPr/>
        <p:txBody>
          <a:bodyPr/>
          <a:lstStyle/>
          <a:p>
            <a:fld id="{2821112D-51A3-4650-A851-B77AAD2697FC}" type="slidenum">
              <a:rPr lang="en-US" smtClean="0"/>
              <a:t>16</a:t>
            </a:fld>
            <a:endParaRPr lang="en-US"/>
          </a:p>
        </p:txBody>
      </p:sp>
    </p:spTree>
    <p:extLst>
      <p:ext uri="{BB962C8B-B14F-4D97-AF65-F5344CB8AC3E}">
        <p14:creationId xmlns:p14="http://schemas.microsoft.com/office/powerpoint/2010/main" val="378865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38ED98-B226-410B-A29A-E051E3A22521}"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402E0-26B0-4561-BDDC-294DAE72338F}"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4BDBE-5B24-4262-A79B-4E8CE5F38E7E}"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CA75DF-1124-46B0-A8A1-836428CA5424}"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pic>
        <p:nvPicPr>
          <p:cNvPr id="10" name="Picture 9" descr="A purple letter on a white background&#10;&#10;Description automatically generated">
            <a:extLst>
              <a:ext uri="{FF2B5EF4-FFF2-40B4-BE49-F238E27FC236}">
                <a16:creationId xmlns:a16="http://schemas.microsoft.com/office/drawing/2014/main" id="{DD4D3D4D-3DA9-5312-7C73-C6DC96FACB06}"/>
              </a:ext>
            </a:extLst>
          </p:cNvPr>
          <p:cNvPicPr>
            <a:picLocks noChangeAspect="1"/>
          </p:cNvPicPr>
          <p:nvPr userDrawn="1"/>
        </p:nvPicPr>
        <p:blipFill>
          <a:blip r:embed="rId2">
            <a:alphaModFix amt="35000"/>
          </a:blip>
          <a:stretch>
            <a:fillRect/>
          </a:stretch>
        </p:blipFill>
        <p:spPr>
          <a:xfrm>
            <a:off x="7427344" y="6366103"/>
            <a:ext cx="888430" cy="355372"/>
          </a:xfrm>
          <a:prstGeom prst="rect">
            <a:avLst/>
          </a:prstGeom>
        </p:spPr>
      </p:pic>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8352B2-09AF-47ED-BA8F-F0E14AE8B9AF}"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4201A1-0A8C-492C-86FE-885FC4F772E7}"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pic>
        <p:nvPicPr>
          <p:cNvPr id="8" name="Picture 7" descr="A purple letter on a white background&#10;&#10;Description automatically generated">
            <a:extLst>
              <a:ext uri="{FF2B5EF4-FFF2-40B4-BE49-F238E27FC236}">
                <a16:creationId xmlns:a16="http://schemas.microsoft.com/office/drawing/2014/main" id="{DF12991E-F020-98F5-9FD5-8BA46887EFB7}"/>
              </a:ext>
            </a:extLst>
          </p:cNvPr>
          <p:cNvPicPr>
            <a:picLocks noChangeAspect="1"/>
          </p:cNvPicPr>
          <p:nvPr userDrawn="1"/>
        </p:nvPicPr>
        <p:blipFill>
          <a:blip r:embed="rId2">
            <a:alphaModFix amt="35000"/>
          </a:blip>
          <a:stretch>
            <a:fillRect/>
          </a:stretch>
        </p:blipFill>
        <p:spPr>
          <a:xfrm>
            <a:off x="7427344" y="6366103"/>
            <a:ext cx="888430" cy="355372"/>
          </a:xfrm>
          <a:prstGeom prst="rect">
            <a:avLst/>
          </a:prstGeom>
        </p:spPr>
      </p:pic>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A3443B-3083-41AA-9740-1B096C0917DD}" type="datetime1">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772799-3023-47DF-96C9-CA6C7CCF86FD}" type="datetime1">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pic>
        <p:nvPicPr>
          <p:cNvPr id="6" name="Picture 5" descr="A purple letter on a white background&#10;&#10;Description automatically generated">
            <a:extLst>
              <a:ext uri="{FF2B5EF4-FFF2-40B4-BE49-F238E27FC236}">
                <a16:creationId xmlns:a16="http://schemas.microsoft.com/office/drawing/2014/main" id="{420DF2CA-030D-1666-A2D9-60F6E9D1804C}"/>
              </a:ext>
            </a:extLst>
          </p:cNvPr>
          <p:cNvPicPr>
            <a:picLocks noChangeAspect="1"/>
          </p:cNvPicPr>
          <p:nvPr userDrawn="1"/>
        </p:nvPicPr>
        <p:blipFill>
          <a:blip r:embed="rId2">
            <a:alphaModFix amt="35000"/>
          </a:blip>
          <a:stretch>
            <a:fillRect/>
          </a:stretch>
        </p:blipFill>
        <p:spPr>
          <a:xfrm>
            <a:off x="7427344" y="6366103"/>
            <a:ext cx="888430" cy="355372"/>
          </a:xfrm>
          <a:prstGeom prst="rect">
            <a:avLst/>
          </a:prstGeom>
        </p:spPr>
      </p:pic>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59C5E-6CAA-4993-9429-09CD2D2AC1B8}" type="datetime1">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73A629-62F9-49A3-AC09-03247076DAB3}"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66C77-1235-4E1E-8ED8-36E3CCF49ADF}"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alpha val="2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F8153-CF05-4F46-915B-87DBB254D200}" type="datetime1">
              <a:rPr lang="en-US" smtClean="0"/>
              <a:t>3/8/2024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pic>
        <p:nvPicPr>
          <p:cNvPr id="7" name="Picture 6" descr="A purple letter on a white background&#10;&#10;Description automatically generated">
            <a:extLst>
              <a:ext uri="{FF2B5EF4-FFF2-40B4-BE49-F238E27FC236}">
                <a16:creationId xmlns:a16="http://schemas.microsoft.com/office/drawing/2014/main" id="{B625FF41-15D4-8C10-E0D8-017CF752D6DA}"/>
              </a:ext>
            </a:extLst>
          </p:cNvPr>
          <p:cNvPicPr>
            <a:picLocks noChangeAspect="1"/>
          </p:cNvPicPr>
          <p:nvPr userDrawn="1"/>
        </p:nvPicPr>
        <p:blipFill>
          <a:blip r:embed="rId13">
            <a:alphaModFix amt="35000"/>
          </a:blip>
          <a:stretch>
            <a:fillRect/>
          </a:stretch>
        </p:blipFill>
        <p:spPr>
          <a:xfrm>
            <a:off x="7427344" y="6366103"/>
            <a:ext cx="888430" cy="355372"/>
          </a:xfrm>
          <a:prstGeom prst="rect">
            <a:avLst/>
          </a:prstGeom>
        </p:spPr>
      </p:pic>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em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pwr.com/research/data-center/construction-face-databa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jpeg"/><Relationship Id="rId7"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princegeorgecountyva.gov/news_detail_T6_R1402.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ls.gov/ooh/building-and-grounds-cleaning/grounds-maintenance-workers.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www.bls.gov/ooh/building-and-grounds-cleaning/grounds-maintenance-workers.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6F860F5-1EC4-2BBD-92BD-7EB59182FA20}"/>
              </a:ext>
            </a:extLst>
          </p:cNvPr>
          <p:cNvSpPr>
            <a:spLocks noGrp="1"/>
          </p:cNvSpPr>
          <p:nvPr>
            <p:ph type="subTitle" idx="1"/>
          </p:nvPr>
        </p:nvSpPr>
        <p:spPr>
          <a:xfrm>
            <a:off x="537077" y="484426"/>
            <a:ext cx="8273143" cy="566287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solidFill>
              <a:schemeClr val="accent1"/>
            </a:solidFill>
          </a:ln>
        </p:spPr>
        <p:txBody>
          <a:bodyPr>
            <a:normAutofit lnSpcReduction="10000"/>
          </a:bodyPr>
          <a:lstStyle/>
          <a:p>
            <a:pPr>
              <a:spcBef>
                <a:spcPts val="0"/>
              </a:spcBef>
            </a:pPr>
            <a:endParaRPr lang="en-US" sz="2000" b="1" dirty="0">
              <a:solidFill>
                <a:schemeClr val="tx1"/>
              </a:solidFill>
            </a:endParaRPr>
          </a:p>
          <a:p>
            <a:pPr>
              <a:spcBef>
                <a:spcPts val="0"/>
              </a:spcBef>
            </a:pPr>
            <a:endParaRPr lang="en-US" sz="2000" b="1" dirty="0">
              <a:solidFill>
                <a:schemeClr val="tx1"/>
              </a:solidFill>
            </a:endParaRPr>
          </a:p>
          <a:p>
            <a:pPr>
              <a:spcBef>
                <a:spcPts val="0"/>
              </a:spcBef>
            </a:pPr>
            <a:r>
              <a:rPr lang="en-US" sz="2000" b="1" dirty="0">
                <a:solidFill>
                  <a:schemeClr val="tx1"/>
                </a:solidFill>
              </a:rPr>
              <a:t>NC Occupational Safety and Health Education and Research Center</a:t>
            </a:r>
          </a:p>
          <a:p>
            <a:pPr>
              <a:spcBef>
                <a:spcPts val="0"/>
              </a:spcBef>
            </a:pPr>
            <a:endParaRPr lang="en-US" sz="1400" b="1" dirty="0">
              <a:solidFill>
                <a:schemeClr val="tx1"/>
              </a:solidFill>
            </a:endParaRPr>
          </a:p>
          <a:p>
            <a:pPr>
              <a:spcBef>
                <a:spcPts val="0"/>
              </a:spcBef>
            </a:pPr>
            <a:endParaRPr lang="en-US" sz="1800" b="1" dirty="0">
              <a:solidFill>
                <a:schemeClr val="tx1"/>
              </a:solidFill>
            </a:endParaRPr>
          </a:p>
          <a:p>
            <a:r>
              <a:rPr lang="en-US" sz="1800" b="1" dirty="0">
                <a:solidFill>
                  <a:schemeClr val="tx1"/>
                </a:solidFill>
              </a:rPr>
              <a:t>Fatal Incidents Among Landscaping and Tree Care Workers:</a:t>
            </a:r>
          </a:p>
          <a:p>
            <a:r>
              <a:rPr lang="en-US" sz="1800" b="1" dirty="0">
                <a:solidFill>
                  <a:schemeClr val="tx1"/>
                </a:solidFill>
              </a:rPr>
              <a:t>Insights from NIOSH and State-based FACE Reports</a:t>
            </a:r>
          </a:p>
          <a:p>
            <a:pPr>
              <a:spcBef>
                <a:spcPts val="0"/>
              </a:spcBef>
            </a:pPr>
            <a:endParaRPr lang="en-US" sz="1800" b="1" dirty="0">
              <a:solidFill>
                <a:schemeClr val="tx1"/>
              </a:solidFill>
            </a:endParaRPr>
          </a:p>
          <a:p>
            <a:pPr>
              <a:spcBef>
                <a:spcPts val="0"/>
              </a:spcBef>
            </a:pPr>
            <a:endParaRPr lang="en-US" sz="1800" b="1" dirty="0">
              <a:solidFill>
                <a:schemeClr val="tx1"/>
              </a:solidFill>
            </a:endParaRPr>
          </a:p>
          <a:p>
            <a:pPr>
              <a:spcBef>
                <a:spcPts val="0"/>
              </a:spcBef>
            </a:pPr>
            <a:endParaRPr lang="en-US" sz="1200" b="1" dirty="0">
              <a:solidFill>
                <a:schemeClr val="tx1"/>
              </a:solidFill>
            </a:endParaRPr>
          </a:p>
          <a:p>
            <a:pPr>
              <a:spcBef>
                <a:spcPts val="0"/>
              </a:spcBef>
            </a:pPr>
            <a:endParaRPr lang="en-US" sz="1200" b="1" dirty="0">
              <a:solidFill>
                <a:schemeClr val="tx1"/>
              </a:solidFill>
            </a:endParaRPr>
          </a:p>
          <a:p>
            <a:pPr>
              <a:spcBef>
                <a:spcPts val="0"/>
              </a:spcBef>
            </a:pPr>
            <a:endParaRPr lang="en-US" sz="1200" b="1" dirty="0">
              <a:solidFill>
                <a:schemeClr val="tx1"/>
              </a:solidFill>
            </a:endParaRPr>
          </a:p>
          <a:p>
            <a:pPr>
              <a:spcBef>
                <a:spcPts val="0"/>
              </a:spcBef>
            </a:pPr>
            <a:endParaRPr lang="en-US" sz="1200" b="1" dirty="0">
              <a:solidFill>
                <a:schemeClr val="tx1"/>
              </a:solidFill>
            </a:endParaRPr>
          </a:p>
          <a:p>
            <a:pPr>
              <a:spcBef>
                <a:spcPts val="0"/>
              </a:spcBef>
            </a:pPr>
            <a:endParaRPr lang="en-US" sz="1200" b="1" dirty="0">
              <a:solidFill>
                <a:schemeClr val="tx1"/>
              </a:solidFill>
            </a:endParaRPr>
          </a:p>
          <a:p>
            <a:pPr>
              <a:spcBef>
                <a:spcPts val="0"/>
              </a:spcBef>
            </a:pPr>
            <a:endParaRPr lang="en-US" sz="1200" b="1" dirty="0">
              <a:solidFill>
                <a:schemeClr val="tx1"/>
              </a:solidFill>
            </a:endParaRPr>
          </a:p>
          <a:p>
            <a:pPr>
              <a:spcBef>
                <a:spcPts val="0"/>
              </a:spcBef>
            </a:pPr>
            <a:endParaRPr lang="en-US" sz="1200" b="1" dirty="0">
              <a:solidFill>
                <a:schemeClr val="tx1"/>
              </a:solidFill>
            </a:endParaRPr>
          </a:p>
          <a:p>
            <a:pPr>
              <a:spcBef>
                <a:spcPts val="0"/>
              </a:spcBef>
            </a:pPr>
            <a:r>
              <a:rPr lang="en-US" sz="1200" b="1" dirty="0">
                <a:solidFill>
                  <a:schemeClr val="tx1"/>
                </a:solidFill>
              </a:rPr>
              <a:t>Presenter:</a:t>
            </a:r>
          </a:p>
          <a:p>
            <a:pPr>
              <a:spcBef>
                <a:spcPts val="0"/>
              </a:spcBef>
            </a:pPr>
            <a:endParaRPr lang="en-US" sz="1200" dirty="0">
              <a:solidFill>
                <a:schemeClr val="tx1"/>
              </a:solidFill>
            </a:endParaRPr>
          </a:p>
          <a:p>
            <a:pPr>
              <a:spcBef>
                <a:spcPts val="0"/>
              </a:spcBef>
            </a:pPr>
            <a:r>
              <a:rPr lang="en-US" sz="1200" dirty="0">
                <a:solidFill>
                  <a:schemeClr val="tx1"/>
                </a:solidFill>
              </a:rPr>
              <a:t>Greg Kearney, DrPH, MPH</a:t>
            </a:r>
          </a:p>
          <a:p>
            <a:pPr>
              <a:spcBef>
                <a:spcPts val="0"/>
              </a:spcBef>
            </a:pPr>
            <a:r>
              <a:rPr lang="en-US" sz="1200" dirty="0">
                <a:solidFill>
                  <a:schemeClr val="tx1"/>
                </a:solidFill>
              </a:rPr>
              <a:t>Professor and Director</a:t>
            </a:r>
          </a:p>
          <a:p>
            <a:pPr>
              <a:spcBef>
                <a:spcPts val="0"/>
              </a:spcBef>
            </a:pPr>
            <a:r>
              <a:rPr lang="en-US" sz="1200" dirty="0">
                <a:solidFill>
                  <a:schemeClr val="tx1"/>
                </a:solidFill>
              </a:rPr>
              <a:t>DrPH, Environmental and Occupational Health Program</a:t>
            </a:r>
          </a:p>
          <a:p>
            <a:pPr>
              <a:spcBef>
                <a:spcPts val="0"/>
              </a:spcBef>
            </a:pPr>
            <a:r>
              <a:rPr lang="en-US" sz="1200" dirty="0">
                <a:solidFill>
                  <a:schemeClr val="tx1"/>
                </a:solidFill>
              </a:rPr>
              <a:t>Brody School of Medicine, Department of Public Health</a:t>
            </a:r>
          </a:p>
          <a:p>
            <a:pPr>
              <a:spcBef>
                <a:spcPts val="0"/>
              </a:spcBef>
            </a:pPr>
            <a:r>
              <a:rPr lang="en-US" sz="1200" dirty="0">
                <a:solidFill>
                  <a:schemeClr val="tx1"/>
                </a:solidFill>
              </a:rPr>
              <a:t>East Carolina University</a:t>
            </a:r>
          </a:p>
          <a:p>
            <a:endParaRPr lang="en-US" sz="1100" b="1" dirty="0">
              <a:solidFill>
                <a:schemeClr val="tx1"/>
              </a:solidFill>
            </a:endParaRPr>
          </a:p>
          <a:p>
            <a:endParaRPr lang="en-US" sz="1100" b="1" dirty="0">
              <a:solidFill>
                <a:schemeClr val="tx1"/>
              </a:solidFill>
            </a:endParaRPr>
          </a:p>
          <a:p>
            <a:endParaRPr lang="en-US" sz="1100" b="1" dirty="0">
              <a:solidFill>
                <a:schemeClr val="tx1"/>
              </a:solidFill>
            </a:endParaRPr>
          </a:p>
          <a:p>
            <a:r>
              <a:rPr lang="en-US" sz="1100" b="1" dirty="0">
                <a:solidFill>
                  <a:schemeClr val="tx1"/>
                </a:solidFill>
              </a:rPr>
              <a:t>March 7, 2024</a:t>
            </a:r>
          </a:p>
          <a:p>
            <a:endParaRPr lang="en-US" sz="3600" b="1" dirty="0"/>
          </a:p>
          <a:p>
            <a:endParaRPr lang="en-US" sz="3600" b="1" dirty="0"/>
          </a:p>
          <a:p>
            <a:endParaRPr lang="en-US" sz="3600" b="1" dirty="0"/>
          </a:p>
        </p:txBody>
      </p:sp>
      <p:pic>
        <p:nvPicPr>
          <p:cNvPr id="2" name="Picture 1">
            <a:extLst>
              <a:ext uri="{FF2B5EF4-FFF2-40B4-BE49-F238E27FC236}">
                <a16:creationId xmlns:a16="http://schemas.microsoft.com/office/drawing/2014/main" id="{CC98FFDE-6336-7F07-3382-17C8BF6CE09C}"/>
              </a:ext>
            </a:extLst>
          </p:cNvPr>
          <p:cNvPicPr>
            <a:picLocks noChangeAspect="1"/>
          </p:cNvPicPr>
          <p:nvPr/>
        </p:nvPicPr>
        <p:blipFill rotWithShape="1">
          <a:blip r:embed="rId2"/>
          <a:srcRect l="5472" t="39763" r="18582" b="21755"/>
          <a:stretch/>
        </p:blipFill>
        <p:spPr>
          <a:xfrm>
            <a:off x="3064195" y="3040665"/>
            <a:ext cx="3345659" cy="776670"/>
          </a:xfrm>
          <a:prstGeom prst="rect">
            <a:avLst/>
          </a:prstGeom>
          <a:ln>
            <a:solidFill>
              <a:schemeClr val="accent1"/>
            </a:solidFill>
          </a:ln>
        </p:spPr>
      </p:pic>
    </p:spTree>
    <p:extLst>
      <p:ext uri="{BB962C8B-B14F-4D97-AF65-F5344CB8AC3E}">
        <p14:creationId xmlns:p14="http://schemas.microsoft.com/office/powerpoint/2010/main" val="158063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7466-BD6D-40C7-2CFC-2BA1DAC26273}"/>
              </a:ext>
            </a:extLst>
          </p:cNvPr>
          <p:cNvSpPr>
            <a:spLocks noGrp="1"/>
          </p:cNvSpPr>
          <p:nvPr>
            <p:ph type="title"/>
          </p:nvPr>
        </p:nvSpPr>
        <p:spPr>
          <a:xfrm>
            <a:off x="1969563" y="136525"/>
            <a:ext cx="7571657" cy="903373"/>
          </a:xfrm>
        </p:spPr>
        <p:txBody>
          <a:bodyPr>
            <a:normAutofit/>
          </a:bodyPr>
          <a:lstStyle/>
          <a:p>
            <a:r>
              <a:rPr lang="en-US" sz="3600" dirty="0"/>
              <a:t>NIOSH and FACE Program</a:t>
            </a:r>
          </a:p>
        </p:txBody>
      </p:sp>
      <p:sp>
        <p:nvSpPr>
          <p:cNvPr id="5" name="Slide Number Placeholder 4">
            <a:extLst>
              <a:ext uri="{FF2B5EF4-FFF2-40B4-BE49-F238E27FC236}">
                <a16:creationId xmlns:a16="http://schemas.microsoft.com/office/drawing/2014/main" id="{A69C2CAD-231E-F5FE-6030-F05515142949}"/>
              </a:ext>
            </a:extLst>
          </p:cNvPr>
          <p:cNvSpPr>
            <a:spLocks noGrp="1"/>
          </p:cNvSpPr>
          <p:nvPr>
            <p:ph type="sldNum" sz="quarter" idx="12"/>
          </p:nvPr>
        </p:nvSpPr>
        <p:spPr/>
        <p:txBody>
          <a:bodyPr/>
          <a:lstStyle/>
          <a:p>
            <a:fld id="{B4247F49-15E3-AF47-9628-BAF668941D01}" type="slidenum">
              <a:rPr lang="en-US" smtClean="0"/>
              <a:t>10</a:t>
            </a:fld>
            <a:endParaRPr lang="en-US"/>
          </a:p>
        </p:txBody>
      </p:sp>
      <p:pic>
        <p:nvPicPr>
          <p:cNvPr id="7" name="Picture 6">
            <a:extLst>
              <a:ext uri="{FF2B5EF4-FFF2-40B4-BE49-F238E27FC236}">
                <a16:creationId xmlns:a16="http://schemas.microsoft.com/office/drawing/2014/main" id="{649DA3C3-E4D0-D3D6-2A6B-1A7B33260ECF}"/>
              </a:ext>
            </a:extLst>
          </p:cNvPr>
          <p:cNvPicPr>
            <a:picLocks noChangeAspect="1"/>
          </p:cNvPicPr>
          <p:nvPr/>
        </p:nvPicPr>
        <p:blipFill>
          <a:blip r:embed="rId3"/>
          <a:stretch>
            <a:fillRect/>
          </a:stretch>
        </p:blipFill>
        <p:spPr>
          <a:xfrm>
            <a:off x="650960" y="1462356"/>
            <a:ext cx="2954180" cy="1658392"/>
          </a:xfrm>
          <a:prstGeom prst="rect">
            <a:avLst/>
          </a:prstGeom>
          <a:effectLst>
            <a:softEdge rad="63500"/>
          </a:effectLst>
        </p:spPr>
      </p:pic>
      <p:pic>
        <p:nvPicPr>
          <p:cNvPr id="16" name="Picture 15">
            <a:extLst>
              <a:ext uri="{FF2B5EF4-FFF2-40B4-BE49-F238E27FC236}">
                <a16:creationId xmlns:a16="http://schemas.microsoft.com/office/drawing/2014/main" id="{EDC4950F-D821-74B5-DF1C-8AB199B1808C}"/>
              </a:ext>
            </a:extLst>
          </p:cNvPr>
          <p:cNvPicPr>
            <a:picLocks noChangeAspect="1"/>
          </p:cNvPicPr>
          <p:nvPr/>
        </p:nvPicPr>
        <p:blipFill rotWithShape="1">
          <a:blip r:embed="rId4"/>
          <a:srcRect l="63479" t="16421" b="54089"/>
          <a:stretch/>
        </p:blipFill>
        <p:spPr>
          <a:xfrm>
            <a:off x="273114" y="3443490"/>
            <a:ext cx="3983707" cy="1813654"/>
          </a:xfrm>
          <a:prstGeom prst="rect">
            <a:avLst/>
          </a:prstGeom>
          <a:solidFill>
            <a:schemeClr val="tx1"/>
          </a:solidFill>
          <a:ln>
            <a:solidFill>
              <a:schemeClr val="accent1"/>
            </a:solidFill>
          </a:ln>
        </p:spPr>
      </p:pic>
      <p:sp>
        <p:nvSpPr>
          <p:cNvPr id="17" name="TextBox 16">
            <a:extLst>
              <a:ext uri="{FF2B5EF4-FFF2-40B4-BE49-F238E27FC236}">
                <a16:creationId xmlns:a16="http://schemas.microsoft.com/office/drawing/2014/main" id="{42A44836-813C-4152-1C71-150EFC18ED0A}"/>
              </a:ext>
            </a:extLst>
          </p:cNvPr>
          <p:cNvSpPr txBox="1"/>
          <p:nvPr/>
        </p:nvSpPr>
        <p:spPr>
          <a:xfrm>
            <a:off x="4605601" y="1462356"/>
            <a:ext cx="4316588" cy="5324535"/>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OSHA Act of 1970</a:t>
            </a:r>
          </a:p>
          <a:p>
            <a:pPr marL="285750" indent="-285750">
              <a:buFont typeface="Wingdings" panose="05000000000000000000" pitchFamily="2" charset="2"/>
              <a:buChar char="Ø"/>
            </a:pPr>
            <a:r>
              <a:rPr lang="en-US" sz="1600" dirty="0"/>
              <a:t>CDC / NIOSH </a:t>
            </a:r>
          </a:p>
          <a:p>
            <a:pPr marL="515938" lvl="1" indent="-227013">
              <a:buFont typeface="Wingdings" panose="05000000000000000000" pitchFamily="2" charset="2"/>
              <a:buChar char="Ø"/>
            </a:pPr>
            <a:r>
              <a:rPr lang="en-US" sz="1600" dirty="0"/>
              <a:t> Practice-based research </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NIOSH FACE Program (est. 1982)</a:t>
            </a:r>
          </a:p>
          <a:p>
            <a:pPr marL="285750" indent="-285750">
              <a:buFont typeface="Arial" panose="020B0604020202020204" pitchFamily="34" charset="0"/>
              <a:buChar char="•"/>
            </a:pPr>
            <a:r>
              <a:rPr lang="en-US" sz="1600" dirty="0"/>
              <a:t>Goal: Prevention of occupational fatalities</a:t>
            </a:r>
          </a:p>
          <a:p>
            <a:pPr marL="285750" indent="-285750">
              <a:buFont typeface="Arial" panose="020B0604020202020204" pitchFamily="34" charset="0"/>
              <a:buChar char="•"/>
            </a:pPr>
            <a:r>
              <a:rPr lang="en-US" sz="1600" dirty="0"/>
              <a:t>Investigate selected fatalities</a:t>
            </a:r>
          </a:p>
          <a:p>
            <a:pPr marL="285750" indent="-285750">
              <a:buFont typeface="Arial" panose="020B0604020202020204" pitchFamily="34" charset="0"/>
              <a:buChar char="•"/>
            </a:pPr>
            <a:r>
              <a:rPr lang="en-US" sz="1600" dirty="0"/>
              <a:t>Identify hazards</a:t>
            </a:r>
          </a:p>
          <a:p>
            <a:pPr marL="285750" indent="-285750">
              <a:buFont typeface="Arial" panose="020B0604020202020204" pitchFamily="34" charset="0"/>
              <a:buChar char="•"/>
            </a:pPr>
            <a:r>
              <a:rPr lang="en-US" sz="1600" dirty="0"/>
              <a:t>Develop prevention recommendations</a:t>
            </a:r>
          </a:p>
          <a:p>
            <a:pPr marL="285750" indent="-285750">
              <a:buFont typeface="Arial" panose="020B0604020202020204" pitchFamily="34" charset="0"/>
              <a:buChar char="•"/>
            </a:pPr>
            <a:r>
              <a:rPr lang="en-US" sz="1600" dirty="0"/>
              <a:t>Share with employers, industry, workers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 1989, State-based FACE Programs began, using the NIOSH FACE Program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2D28121C-EC4F-E32A-63F2-CDB3C0284C1F}"/>
              </a:ext>
            </a:extLst>
          </p:cNvPr>
          <p:cNvSpPr txBox="1"/>
          <p:nvPr/>
        </p:nvSpPr>
        <p:spPr>
          <a:xfrm>
            <a:off x="336489" y="5358153"/>
            <a:ext cx="4635374" cy="276999"/>
          </a:xfrm>
          <a:prstGeom prst="rect">
            <a:avLst/>
          </a:prstGeom>
          <a:noFill/>
        </p:spPr>
        <p:txBody>
          <a:bodyPr wrap="square">
            <a:spAutoFit/>
          </a:bodyPr>
          <a:lstStyle/>
          <a:p>
            <a:r>
              <a:rPr lang="en-US" sz="1200" dirty="0"/>
              <a:t>https://www.cdc.gov/niosh/face/</a:t>
            </a:r>
          </a:p>
        </p:txBody>
      </p:sp>
      <p:pic>
        <p:nvPicPr>
          <p:cNvPr id="3" name="Picture 2">
            <a:extLst>
              <a:ext uri="{FF2B5EF4-FFF2-40B4-BE49-F238E27FC236}">
                <a16:creationId xmlns:a16="http://schemas.microsoft.com/office/drawing/2014/main" id="{340988C1-FD95-CF63-8F7D-9F05E82D91E1}"/>
              </a:ext>
            </a:extLst>
          </p:cNvPr>
          <p:cNvPicPr>
            <a:picLocks noChangeAspect="1"/>
          </p:cNvPicPr>
          <p:nvPr/>
        </p:nvPicPr>
        <p:blipFill>
          <a:blip r:embed="rId5"/>
          <a:stretch>
            <a:fillRect/>
          </a:stretch>
        </p:blipFill>
        <p:spPr>
          <a:xfrm>
            <a:off x="273114" y="305909"/>
            <a:ext cx="2752728" cy="564604"/>
          </a:xfrm>
          <a:prstGeom prst="rect">
            <a:avLst/>
          </a:prstGeom>
          <a:solidFill>
            <a:schemeClr val="bg1"/>
          </a:solidFill>
          <a:ln>
            <a:solidFill>
              <a:schemeClr val="tx1"/>
            </a:solidFill>
          </a:ln>
        </p:spPr>
      </p:pic>
    </p:spTree>
    <p:extLst>
      <p:ext uri="{BB962C8B-B14F-4D97-AF65-F5344CB8AC3E}">
        <p14:creationId xmlns:p14="http://schemas.microsoft.com/office/powerpoint/2010/main" val="97942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7FF893-AAC1-71B8-8A4F-C3138BD69F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5090C9-3184-7FA1-B66D-6A400B7D4FF1}"/>
              </a:ext>
            </a:extLst>
          </p:cNvPr>
          <p:cNvSpPr>
            <a:spLocks noGrp="1"/>
          </p:cNvSpPr>
          <p:nvPr>
            <p:ph type="sldNum" sz="quarter" idx="12"/>
          </p:nvPr>
        </p:nvSpPr>
        <p:spPr/>
        <p:txBody>
          <a:bodyPr/>
          <a:lstStyle/>
          <a:p>
            <a:fld id="{B4247F49-15E3-AF47-9628-BAF668941D01}" type="slidenum">
              <a:rPr lang="en-US" smtClean="0"/>
              <a:t>11</a:t>
            </a:fld>
            <a:endParaRPr lang="en-US"/>
          </a:p>
        </p:txBody>
      </p:sp>
      <p:pic>
        <p:nvPicPr>
          <p:cNvPr id="11" name="Picture 10">
            <a:extLst>
              <a:ext uri="{FF2B5EF4-FFF2-40B4-BE49-F238E27FC236}">
                <a16:creationId xmlns:a16="http://schemas.microsoft.com/office/drawing/2014/main" id="{A2C22875-C805-3551-AA55-FA28DCB97CF1}"/>
              </a:ext>
            </a:extLst>
          </p:cNvPr>
          <p:cNvPicPr>
            <a:picLocks noChangeAspect="1"/>
          </p:cNvPicPr>
          <p:nvPr/>
        </p:nvPicPr>
        <p:blipFill rotWithShape="1">
          <a:blip r:embed="rId2"/>
          <a:srcRect l="12674" t="4385" r="61188" b="53468"/>
          <a:stretch/>
        </p:blipFill>
        <p:spPr>
          <a:xfrm>
            <a:off x="488887" y="2324002"/>
            <a:ext cx="3943085" cy="3584625"/>
          </a:xfrm>
          <a:prstGeom prst="rect">
            <a:avLst/>
          </a:prstGeom>
        </p:spPr>
      </p:pic>
      <p:pic>
        <p:nvPicPr>
          <p:cNvPr id="7" name="Content Placeholder 6">
            <a:extLst>
              <a:ext uri="{FF2B5EF4-FFF2-40B4-BE49-F238E27FC236}">
                <a16:creationId xmlns:a16="http://schemas.microsoft.com/office/drawing/2014/main" id="{AB4817FA-646C-D3C2-0DB7-21C87BA01977}"/>
              </a:ext>
            </a:extLst>
          </p:cNvPr>
          <p:cNvPicPr>
            <a:picLocks noGrp="1" noChangeAspect="1"/>
          </p:cNvPicPr>
          <p:nvPr>
            <p:ph idx="1"/>
          </p:nvPr>
        </p:nvPicPr>
        <p:blipFill rotWithShape="1">
          <a:blip r:embed="rId3"/>
          <a:srcRect l="25473" t="11079" r="65483" b="73864"/>
          <a:stretch/>
        </p:blipFill>
        <p:spPr>
          <a:xfrm>
            <a:off x="5078520" y="2705640"/>
            <a:ext cx="3005751" cy="2821348"/>
          </a:xfrm>
        </p:spPr>
      </p:pic>
      <p:sp>
        <p:nvSpPr>
          <p:cNvPr id="14" name="TextBox 13">
            <a:extLst>
              <a:ext uri="{FF2B5EF4-FFF2-40B4-BE49-F238E27FC236}">
                <a16:creationId xmlns:a16="http://schemas.microsoft.com/office/drawing/2014/main" id="{EB3DDAF8-3D9E-C929-5095-0F5DFF4612E4}"/>
              </a:ext>
            </a:extLst>
          </p:cNvPr>
          <p:cNvSpPr txBox="1"/>
          <p:nvPr/>
        </p:nvSpPr>
        <p:spPr>
          <a:xfrm>
            <a:off x="585157" y="6278798"/>
            <a:ext cx="4635374" cy="276999"/>
          </a:xfrm>
          <a:prstGeom prst="rect">
            <a:avLst/>
          </a:prstGeom>
          <a:noFill/>
        </p:spPr>
        <p:txBody>
          <a:bodyPr wrap="square">
            <a:spAutoFit/>
          </a:bodyPr>
          <a:lstStyle/>
          <a:p>
            <a:r>
              <a:rPr lang="en-US" sz="1200" dirty="0"/>
              <a:t>https://www.cdc.gov/niosh/face/</a:t>
            </a:r>
          </a:p>
        </p:txBody>
      </p:sp>
      <p:pic>
        <p:nvPicPr>
          <p:cNvPr id="3" name="Picture 2">
            <a:extLst>
              <a:ext uri="{FF2B5EF4-FFF2-40B4-BE49-F238E27FC236}">
                <a16:creationId xmlns:a16="http://schemas.microsoft.com/office/drawing/2014/main" id="{7E649BAE-2F43-CFC3-292D-2B4FE39D444B}"/>
              </a:ext>
            </a:extLst>
          </p:cNvPr>
          <p:cNvPicPr>
            <a:picLocks noChangeAspect="1"/>
          </p:cNvPicPr>
          <p:nvPr/>
        </p:nvPicPr>
        <p:blipFill rotWithShape="1">
          <a:blip r:embed="rId4"/>
          <a:srcRect l="63479" t="16421" b="54089"/>
          <a:stretch/>
        </p:blipFill>
        <p:spPr>
          <a:xfrm>
            <a:off x="448265" y="510348"/>
            <a:ext cx="3983707" cy="1813654"/>
          </a:xfrm>
          <a:prstGeom prst="rect">
            <a:avLst/>
          </a:prstGeom>
          <a:solidFill>
            <a:schemeClr val="tx1"/>
          </a:solidFill>
          <a:ln>
            <a:solidFill>
              <a:schemeClr val="accent1"/>
            </a:solidFill>
          </a:ln>
        </p:spPr>
      </p:pic>
      <p:sp>
        <p:nvSpPr>
          <p:cNvPr id="6" name="Arrow: Right 5">
            <a:extLst>
              <a:ext uri="{FF2B5EF4-FFF2-40B4-BE49-F238E27FC236}">
                <a16:creationId xmlns:a16="http://schemas.microsoft.com/office/drawing/2014/main" id="{B8799EC9-7C20-1CAA-A04C-00461A3151F9}"/>
              </a:ext>
            </a:extLst>
          </p:cNvPr>
          <p:cNvSpPr/>
          <p:nvPr/>
        </p:nvSpPr>
        <p:spPr>
          <a:xfrm>
            <a:off x="4132734" y="3428548"/>
            <a:ext cx="751437" cy="2769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02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95DE49-6B74-EFD2-030D-19D8496C968B}"/>
              </a:ext>
            </a:extLst>
          </p:cNvPr>
          <p:cNvPicPr>
            <a:picLocks noChangeAspect="1"/>
          </p:cNvPicPr>
          <p:nvPr/>
        </p:nvPicPr>
        <p:blipFill>
          <a:blip r:embed="rId3"/>
          <a:stretch>
            <a:fillRect/>
          </a:stretch>
        </p:blipFill>
        <p:spPr>
          <a:xfrm>
            <a:off x="6995310" y="3908781"/>
            <a:ext cx="1887648" cy="1803267"/>
          </a:xfrm>
          <a:prstGeom prst="rect">
            <a:avLst/>
          </a:prstGeom>
        </p:spPr>
      </p:pic>
      <p:sp>
        <p:nvSpPr>
          <p:cNvPr id="4" name="Slide Number Placeholder 3">
            <a:extLst>
              <a:ext uri="{FF2B5EF4-FFF2-40B4-BE49-F238E27FC236}">
                <a16:creationId xmlns:a16="http://schemas.microsoft.com/office/drawing/2014/main" id="{EF6E14B5-162E-E9F6-00AB-7F71E78621E3}"/>
              </a:ext>
            </a:extLst>
          </p:cNvPr>
          <p:cNvSpPr>
            <a:spLocks noGrp="1"/>
          </p:cNvSpPr>
          <p:nvPr>
            <p:ph type="sldNum" sz="quarter" idx="12"/>
          </p:nvPr>
        </p:nvSpPr>
        <p:spPr/>
        <p:txBody>
          <a:bodyPr/>
          <a:lstStyle/>
          <a:p>
            <a:fld id="{B4247F49-15E3-AF47-9628-BAF668941D01}" type="slidenum">
              <a:rPr lang="en-US" smtClean="0"/>
              <a:t>12</a:t>
            </a:fld>
            <a:endParaRPr lang="en-US"/>
          </a:p>
        </p:txBody>
      </p:sp>
      <p:pic>
        <p:nvPicPr>
          <p:cNvPr id="5" name="Picture 4">
            <a:extLst>
              <a:ext uri="{FF2B5EF4-FFF2-40B4-BE49-F238E27FC236}">
                <a16:creationId xmlns:a16="http://schemas.microsoft.com/office/drawing/2014/main" id="{1F8C6530-F966-AADD-CA2D-5721976CF0E2}"/>
              </a:ext>
            </a:extLst>
          </p:cNvPr>
          <p:cNvPicPr>
            <a:picLocks noChangeAspect="1"/>
          </p:cNvPicPr>
          <p:nvPr/>
        </p:nvPicPr>
        <p:blipFill>
          <a:blip r:embed="rId4"/>
          <a:stretch>
            <a:fillRect/>
          </a:stretch>
        </p:blipFill>
        <p:spPr>
          <a:xfrm>
            <a:off x="5021873" y="5528718"/>
            <a:ext cx="1436961" cy="1077721"/>
          </a:xfrm>
          <a:prstGeom prst="rect">
            <a:avLst/>
          </a:prstGeom>
        </p:spPr>
      </p:pic>
      <p:pic>
        <p:nvPicPr>
          <p:cNvPr id="8" name="Picture 7">
            <a:extLst>
              <a:ext uri="{FF2B5EF4-FFF2-40B4-BE49-F238E27FC236}">
                <a16:creationId xmlns:a16="http://schemas.microsoft.com/office/drawing/2014/main" id="{4F8BB2F5-10C5-3167-6ED1-E90DCB9BAC80}"/>
              </a:ext>
            </a:extLst>
          </p:cNvPr>
          <p:cNvPicPr>
            <a:picLocks noChangeAspect="1"/>
          </p:cNvPicPr>
          <p:nvPr/>
        </p:nvPicPr>
        <p:blipFill>
          <a:blip r:embed="rId5"/>
          <a:stretch>
            <a:fillRect/>
          </a:stretch>
        </p:blipFill>
        <p:spPr>
          <a:xfrm>
            <a:off x="4233346" y="512920"/>
            <a:ext cx="1914487" cy="2067015"/>
          </a:xfrm>
          <a:prstGeom prst="rect">
            <a:avLst/>
          </a:prstGeom>
        </p:spPr>
      </p:pic>
      <p:pic>
        <p:nvPicPr>
          <p:cNvPr id="14" name="Picture 13" descr="A group of people climbing a ladder&#10;&#10;Description automatically generated">
            <a:extLst>
              <a:ext uri="{FF2B5EF4-FFF2-40B4-BE49-F238E27FC236}">
                <a16:creationId xmlns:a16="http://schemas.microsoft.com/office/drawing/2014/main" id="{7D8832C1-A98F-A861-11CE-37F86225C002}"/>
              </a:ext>
            </a:extLst>
          </p:cNvPr>
          <p:cNvPicPr>
            <a:picLocks noChangeAspect="1"/>
          </p:cNvPicPr>
          <p:nvPr/>
        </p:nvPicPr>
        <p:blipFill>
          <a:blip r:embed="rId6"/>
          <a:stretch>
            <a:fillRect/>
          </a:stretch>
        </p:blipFill>
        <p:spPr>
          <a:xfrm>
            <a:off x="6995310" y="1246481"/>
            <a:ext cx="1550262" cy="2067016"/>
          </a:xfrm>
          <a:prstGeom prst="rect">
            <a:avLst/>
          </a:prstGeom>
        </p:spPr>
      </p:pic>
      <p:pic>
        <p:nvPicPr>
          <p:cNvPr id="16" name="Picture 15">
            <a:extLst>
              <a:ext uri="{FF2B5EF4-FFF2-40B4-BE49-F238E27FC236}">
                <a16:creationId xmlns:a16="http://schemas.microsoft.com/office/drawing/2014/main" id="{D4A662D6-1F6D-19A6-6270-9E0862354166}"/>
              </a:ext>
            </a:extLst>
          </p:cNvPr>
          <p:cNvPicPr>
            <a:picLocks noChangeAspect="1"/>
          </p:cNvPicPr>
          <p:nvPr/>
        </p:nvPicPr>
        <p:blipFill>
          <a:blip r:embed="rId7"/>
          <a:stretch>
            <a:fillRect/>
          </a:stretch>
        </p:blipFill>
        <p:spPr>
          <a:xfrm>
            <a:off x="6224211" y="363675"/>
            <a:ext cx="2791578" cy="748166"/>
          </a:xfrm>
          <a:prstGeom prst="rect">
            <a:avLst/>
          </a:prstGeom>
        </p:spPr>
      </p:pic>
      <p:sp>
        <p:nvSpPr>
          <p:cNvPr id="17" name="TextBox 16">
            <a:extLst>
              <a:ext uri="{FF2B5EF4-FFF2-40B4-BE49-F238E27FC236}">
                <a16:creationId xmlns:a16="http://schemas.microsoft.com/office/drawing/2014/main" id="{6143D073-F559-A80D-7A8E-B3B8F24DF8CF}"/>
              </a:ext>
            </a:extLst>
          </p:cNvPr>
          <p:cNvSpPr txBox="1"/>
          <p:nvPr/>
        </p:nvSpPr>
        <p:spPr>
          <a:xfrm>
            <a:off x="439772" y="363675"/>
            <a:ext cx="3177766" cy="3416320"/>
          </a:xfrm>
          <a:prstGeom prst="rect">
            <a:avLst/>
          </a:prstGeom>
          <a:noFill/>
        </p:spPr>
        <p:txBody>
          <a:bodyPr wrap="square" rtlCol="0">
            <a:spAutoFit/>
          </a:bodyPr>
          <a:lstStyle/>
          <a:p>
            <a:r>
              <a:rPr lang="en-US" b="1" dirty="0"/>
              <a:t>Event or Exposure Categories*</a:t>
            </a:r>
          </a:p>
          <a:p>
            <a:endParaRPr lang="en-US" dirty="0"/>
          </a:p>
          <a:p>
            <a:pPr marL="285750" indent="-285750">
              <a:buFont typeface="Arial" panose="020B0604020202020204" pitchFamily="34" charset="0"/>
              <a:buChar char="•"/>
            </a:pPr>
            <a:r>
              <a:rPr lang="en-US" dirty="0"/>
              <a:t>Transportation Incidents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Falls, Slips and Trips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Exposure to Harmful Substances or Environments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Contact with Objects and Equipment </a:t>
            </a:r>
          </a:p>
          <a:p>
            <a:endParaRPr lang="en-US" dirty="0"/>
          </a:p>
        </p:txBody>
      </p:sp>
      <p:sp>
        <p:nvSpPr>
          <p:cNvPr id="18" name="TextBox 17">
            <a:extLst>
              <a:ext uri="{FF2B5EF4-FFF2-40B4-BE49-F238E27FC236}">
                <a16:creationId xmlns:a16="http://schemas.microsoft.com/office/drawing/2014/main" id="{0C7CA143-D658-F7CE-154A-74CB1B167243}"/>
              </a:ext>
            </a:extLst>
          </p:cNvPr>
          <p:cNvSpPr txBox="1"/>
          <p:nvPr/>
        </p:nvSpPr>
        <p:spPr>
          <a:xfrm>
            <a:off x="96534" y="6345080"/>
            <a:ext cx="4706144" cy="400110"/>
          </a:xfrm>
          <a:prstGeom prst="rect">
            <a:avLst/>
          </a:prstGeom>
          <a:noFill/>
        </p:spPr>
        <p:txBody>
          <a:bodyPr wrap="square" rtlCol="0">
            <a:spAutoFit/>
          </a:bodyPr>
          <a:lstStyle/>
          <a:p>
            <a:r>
              <a:rPr lang="en-US" sz="1000" dirty="0"/>
              <a:t>*Occupational Injury and Illness Classification System </a:t>
            </a:r>
          </a:p>
          <a:p>
            <a:r>
              <a:rPr lang="en-US" sz="1000" dirty="0"/>
              <a:t>(includes only categories associated with fatal injuries identified from FACE reports)  </a:t>
            </a:r>
          </a:p>
        </p:txBody>
      </p:sp>
      <p:pic>
        <p:nvPicPr>
          <p:cNvPr id="21" name="Picture 20">
            <a:extLst>
              <a:ext uri="{FF2B5EF4-FFF2-40B4-BE49-F238E27FC236}">
                <a16:creationId xmlns:a16="http://schemas.microsoft.com/office/drawing/2014/main" id="{E991D602-896D-CA26-2DF8-D281003B4677}"/>
              </a:ext>
            </a:extLst>
          </p:cNvPr>
          <p:cNvPicPr>
            <a:picLocks noChangeAspect="1"/>
          </p:cNvPicPr>
          <p:nvPr/>
        </p:nvPicPr>
        <p:blipFill>
          <a:blip r:embed="rId8"/>
          <a:stretch>
            <a:fillRect/>
          </a:stretch>
        </p:blipFill>
        <p:spPr>
          <a:xfrm>
            <a:off x="3828106" y="4567597"/>
            <a:ext cx="3005751" cy="485637"/>
          </a:xfrm>
          <a:prstGeom prst="rect">
            <a:avLst/>
          </a:prstGeom>
        </p:spPr>
      </p:pic>
      <p:pic>
        <p:nvPicPr>
          <p:cNvPr id="23" name="Picture 22">
            <a:extLst>
              <a:ext uri="{FF2B5EF4-FFF2-40B4-BE49-F238E27FC236}">
                <a16:creationId xmlns:a16="http://schemas.microsoft.com/office/drawing/2014/main" id="{C5531AE0-D424-23DE-44FE-7715C042181B}"/>
              </a:ext>
            </a:extLst>
          </p:cNvPr>
          <p:cNvPicPr>
            <a:picLocks noChangeAspect="1"/>
          </p:cNvPicPr>
          <p:nvPr/>
        </p:nvPicPr>
        <p:blipFill>
          <a:blip r:embed="rId9"/>
          <a:stretch>
            <a:fillRect/>
          </a:stretch>
        </p:blipFill>
        <p:spPr>
          <a:xfrm>
            <a:off x="4260507" y="5041140"/>
            <a:ext cx="2590463" cy="342051"/>
          </a:xfrm>
          <a:prstGeom prst="rect">
            <a:avLst/>
          </a:prstGeom>
        </p:spPr>
      </p:pic>
      <p:pic>
        <p:nvPicPr>
          <p:cNvPr id="24" name="Picture 23">
            <a:extLst>
              <a:ext uri="{FF2B5EF4-FFF2-40B4-BE49-F238E27FC236}">
                <a16:creationId xmlns:a16="http://schemas.microsoft.com/office/drawing/2014/main" id="{4D070B5E-B1DC-654A-0CE4-149D503E74C7}"/>
              </a:ext>
            </a:extLst>
          </p:cNvPr>
          <p:cNvPicPr>
            <a:picLocks noChangeAspect="1"/>
          </p:cNvPicPr>
          <p:nvPr/>
        </p:nvPicPr>
        <p:blipFill>
          <a:blip r:embed="rId10"/>
          <a:stretch>
            <a:fillRect/>
          </a:stretch>
        </p:blipFill>
        <p:spPr>
          <a:xfrm>
            <a:off x="5630159" y="2952752"/>
            <a:ext cx="828675" cy="1381125"/>
          </a:xfrm>
          <a:prstGeom prst="rect">
            <a:avLst/>
          </a:prstGeom>
        </p:spPr>
      </p:pic>
      <p:sp>
        <p:nvSpPr>
          <p:cNvPr id="26" name="TextBox 25">
            <a:extLst>
              <a:ext uri="{FF2B5EF4-FFF2-40B4-BE49-F238E27FC236}">
                <a16:creationId xmlns:a16="http://schemas.microsoft.com/office/drawing/2014/main" id="{BE0DEA08-53B3-DF56-6C60-89562EAC58DB}"/>
              </a:ext>
            </a:extLst>
          </p:cNvPr>
          <p:cNvSpPr txBox="1"/>
          <p:nvPr/>
        </p:nvSpPr>
        <p:spPr>
          <a:xfrm>
            <a:off x="4279271" y="3010007"/>
            <a:ext cx="1301907" cy="861774"/>
          </a:xfrm>
          <a:prstGeom prst="rect">
            <a:avLst/>
          </a:prstGeom>
          <a:solidFill>
            <a:schemeClr val="bg1"/>
          </a:solidFill>
          <a:ln>
            <a:solidFill>
              <a:schemeClr val="tx1"/>
            </a:solidFill>
          </a:ln>
        </p:spPr>
        <p:txBody>
          <a:bodyPr wrap="square">
            <a:spAutoFit/>
          </a:bodyPr>
          <a:lstStyle/>
          <a:p>
            <a:pPr algn="l"/>
            <a:r>
              <a:rPr lang="en-US" sz="1000" b="1" i="0" dirty="0">
                <a:solidFill>
                  <a:srgbClr val="222222"/>
                </a:solidFill>
                <a:effectLst/>
                <a:latin typeface="Open Sans" panose="020B0606030504020204" pitchFamily="34" charset="0"/>
              </a:rPr>
              <a:t>Groundman Killed by Falling Tree Section at Tree Removal Operation</a:t>
            </a:r>
          </a:p>
        </p:txBody>
      </p:sp>
      <p:pic>
        <p:nvPicPr>
          <p:cNvPr id="27" name="Picture 26">
            <a:extLst>
              <a:ext uri="{FF2B5EF4-FFF2-40B4-BE49-F238E27FC236}">
                <a16:creationId xmlns:a16="http://schemas.microsoft.com/office/drawing/2014/main" id="{1843A669-9087-BA32-E10C-8DB1AEA13061}"/>
              </a:ext>
            </a:extLst>
          </p:cNvPr>
          <p:cNvPicPr>
            <a:picLocks noChangeAspect="1"/>
          </p:cNvPicPr>
          <p:nvPr/>
        </p:nvPicPr>
        <p:blipFill>
          <a:blip r:embed="rId11"/>
          <a:stretch>
            <a:fillRect/>
          </a:stretch>
        </p:blipFill>
        <p:spPr>
          <a:xfrm>
            <a:off x="833863" y="4052817"/>
            <a:ext cx="2420334" cy="1660631"/>
          </a:xfrm>
          <a:prstGeom prst="rect">
            <a:avLst/>
          </a:prstGeom>
        </p:spPr>
      </p:pic>
    </p:spTree>
    <p:extLst>
      <p:ext uri="{BB962C8B-B14F-4D97-AF65-F5344CB8AC3E}">
        <p14:creationId xmlns:p14="http://schemas.microsoft.com/office/powerpoint/2010/main" val="24223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33C23-05C8-D93F-38E0-D5B01870C54A}"/>
              </a:ext>
            </a:extLst>
          </p:cNvPr>
          <p:cNvPicPr>
            <a:picLocks noChangeAspect="1"/>
          </p:cNvPicPr>
          <p:nvPr/>
        </p:nvPicPr>
        <p:blipFill>
          <a:blip r:embed="rId3"/>
          <a:stretch>
            <a:fillRect/>
          </a:stretch>
        </p:blipFill>
        <p:spPr>
          <a:xfrm>
            <a:off x="375914" y="601435"/>
            <a:ext cx="1702552" cy="2255002"/>
          </a:xfrm>
          <a:prstGeom prst="rect">
            <a:avLst/>
          </a:prstGeom>
        </p:spPr>
      </p:pic>
      <p:pic>
        <p:nvPicPr>
          <p:cNvPr id="6" name="Picture 5">
            <a:extLst>
              <a:ext uri="{FF2B5EF4-FFF2-40B4-BE49-F238E27FC236}">
                <a16:creationId xmlns:a16="http://schemas.microsoft.com/office/drawing/2014/main" id="{D8D145E2-30F9-1F58-D757-92DA41D02DBD}"/>
              </a:ext>
            </a:extLst>
          </p:cNvPr>
          <p:cNvPicPr>
            <a:picLocks noChangeAspect="1"/>
          </p:cNvPicPr>
          <p:nvPr/>
        </p:nvPicPr>
        <p:blipFill>
          <a:blip r:embed="rId4"/>
          <a:stretch>
            <a:fillRect/>
          </a:stretch>
        </p:blipFill>
        <p:spPr>
          <a:xfrm>
            <a:off x="670626" y="1965572"/>
            <a:ext cx="1680386" cy="2255001"/>
          </a:xfrm>
          <a:prstGeom prst="rect">
            <a:avLst/>
          </a:prstGeom>
        </p:spPr>
      </p:pic>
      <p:pic>
        <p:nvPicPr>
          <p:cNvPr id="5" name="Picture 4">
            <a:extLst>
              <a:ext uri="{FF2B5EF4-FFF2-40B4-BE49-F238E27FC236}">
                <a16:creationId xmlns:a16="http://schemas.microsoft.com/office/drawing/2014/main" id="{99F57D08-799A-49D8-B8C8-DEDF3DC01A36}"/>
              </a:ext>
            </a:extLst>
          </p:cNvPr>
          <p:cNvPicPr>
            <a:picLocks noChangeAspect="1"/>
          </p:cNvPicPr>
          <p:nvPr/>
        </p:nvPicPr>
        <p:blipFill>
          <a:blip r:embed="rId5"/>
          <a:stretch>
            <a:fillRect/>
          </a:stretch>
        </p:blipFill>
        <p:spPr>
          <a:xfrm>
            <a:off x="1007463" y="2883038"/>
            <a:ext cx="1725241" cy="2255002"/>
          </a:xfrm>
          <a:prstGeom prst="rect">
            <a:avLst/>
          </a:prstGeom>
        </p:spPr>
      </p:pic>
      <p:pic>
        <p:nvPicPr>
          <p:cNvPr id="14" name="Picture 13">
            <a:extLst>
              <a:ext uri="{FF2B5EF4-FFF2-40B4-BE49-F238E27FC236}">
                <a16:creationId xmlns:a16="http://schemas.microsoft.com/office/drawing/2014/main" id="{5F747860-608D-B0A7-CC37-DB869DBC20CE}"/>
              </a:ext>
            </a:extLst>
          </p:cNvPr>
          <p:cNvPicPr>
            <a:picLocks noChangeAspect="1"/>
          </p:cNvPicPr>
          <p:nvPr/>
        </p:nvPicPr>
        <p:blipFill rotWithShape="1">
          <a:blip r:embed="rId6"/>
          <a:srcRect r="5829" b="42786"/>
          <a:stretch/>
        </p:blipFill>
        <p:spPr>
          <a:xfrm>
            <a:off x="1510819" y="4592555"/>
            <a:ext cx="1725240" cy="1561531"/>
          </a:xfrm>
          <a:prstGeom prst="rect">
            <a:avLst/>
          </a:prstGeom>
          <a:ln>
            <a:solidFill>
              <a:schemeClr val="tx1"/>
            </a:solidFill>
          </a:ln>
        </p:spPr>
      </p:pic>
      <p:sp>
        <p:nvSpPr>
          <p:cNvPr id="15" name="Title 14">
            <a:extLst>
              <a:ext uri="{FF2B5EF4-FFF2-40B4-BE49-F238E27FC236}">
                <a16:creationId xmlns:a16="http://schemas.microsoft.com/office/drawing/2014/main" id="{9DE5F04A-98E0-2506-C35E-98F668221F32}"/>
              </a:ext>
            </a:extLst>
          </p:cNvPr>
          <p:cNvSpPr>
            <a:spLocks noGrp="1"/>
          </p:cNvSpPr>
          <p:nvPr>
            <p:ph type="title"/>
          </p:nvPr>
        </p:nvSpPr>
        <p:spPr>
          <a:xfrm>
            <a:off x="3004456" y="274638"/>
            <a:ext cx="5682343" cy="555786"/>
          </a:xfrm>
        </p:spPr>
        <p:txBody>
          <a:bodyPr>
            <a:normAutofit/>
          </a:bodyPr>
          <a:lstStyle/>
          <a:p>
            <a:r>
              <a:rPr lang="en-US" sz="2000"/>
              <a:t>FACE REPORTS: CONTENT</a:t>
            </a:r>
          </a:p>
        </p:txBody>
      </p:sp>
      <p:sp>
        <p:nvSpPr>
          <p:cNvPr id="23" name="Arrow: Left 22">
            <a:extLst>
              <a:ext uri="{FF2B5EF4-FFF2-40B4-BE49-F238E27FC236}">
                <a16:creationId xmlns:a16="http://schemas.microsoft.com/office/drawing/2014/main" id="{660BA482-BA16-584E-189E-7C00889AB57A}"/>
              </a:ext>
            </a:extLst>
          </p:cNvPr>
          <p:cNvSpPr/>
          <p:nvPr/>
        </p:nvSpPr>
        <p:spPr>
          <a:xfrm>
            <a:off x="3505412" y="5216308"/>
            <a:ext cx="1066588" cy="214604"/>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7FB548E2-FAE7-D31F-3556-B46195BF1C90}"/>
              </a:ext>
            </a:extLst>
          </p:cNvPr>
          <p:cNvSpPr/>
          <p:nvPr/>
        </p:nvSpPr>
        <p:spPr>
          <a:xfrm>
            <a:off x="3505412" y="3804133"/>
            <a:ext cx="1066588" cy="214604"/>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75642495-F8EA-3334-8BFF-11937B507F49}"/>
              </a:ext>
            </a:extLst>
          </p:cNvPr>
          <p:cNvSpPr/>
          <p:nvPr/>
        </p:nvSpPr>
        <p:spPr>
          <a:xfrm>
            <a:off x="3505412" y="2528025"/>
            <a:ext cx="1066588" cy="214604"/>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Left 25">
            <a:extLst>
              <a:ext uri="{FF2B5EF4-FFF2-40B4-BE49-F238E27FC236}">
                <a16:creationId xmlns:a16="http://schemas.microsoft.com/office/drawing/2014/main" id="{4769B2C3-0FC0-8CBD-74FA-8E5333EBD06B}"/>
              </a:ext>
            </a:extLst>
          </p:cNvPr>
          <p:cNvSpPr/>
          <p:nvPr/>
        </p:nvSpPr>
        <p:spPr>
          <a:xfrm>
            <a:off x="3505412" y="1149081"/>
            <a:ext cx="1066588" cy="214604"/>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CB6AA61-1758-270A-D98D-7BE2F4C5C81B}"/>
              </a:ext>
            </a:extLst>
          </p:cNvPr>
          <p:cNvSpPr txBox="1"/>
          <p:nvPr/>
        </p:nvSpPr>
        <p:spPr>
          <a:xfrm>
            <a:off x="4739952" y="1071717"/>
            <a:ext cx="2034073" cy="369332"/>
          </a:xfrm>
          <a:prstGeom prst="rect">
            <a:avLst/>
          </a:prstGeom>
          <a:noFill/>
        </p:spPr>
        <p:txBody>
          <a:bodyPr wrap="square">
            <a:spAutoFit/>
          </a:bodyPr>
          <a:lstStyle/>
          <a:p>
            <a:pPr marL="0" indent="0">
              <a:buNone/>
            </a:pPr>
            <a:r>
              <a:rPr lang="en-US" dirty="0"/>
              <a:t>Descriptive Title</a:t>
            </a:r>
          </a:p>
        </p:txBody>
      </p:sp>
      <p:sp>
        <p:nvSpPr>
          <p:cNvPr id="34" name="TextBox 33">
            <a:extLst>
              <a:ext uri="{FF2B5EF4-FFF2-40B4-BE49-F238E27FC236}">
                <a16:creationId xmlns:a16="http://schemas.microsoft.com/office/drawing/2014/main" id="{E4437389-4C8C-CCFF-842C-69DD8B86BBEE}"/>
              </a:ext>
            </a:extLst>
          </p:cNvPr>
          <p:cNvSpPr txBox="1"/>
          <p:nvPr/>
        </p:nvSpPr>
        <p:spPr>
          <a:xfrm>
            <a:off x="4739952" y="2459676"/>
            <a:ext cx="2263033" cy="369332"/>
          </a:xfrm>
          <a:prstGeom prst="rect">
            <a:avLst/>
          </a:prstGeom>
          <a:noFill/>
        </p:spPr>
        <p:txBody>
          <a:bodyPr wrap="square">
            <a:spAutoFit/>
          </a:bodyPr>
          <a:lstStyle/>
          <a:p>
            <a:pPr marL="0" indent="0">
              <a:buNone/>
            </a:pPr>
            <a:r>
              <a:rPr lang="en-US"/>
              <a:t>Photos and Diagram</a:t>
            </a:r>
          </a:p>
        </p:txBody>
      </p:sp>
      <p:sp>
        <p:nvSpPr>
          <p:cNvPr id="36" name="TextBox 35">
            <a:extLst>
              <a:ext uri="{FF2B5EF4-FFF2-40B4-BE49-F238E27FC236}">
                <a16:creationId xmlns:a16="http://schemas.microsoft.com/office/drawing/2014/main" id="{5060A170-E977-FAFF-69A6-269B5739E98D}"/>
              </a:ext>
            </a:extLst>
          </p:cNvPr>
          <p:cNvSpPr txBox="1"/>
          <p:nvPr/>
        </p:nvSpPr>
        <p:spPr>
          <a:xfrm>
            <a:off x="4645025" y="3754165"/>
            <a:ext cx="4572000" cy="369332"/>
          </a:xfrm>
          <a:prstGeom prst="rect">
            <a:avLst/>
          </a:prstGeom>
          <a:noFill/>
        </p:spPr>
        <p:txBody>
          <a:bodyPr wrap="square">
            <a:spAutoFit/>
          </a:bodyPr>
          <a:lstStyle/>
          <a:p>
            <a:pPr marL="0" indent="0">
              <a:buNone/>
            </a:pPr>
            <a:r>
              <a:rPr lang="en-US"/>
              <a:t>Cause of Death and Contributing Factors</a:t>
            </a:r>
          </a:p>
        </p:txBody>
      </p:sp>
      <p:sp>
        <p:nvSpPr>
          <p:cNvPr id="38" name="TextBox 37">
            <a:extLst>
              <a:ext uri="{FF2B5EF4-FFF2-40B4-BE49-F238E27FC236}">
                <a16:creationId xmlns:a16="http://schemas.microsoft.com/office/drawing/2014/main" id="{3D264E27-102C-9719-CEFC-B133EB2236B9}"/>
              </a:ext>
            </a:extLst>
          </p:cNvPr>
          <p:cNvSpPr txBox="1"/>
          <p:nvPr/>
        </p:nvSpPr>
        <p:spPr>
          <a:xfrm>
            <a:off x="4645025" y="5138944"/>
            <a:ext cx="4609322" cy="369332"/>
          </a:xfrm>
          <a:prstGeom prst="rect">
            <a:avLst/>
          </a:prstGeom>
          <a:noFill/>
        </p:spPr>
        <p:txBody>
          <a:bodyPr wrap="square">
            <a:spAutoFit/>
          </a:bodyPr>
          <a:lstStyle/>
          <a:p>
            <a:pPr marL="0" indent="0">
              <a:buNone/>
            </a:pPr>
            <a:r>
              <a:rPr lang="en-US"/>
              <a:t>Safety and Prevention Recommendations</a:t>
            </a:r>
          </a:p>
        </p:txBody>
      </p:sp>
      <p:sp>
        <p:nvSpPr>
          <p:cNvPr id="2" name="Footer Placeholder 1">
            <a:extLst>
              <a:ext uri="{FF2B5EF4-FFF2-40B4-BE49-F238E27FC236}">
                <a16:creationId xmlns:a16="http://schemas.microsoft.com/office/drawing/2014/main" id="{05D7290A-864B-5EA1-5FA3-CB345784C8F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23DBA0E-4CDC-4E76-7CCA-E2BD448CE7FD}"/>
              </a:ext>
            </a:extLst>
          </p:cNvPr>
          <p:cNvSpPr>
            <a:spLocks noGrp="1"/>
          </p:cNvSpPr>
          <p:nvPr>
            <p:ph type="sldNum" sz="quarter" idx="12"/>
          </p:nvPr>
        </p:nvSpPr>
        <p:spPr/>
        <p:txBody>
          <a:bodyPr/>
          <a:lstStyle/>
          <a:p>
            <a:fld id="{B4247F49-15E3-AF47-9628-BAF668941D01}" type="slidenum">
              <a:rPr lang="en-US" smtClean="0"/>
              <a:t>13</a:t>
            </a:fld>
            <a:endParaRPr lang="en-US"/>
          </a:p>
        </p:txBody>
      </p:sp>
    </p:spTree>
    <p:extLst>
      <p:ext uri="{BB962C8B-B14F-4D97-AF65-F5344CB8AC3E}">
        <p14:creationId xmlns:p14="http://schemas.microsoft.com/office/powerpoint/2010/main" val="4655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2" grpId="0"/>
      <p:bldP spid="34" grpId="0"/>
      <p:bldP spid="36"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DBF2-0C28-FFC1-C7CE-3A3C58B71B67}"/>
              </a:ext>
            </a:extLst>
          </p:cNvPr>
          <p:cNvSpPr>
            <a:spLocks noGrp="1"/>
          </p:cNvSpPr>
          <p:nvPr>
            <p:ph type="title"/>
          </p:nvPr>
        </p:nvSpPr>
        <p:spPr>
          <a:xfrm>
            <a:off x="255805" y="377697"/>
            <a:ext cx="8808098" cy="1143000"/>
          </a:xfrm>
        </p:spPr>
        <p:txBody>
          <a:bodyPr>
            <a:normAutofit fontScale="90000"/>
          </a:bodyPr>
          <a:lstStyle/>
          <a:p>
            <a:r>
              <a:rPr lang="en-US" dirty="0"/>
              <a:t>How are FACE Investigations Conducted?</a:t>
            </a:r>
            <a:br>
              <a:rPr lang="en-US" dirty="0"/>
            </a:br>
            <a:endParaRPr lang="en-US" dirty="0"/>
          </a:p>
        </p:txBody>
      </p:sp>
      <p:sp>
        <p:nvSpPr>
          <p:cNvPr id="4" name="Slide Number Placeholder 3">
            <a:extLst>
              <a:ext uri="{FF2B5EF4-FFF2-40B4-BE49-F238E27FC236}">
                <a16:creationId xmlns:a16="http://schemas.microsoft.com/office/drawing/2014/main" id="{57762664-31A0-7BFC-0B8F-5B31C54B65A8}"/>
              </a:ext>
            </a:extLst>
          </p:cNvPr>
          <p:cNvSpPr>
            <a:spLocks noGrp="1"/>
          </p:cNvSpPr>
          <p:nvPr>
            <p:ph type="sldNum" sz="quarter" idx="12"/>
          </p:nvPr>
        </p:nvSpPr>
        <p:spPr/>
        <p:txBody>
          <a:bodyPr/>
          <a:lstStyle/>
          <a:p>
            <a:fld id="{B4247F49-15E3-AF47-9628-BAF668941D01}" type="slidenum">
              <a:rPr lang="en-US" smtClean="0"/>
              <a:t>14</a:t>
            </a:fld>
            <a:endParaRPr lang="en-US"/>
          </a:p>
        </p:txBody>
      </p:sp>
      <p:pic>
        <p:nvPicPr>
          <p:cNvPr id="6" name="Picture 5">
            <a:extLst>
              <a:ext uri="{FF2B5EF4-FFF2-40B4-BE49-F238E27FC236}">
                <a16:creationId xmlns:a16="http://schemas.microsoft.com/office/drawing/2014/main" id="{ABD89EB6-C497-C274-3D39-0701F31E6AF3}"/>
              </a:ext>
            </a:extLst>
          </p:cNvPr>
          <p:cNvPicPr>
            <a:picLocks noChangeAspect="1"/>
          </p:cNvPicPr>
          <p:nvPr/>
        </p:nvPicPr>
        <p:blipFill rotWithShape="1">
          <a:blip r:embed="rId3"/>
          <a:srcRect l="63421" t="10986" b="52567"/>
          <a:stretch/>
        </p:blipFill>
        <p:spPr>
          <a:xfrm>
            <a:off x="334614" y="2175341"/>
            <a:ext cx="3814541" cy="2142917"/>
          </a:xfrm>
          <a:prstGeom prst="rect">
            <a:avLst/>
          </a:prstGeom>
        </p:spPr>
      </p:pic>
      <p:sp>
        <p:nvSpPr>
          <p:cNvPr id="9" name="TextBox 8">
            <a:extLst>
              <a:ext uri="{FF2B5EF4-FFF2-40B4-BE49-F238E27FC236}">
                <a16:creationId xmlns:a16="http://schemas.microsoft.com/office/drawing/2014/main" id="{C6DDD576-BA92-D66E-2314-E4E793F999F5}"/>
              </a:ext>
            </a:extLst>
          </p:cNvPr>
          <p:cNvSpPr txBox="1"/>
          <p:nvPr/>
        </p:nvSpPr>
        <p:spPr>
          <a:xfrm>
            <a:off x="255805" y="4752528"/>
            <a:ext cx="4106778" cy="830997"/>
          </a:xfrm>
          <a:prstGeom prst="rect">
            <a:avLst/>
          </a:prstGeom>
          <a:noFill/>
        </p:spPr>
        <p:txBody>
          <a:bodyPr wrap="square" rtlCol="0">
            <a:spAutoFit/>
          </a:bodyPr>
          <a:lstStyle/>
          <a:p>
            <a:r>
              <a:rPr lang="en-US" sz="1600" i="1" dirty="0"/>
              <a:t>Fig. FACE Investigations have been conducted across 46 States including Commonwealth of Puerto Rico</a:t>
            </a:r>
          </a:p>
        </p:txBody>
      </p:sp>
      <p:sp>
        <p:nvSpPr>
          <p:cNvPr id="13" name="TextBox 12">
            <a:extLst>
              <a:ext uri="{FF2B5EF4-FFF2-40B4-BE49-F238E27FC236}">
                <a16:creationId xmlns:a16="http://schemas.microsoft.com/office/drawing/2014/main" id="{2B38AEFE-91CF-56D2-FB68-86894A5F5D16}"/>
              </a:ext>
            </a:extLst>
          </p:cNvPr>
          <p:cNvSpPr txBox="1"/>
          <p:nvPr/>
        </p:nvSpPr>
        <p:spPr>
          <a:xfrm>
            <a:off x="4572000" y="1417638"/>
            <a:ext cx="4106778" cy="4247317"/>
          </a:xfrm>
          <a:prstGeom prst="rect">
            <a:avLst/>
          </a:prstGeom>
          <a:solidFill>
            <a:schemeClr val="bg1"/>
          </a:solidFill>
        </p:spPr>
        <p:txBody>
          <a:bodyPr wrap="square">
            <a:spAutoFit/>
          </a:bodyPr>
          <a:lstStyle/>
          <a:p>
            <a:endParaRPr lang="en-US" dirty="0"/>
          </a:p>
          <a:p>
            <a:r>
              <a:rPr lang="en-US" sz="1400" b="1" dirty="0"/>
              <a:t>Step 1</a:t>
            </a:r>
            <a:r>
              <a:rPr lang="en-US" sz="1400" dirty="0"/>
              <a:t>: Investigators evaluate the location where the death occurred to examine the worksite and collect facts about what happened before, during, and after the incident.</a:t>
            </a:r>
          </a:p>
          <a:p>
            <a:endParaRPr lang="en-US" sz="1400" dirty="0"/>
          </a:p>
          <a:p>
            <a:r>
              <a:rPr lang="en-US" sz="1400" b="1" dirty="0"/>
              <a:t>Step 2:</a:t>
            </a:r>
            <a:r>
              <a:rPr lang="en-US" sz="1400" dirty="0"/>
              <a:t> Investigators talk with company officials, witnesses, and workers to learn about the work environment and victim.</a:t>
            </a:r>
          </a:p>
          <a:p>
            <a:endParaRPr lang="en-US" sz="1400" dirty="0"/>
          </a:p>
          <a:p>
            <a:r>
              <a:rPr lang="en-US" sz="1400" b="1" dirty="0"/>
              <a:t>Step 3:</a:t>
            </a:r>
            <a:r>
              <a:rPr lang="en-US" sz="1400" dirty="0"/>
              <a:t> The investigators analyze the collected information, then prepare a report. Reports are anonymous and do not name the workers, witnesses, or others involved in the incident.</a:t>
            </a:r>
          </a:p>
          <a:p>
            <a:endParaRPr lang="en-US" sz="1400" dirty="0"/>
          </a:p>
          <a:p>
            <a:r>
              <a:rPr lang="en-US" sz="1400" b="1" dirty="0"/>
              <a:t>Step 4:</a:t>
            </a:r>
            <a:r>
              <a:rPr lang="en-US" sz="1400" dirty="0"/>
              <a:t> The report is given to the company where the victim was employed and posted to the NIOSH website so others can use it for prevention strategies, training, and education purposes.</a:t>
            </a:r>
          </a:p>
        </p:txBody>
      </p:sp>
    </p:spTree>
    <p:extLst>
      <p:ext uri="{BB962C8B-B14F-4D97-AF65-F5344CB8AC3E}">
        <p14:creationId xmlns:p14="http://schemas.microsoft.com/office/powerpoint/2010/main" val="393870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582FAD-112A-5E34-145E-934CF7A9D22A}"/>
              </a:ext>
            </a:extLst>
          </p:cNvPr>
          <p:cNvSpPr>
            <a:spLocks noGrp="1"/>
          </p:cNvSpPr>
          <p:nvPr>
            <p:ph type="title"/>
          </p:nvPr>
        </p:nvSpPr>
        <p:spPr>
          <a:xfrm>
            <a:off x="748965" y="468627"/>
            <a:ext cx="7886700" cy="533322"/>
          </a:xfrm>
        </p:spPr>
        <p:txBody>
          <a:bodyPr>
            <a:normAutofit/>
          </a:bodyPr>
          <a:lstStyle/>
          <a:p>
            <a:r>
              <a:rPr lang="en-US" sz="2000" b="1" dirty="0"/>
              <a:t>GOAL and OBJECTIVES  </a:t>
            </a:r>
          </a:p>
        </p:txBody>
      </p:sp>
      <p:sp>
        <p:nvSpPr>
          <p:cNvPr id="4" name="Content Placeholder 2">
            <a:extLst>
              <a:ext uri="{FF2B5EF4-FFF2-40B4-BE49-F238E27FC236}">
                <a16:creationId xmlns:a16="http://schemas.microsoft.com/office/drawing/2014/main" id="{BB520DE9-F02A-166E-06BE-3BC4F4DE94AB}"/>
              </a:ext>
            </a:extLst>
          </p:cNvPr>
          <p:cNvSpPr>
            <a:spLocks noGrp="1"/>
          </p:cNvSpPr>
          <p:nvPr>
            <p:ph idx="1"/>
          </p:nvPr>
        </p:nvSpPr>
        <p:spPr>
          <a:xfrm>
            <a:off x="476460" y="1178373"/>
            <a:ext cx="8210340" cy="3936120"/>
          </a:xfrm>
        </p:spPr>
        <p:txBody>
          <a:bodyPr vert="horz" lIns="91440" tIns="45720" rIns="91440" bIns="45720" rtlCol="0" anchor="t">
            <a:normAutofit/>
          </a:bodyPr>
          <a:lstStyle/>
          <a:p>
            <a:pPr marL="0" indent="0">
              <a:buNone/>
            </a:pPr>
            <a:r>
              <a:rPr lang="en-US" sz="1800" u="sng" dirty="0"/>
              <a:t>Goal:</a:t>
            </a:r>
            <a:endParaRPr lang="en-US" sz="1800" u="sng" dirty="0">
              <a:ea typeface="Calibri"/>
              <a:cs typeface="Calibri"/>
            </a:endParaRPr>
          </a:p>
          <a:p>
            <a:pPr marL="0" indent="0">
              <a:buNone/>
            </a:pPr>
            <a:r>
              <a:rPr lang="en-US" sz="1800" dirty="0"/>
              <a:t> </a:t>
            </a:r>
            <a:r>
              <a:rPr lang="en-US" sz="1800" i="1" dirty="0"/>
              <a:t>To gain insight and increase understanding of events, contributing factors and circumstances involving worker fatalities in the landscaping services industry</a:t>
            </a:r>
          </a:p>
          <a:p>
            <a:pPr marL="0" indent="0">
              <a:buNone/>
            </a:pPr>
            <a:endParaRPr lang="en-US" sz="1800" i="1" dirty="0"/>
          </a:p>
          <a:p>
            <a:pPr marL="233045" indent="-233045">
              <a:spcBef>
                <a:spcPts val="0"/>
              </a:spcBef>
              <a:buNone/>
            </a:pPr>
            <a:endParaRPr lang="en-US" sz="1800" dirty="0">
              <a:ea typeface="Calibri"/>
              <a:cs typeface="Calibri"/>
            </a:endParaRPr>
          </a:p>
          <a:p>
            <a:pPr marL="233045" indent="-233045">
              <a:spcBef>
                <a:spcPts val="0"/>
              </a:spcBef>
              <a:buNone/>
            </a:pPr>
            <a:r>
              <a:rPr lang="en-US" sz="1800" u="sng" dirty="0"/>
              <a:t>Objectives:</a:t>
            </a:r>
            <a:endParaRPr lang="en-US" sz="1800" u="sng" dirty="0">
              <a:ea typeface="Calibri"/>
              <a:cs typeface="Calibri"/>
            </a:endParaRPr>
          </a:p>
          <a:p>
            <a:pPr>
              <a:spcBef>
                <a:spcPts val="0"/>
              </a:spcBef>
              <a:buAutoNum type="arabicParenR"/>
            </a:pPr>
            <a:r>
              <a:rPr lang="en-US" sz="1800" i="1" dirty="0"/>
              <a:t>To review 93 FACE case reports involving landscaping and tree care investigations</a:t>
            </a:r>
          </a:p>
          <a:p>
            <a:pPr>
              <a:spcBef>
                <a:spcPts val="0"/>
              </a:spcBef>
              <a:buAutoNum type="arabicParenR"/>
            </a:pPr>
            <a:r>
              <a:rPr lang="en-US" sz="1800" i="1" dirty="0"/>
              <a:t> Transform qualitative information from FACE reports into quantified data for analysis</a:t>
            </a:r>
          </a:p>
          <a:p>
            <a:pPr>
              <a:spcBef>
                <a:spcPts val="0"/>
              </a:spcBef>
              <a:buAutoNum type="arabicParenR"/>
            </a:pPr>
            <a:r>
              <a:rPr lang="en-US" sz="1800" i="1" dirty="0"/>
              <a:t>Develop a descriptive summary of findings hazards and conditions associated with fatal incidents</a:t>
            </a:r>
          </a:p>
          <a:p>
            <a:pPr marL="233045" indent="-233045">
              <a:spcBef>
                <a:spcPts val="0"/>
              </a:spcBef>
              <a:buNone/>
            </a:pPr>
            <a:endParaRPr lang="en-US" sz="1700" dirty="0">
              <a:ea typeface="Calibri"/>
              <a:cs typeface="Calibri"/>
            </a:endParaRPr>
          </a:p>
          <a:p>
            <a:endParaRPr lang="en-US" sz="2400" dirty="0"/>
          </a:p>
          <a:p>
            <a:pPr marL="0" indent="0">
              <a:buNone/>
            </a:pPr>
            <a:endParaRPr lang="en-US" dirty="0"/>
          </a:p>
        </p:txBody>
      </p:sp>
      <p:sp>
        <p:nvSpPr>
          <p:cNvPr id="2" name="Slide Number Placeholder 1">
            <a:extLst>
              <a:ext uri="{FF2B5EF4-FFF2-40B4-BE49-F238E27FC236}">
                <a16:creationId xmlns:a16="http://schemas.microsoft.com/office/drawing/2014/main" id="{8CCE82EF-B494-1698-9BC5-B880B2718B61}"/>
              </a:ext>
            </a:extLst>
          </p:cNvPr>
          <p:cNvSpPr>
            <a:spLocks noGrp="1"/>
          </p:cNvSpPr>
          <p:nvPr>
            <p:ph type="sldNum" sz="quarter" idx="12"/>
          </p:nvPr>
        </p:nvSpPr>
        <p:spPr/>
        <p:txBody>
          <a:bodyPr/>
          <a:lstStyle/>
          <a:p>
            <a:fld id="{B4247F49-15E3-AF47-9628-BAF668941D01}" type="slidenum">
              <a:rPr lang="en-US" smtClean="0"/>
              <a:t>15</a:t>
            </a:fld>
            <a:endParaRPr lang="en-US"/>
          </a:p>
        </p:txBody>
      </p:sp>
      <p:sp>
        <p:nvSpPr>
          <p:cNvPr id="5" name="Footer Placeholder 4">
            <a:extLst>
              <a:ext uri="{FF2B5EF4-FFF2-40B4-BE49-F238E27FC236}">
                <a16:creationId xmlns:a16="http://schemas.microsoft.com/office/drawing/2014/main" id="{579A7B34-0C98-4600-740B-91ABBA695D3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25019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3C586A-52DA-5A15-3016-EE80CF99B993}"/>
              </a:ext>
            </a:extLst>
          </p:cNvPr>
          <p:cNvSpPr txBox="1"/>
          <p:nvPr/>
        </p:nvSpPr>
        <p:spPr>
          <a:xfrm>
            <a:off x="624267" y="6376269"/>
            <a:ext cx="7429841" cy="369332"/>
          </a:xfrm>
          <a:prstGeom prst="rect">
            <a:avLst/>
          </a:prstGeom>
          <a:noFill/>
        </p:spPr>
        <p:txBody>
          <a:bodyPr wrap="square">
            <a:spAutoFit/>
          </a:bodyPr>
          <a:lstStyle/>
          <a:p>
            <a:r>
              <a:rPr lang="en-US" sz="900" dirty="0"/>
              <a:t>*The Center for Construction Research and Training (CPWR); </a:t>
            </a:r>
            <a:r>
              <a:rPr lang="en-US" sz="900" dirty="0">
                <a:hlinkClick r:id="rId3"/>
              </a:rPr>
              <a:t>https://www.cpwr.com/research/data-center/construction-face-database/</a:t>
            </a:r>
            <a:endParaRPr lang="en-US" sz="900" dirty="0"/>
          </a:p>
          <a:p>
            <a:r>
              <a:rPr lang="en-US" sz="900" dirty="0"/>
              <a:t>Dong et al., Codifying the NIOSH FACE Reports, </a:t>
            </a:r>
          </a:p>
        </p:txBody>
      </p:sp>
      <p:sp>
        <p:nvSpPr>
          <p:cNvPr id="3" name="TextBox 2">
            <a:extLst>
              <a:ext uri="{FF2B5EF4-FFF2-40B4-BE49-F238E27FC236}">
                <a16:creationId xmlns:a16="http://schemas.microsoft.com/office/drawing/2014/main" id="{20ECCE4B-77C6-7D60-1600-B78F13D7D073}"/>
              </a:ext>
            </a:extLst>
          </p:cNvPr>
          <p:cNvSpPr txBox="1"/>
          <p:nvPr/>
        </p:nvSpPr>
        <p:spPr>
          <a:xfrm>
            <a:off x="607464" y="680279"/>
            <a:ext cx="8079336" cy="5709255"/>
          </a:xfrm>
          <a:prstGeom prst="rect">
            <a:avLst/>
          </a:prstGeom>
          <a:noFill/>
        </p:spPr>
        <p:txBody>
          <a:bodyPr wrap="square" rtlCol="0">
            <a:spAutoFit/>
          </a:bodyPr>
          <a:lstStyle/>
          <a:p>
            <a:endParaRPr lang="en-US" sz="1350" dirty="0"/>
          </a:p>
          <a:p>
            <a:pPr marL="214313" indent="-214313">
              <a:buFont typeface="Arial" panose="020B0604020202020204" pitchFamily="34" charset="0"/>
              <a:buChar char="•"/>
            </a:pPr>
            <a:r>
              <a:rPr lang="en-US" dirty="0"/>
              <a:t>Case study Approach: </a:t>
            </a:r>
          </a:p>
          <a:p>
            <a:r>
              <a:rPr lang="en-US" dirty="0"/>
              <a:t>	NIOSH and State-based FACE Program reports (n=93)</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Framework (database): 	</a:t>
            </a:r>
          </a:p>
          <a:p>
            <a:pPr lvl="1"/>
            <a:r>
              <a:rPr lang="en-US" i="1" dirty="0"/>
              <a:t>The Construction FACE Database - Codifying the NIOSH FACE Reports*</a:t>
            </a:r>
          </a:p>
          <a:p>
            <a:pPr lvl="1"/>
            <a:endParaRPr lang="en-US" dirty="0"/>
          </a:p>
          <a:p>
            <a:pPr marL="214313" indent="-214313">
              <a:buFont typeface="Arial" panose="020B0604020202020204" pitchFamily="34" charset="0"/>
              <a:buChar char="•"/>
            </a:pPr>
            <a:r>
              <a:rPr lang="en-US" dirty="0"/>
              <a:t>Selected Variables: </a:t>
            </a:r>
          </a:p>
          <a:p>
            <a:pPr lvl="1"/>
            <a:r>
              <a:rPr lang="en-US" dirty="0"/>
              <a:t>Decedent Demographic and Employer Characteristics; Safety Recommendations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Occ Injury and Illness Classification System (OIICS, v. 2.01): </a:t>
            </a:r>
          </a:p>
          <a:p>
            <a:pPr marL="742950" indent="-285750">
              <a:buFont typeface="Courier New" panose="02070309020205020404" pitchFamily="49" charset="0"/>
              <a:buChar char="o"/>
              <a:tabLst>
                <a:tab pos="344488" algn="l"/>
              </a:tabLst>
            </a:pPr>
            <a:r>
              <a:rPr lang="en-US" i="1" dirty="0"/>
              <a:t>Nature</a:t>
            </a:r>
            <a:r>
              <a:rPr lang="en-US" dirty="0"/>
              <a:t> (physical characteristic of injury/illness)</a:t>
            </a:r>
          </a:p>
          <a:p>
            <a:pPr marL="742950" indent="-285750">
              <a:buFont typeface="Courier New" panose="02070309020205020404" pitchFamily="49" charset="0"/>
              <a:buChar char="o"/>
              <a:tabLst>
                <a:tab pos="344488" algn="l"/>
              </a:tabLst>
            </a:pPr>
            <a:r>
              <a:rPr lang="en-US" i="1" dirty="0"/>
              <a:t>Part of Body </a:t>
            </a:r>
            <a:r>
              <a:rPr lang="en-US" dirty="0"/>
              <a:t>(directly affected)</a:t>
            </a:r>
          </a:p>
          <a:p>
            <a:pPr marL="742950" indent="-285750">
              <a:buFont typeface="Courier New" panose="02070309020205020404" pitchFamily="49" charset="0"/>
              <a:buChar char="o"/>
              <a:tabLst>
                <a:tab pos="344488" algn="l"/>
              </a:tabLst>
            </a:pPr>
            <a:r>
              <a:rPr lang="en-US" i="1" dirty="0"/>
              <a:t>Source of Injury</a:t>
            </a:r>
            <a:r>
              <a:rPr lang="en-US" dirty="0"/>
              <a:t> (object, substance, bodily motion)</a:t>
            </a:r>
          </a:p>
          <a:p>
            <a:pPr marL="742950" indent="-285750">
              <a:buFont typeface="Courier New" panose="02070309020205020404" pitchFamily="49" charset="0"/>
              <a:buChar char="o"/>
              <a:tabLst>
                <a:tab pos="344488" algn="l"/>
              </a:tabLst>
            </a:pPr>
            <a:r>
              <a:rPr lang="en-US" i="1" dirty="0"/>
              <a:t>Event/Exposure </a:t>
            </a:r>
            <a:r>
              <a:rPr lang="en-US" dirty="0"/>
              <a:t>(manner occurred)</a:t>
            </a:r>
          </a:p>
          <a:p>
            <a:pPr marL="285750" indent="-52388">
              <a:buFont typeface="Courier New" panose="02070309020205020404" pitchFamily="49" charset="0"/>
              <a:buChar char="o"/>
            </a:pPr>
            <a:endParaRPr lang="en-US" dirty="0"/>
          </a:p>
          <a:p>
            <a:pPr marL="285750" indent="-285750">
              <a:buFont typeface="Arial" panose="020B0604020202020204" pitchFamily="34" charset="0"/>
              <a:buChar char="•"/>
            </a:pPr>
            <a:r>
              <a:rPr lang="en-US" dirty="0"/>
              <a:t>Analysis</a:t>
            </a:r>
          </a:p>
          <a:p>
            <a:pPr marL="742950" lvl="1" indent="-285750">
              <a:buFont typeface="Courier New" panose="02070309020205020404" pitchFamily="49" charset="0"/>
              <a:buChar char="o"/>
            </a:pPr>
            <a:r>
              <a:rPr lang="en-US" dirty="0"/>
              <a:t>Excel and SPSS v28 for coding and descriptive analysis</a:t>
            </a:r>
          </a:p>
          <a:p>
            <a:pPr marL="742950" lvl="1" indent="-285750">
              <a:buFont typeface="Courier New" panose="02070309020205020404" pitchFamily="49" charset="0"/>
              <a:buChar char="o"/>
            </a:pPr>
            <a:r>
              <a:rPr lang="en-US" dirty="0"/>
              <a:t>NVivo for Content Analysis – primary themes for safety recommendations</a:t>
            </a:r>
          </a:p>
          <a:p>
            <a:r>
              <a:rPr lang="en-US" sz="1400" dirty="0"/>
              <a:t>(Dong et., al, 2017) </a:t>
            </a:r>
          </a:p>
          <a:p>
            <a:endParaRPr lang="en-US" sz="1350" dirty="0"/>
          </a:p>
        </p:txBody>
      </p:sp>
      <p:sp>
        <p:nvSpPr>
          <p:cNvPr id="4" name="TextBox 3">
            <a:extLst>
              <a:ext uri="{FF2B5EF4-FFF2-40B4-BE49-F238E27FC236}">
                <a16:creationId xmlns:a16="http://schemas.microsoft.com/office/drawing/2014/main" id="{CE6B8888-BAAB-92E9-A034-704736046B55}"/>
              </a:ext>
            </a:extLst>
          </p:cNvPr>
          <p:cNvSpPr txBox="1"/>
          <p:nvPr/>
        </p:nvSpPr>
        <p:spPr>
          <a:xfrm>
            <a:off x="1516655" y="260250"/>
            <a:ext cx="6103345" cy="400110"/>
          </a:xfrm>
          <a:prstGeom prst="rect">
            <a:avLst/>
          </a:prstGeom>
          <a:noFill/>
        </p:spPr>
        <p:txBody>
          <a:bodyPr wrap="square" rtlCol="0">
            <a:spAutoFit/>
          </a:bodyPr>
          <a:lstStyle/>
          <a:p>
            <a:pPr algn="ctr"/>
            <a:r>
              <a:rPr lang="en-US" sz="2000" b="1" dirty="0"/>
              <a:t>METHODS</a:t>
            </a:r>
          </a:p>
        </p:txBody>
      </p:sp>
      <p:sp>
        <p:nvSpPr>
          <p:cNvPr id="2" name="Slide Number Placeholder 1">
            <a:extLst>
              <a:ext uri="{FF2B5EF4-FFF2-40B4-BE49-F238E27FC236}">
                <a16:creationId xmlns:a16="http://schemas.microsoft.com/office/drawing/2014/main" id="{0DE46B5A-C1A4-2111-3E18-01196C7A16CB}"/>
              </a:ext>
            </a:extLst>
          </p:cNvPr>
          <p:cNvSpPr>
            <a:spLocks noGrp="1"/>
          </p:cNvSpPr>
          <p:nvPr>
            <p:ph type="sldNum" sz="quarter" idx="12"/>
          </p:nvPr>
        </p:nvSpPr>
        <p:spPr/>
        <p:txBody>
          <a:bodyPr/>
          <a:lstStyle/>
          <a:p>
            <a:fld id="{B4247F49-15E3-AF47-9628-BAF668941D01}" type="slidenum">
              <a:rPr lang="en-US" smtClean="0"/>
              <a:t>16</a:t>
            </a:fld>
            <a:endParaRPr lang="en-US" dirty="0"/>
          </a:p>
        </p:txBody>
      </p:sp>
    </p:spTree>
    <p:extLst>
      <p:ext uri="{BB962C8B-B14F-4D97-AF65-F5344CB8AC3E}">
        <p14:creationId xmlns:p14="http://schemas.microsoft.com/office/powerpoint/2010/main" val="1443464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4B0C1-CD18-5F81-ABA1-DCB7A79BB183}"/>
              </a:ext>
            </a:extLst>
          </p:cNvPr>
          <p:cNvSpPr>
            <a:spLocks noGrp="1"/>
          </p:cNvSpPr>
          <p:nvPr>
            <p:ph type="title"/>
          </p:nvPr>
        </p:nvSpPr>
        <p:spPr>
          <a:xfrm>
            <a:off x="1276611" y="255296"/>
            <a:ext cx="6804786" cy="590105"/>
          </a:xfrm>
        </p:spPr>
        <p:txBody>
          <a:bodyPr>
            <a:normAutofit fontScale="90000"/>
          </a:bodyPr>
          <a:lstStyle/>
          <a:p>
            <a:r>
              <a:rPr lang="en-US" sz="2200" b="1"/>
              <a:t>METHODS</a:t>
            </a:r>
            <a:br>
              <a:rPr lang="en-US" sz="2400" b="1"/>
            </a:br>
            <a:r>
              <a:rPr lang="en-US" sz="2000"/>
              <a:t>Database Schema</a:t>
            </a:r>
          </a:p>
        </p:txBody>
      </p:sp>
      <p:sp>
        <p:nvSpPr>
          <p:cNvPr id="5" name="Slide Number Placeholder 4">
            <a:extLst>
              <a:ext uri="{FF2B5EF4-FFF2-40B4-BE49-F238E27FC236}">
                <a16:creationId xmlns:a16="http://schemas.microsoft.com/office/drawing/2014/main" id="{BFF458D1-C5FA-C50B-5002-8CAC0DA0E9F8}"/>
              </a:ext>
            </a:extLst>
          </p:cNvPr>
          <p:cNvSpPr>
            <a:spLocks noGrp="1"/>
          </p:cNvSpPr>
          <p:nvPr>
            <p:ph type="sldNum" sz="quarter" idx="12"/>
          </p:nvPr>
        </p:nvSpPr>
        <p:spPr/>
        <p:txBody>
          <a:bodyPr/>
          <a:lstStyle/>
          <a:p>
            <a:fld id="{B4247F49-15E3-AF47-9628-BAF668941D01}" type="slidenum">
              <a:rPr lang="en-US" smtClean="0"/>
              <a:t>17</a:t>
            </a:fld>
            <a:endParaRPr lang="en-US"/>
          </a:p>
        </p:txBody>
      </p:sp>
      <p:sp>
        <p:nvSpPr>
          <p:cNvPr id="4" name="Footer Placeholder 3">
            <a:extLst>
              <a:ext uri="{FF2B5EF4-FFF2-40B4-BE49-F238E27FC236}">
                <a16:creationId xmlns:a16="http://schemas.microsoft.com/office/drawing/2014/main" id="{423B46A9-687A-DAEE-D96B-9726BEFA1647}"/>
              </a:ext>
            </a:extLst>
          </p:cNvPr>
          <p:cNvSpPr>
            <a:spLocks noGrp="1"/>
          </p:cNvSpPr>
          <p:nvPr>
            <p:ph type="ftr" sz="quarter" idx="11"/>
          </p:nvPr>
        </p:nvSpPr>
        <p:spPr/>
        <p:txBody>
          <a:bodyPr/>
          <a:lstStyle/>
          <a:p>
            <a:endParaRPr lang="en-US"/>
          </a:p>
        </p:txBody>
      </p:sp>
      <p:pic>
        <p:nvPicPr>
          <p:cNvPr id="9" name="Picture 8">
            <a:extLst>
              <a:ext uri="{FF2B5EF4-FFF2-40B4-BE49-F238E27FC236}">
                <a16:creationId xmlns:a16="http://schemas.microsoft.com/office/drawing/2014/main" id="{34DF056B-DA59-8B06-7A5D-6C11AE42B048}"/>
              </a:ext>
            </a:extLst>
          </p:cNvPr>
          <p:cNvPicPr>
            <a:picLocks noChangeAspect="1"/>
          </p:cNvPicPr>
          <p:nvPr/>
        </p:nvPicPr>
        <p:blipFill>
          <a:blip r:embed="rId3"/>
          <a:stretch>
            <a:fillRect/>
          </a:stretch>
        </p:blipFill>
        <p:spPr>
          <a:xfrm>
            <a:off x="440675" y="969062"/>
            <a:ext cx="7841876" cy="5263627"/>
          </a:xfrm>
          <a:prstGeom prst="rect">
            <a:avLst/>
          </a:prstGeom>
          <a:solidFill>
            <a:srgbClr val="002060"/>
          </a:solidFill>
          <a:ln>
            <a:solidFill>
              <a:schemeClr val="tx1"/>
            </a:solidFill>
          </a:ln>
        </p:spPr>
      </p:pic>
      <p:pic>
        <p:nvPicPr>
          <p:cNvPr id="6" name="Picture 5">
            <a:extLst>
              <a:ext uri="{FF2B5EF4-FFF2-40B4-BE49-F238E27FC236}">
                <a16:creationId xmlns:a16="http://schemas.microsoft.com/office/drawing/2014/main" id="{C3AB2672-1153-9019-8972-9945AC0A1262}"/>
              </a:ext>
            </a:extLst>
          </p:cNvPr>
          <p:cNvPicPr>
            <a:picLocks noChangeAspect="1"/>
          </p:cNvPicPr>
          <p:nvPr/>
        </p:nvPicPr>
        <p:blipFill>
          <a:blip r:embed="rId4"/>
          <a:stretch>
            <a:fillRect/>
          </a:stretch>
        </p:blipFill>
        <p:spPr>
          <a:xfrm>
            <a:off x="7620000" y="4442617"/>
            <a:ext cx="1342554" cy="1790072"/>
          </a:xfrm>
          <a:prstGeom prst="rect">
            <a:avLst/>
          </a:prstGeom>
          <a:ln>
            <a:solidFill>
              <a:schemeClr val="tx1"/>
            </a:solidFill>
          </a:ln>
        </p:spPr>
      </p:pic>
    </p:spTree>
    <p:extLst>
      <p:ext uri="{BB962C8B-B14F-4D97-AF65-F5344CB8AC3E}">
        <p14:creationId xmlns:p14="http://schemas.microsoft.com/office/powerpoint/2010/main" val="3405687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6F8109-7101-68BB-CB57-C40CD0D268A3}"/>
              </a:ext>
            </a:extLst>
          </p:cNvPr>
          <p:cNvSpPr txBox="1"/>
          <p:nvPr/>
        </p:nvSpPr>
        <p:spPr>
          <a:xfrm>
            <a:off x="339499" y="283573"/>
            <a:ext cx="8308730" cy="1200329"/>
          </a:xfrm>
          <a:prstGeom prst="rect">
            <a:avLst/>
          </a:prstGeom>
          <a:noFill/>
        </p:spPr>
        <p:txBody>
          <a:bodyPr wrap="square">
            <a:spAutoFit/>
          </a:bodyPr>
          <a:lstStyle/>
          <a:p>
            <a:pPr algn="ctr"/>
            <a:r>
              <a:rPr lang="en-US" sz="2000" b="1" dirty="0"/>
              <a:t>RESULTS</a:t>
            </a:r>
            <a:br>
              <a:rPr lang="en-US" sz="2000" b="1" dirty="0"/>
            </a:br>
            <a:endParaRPr lang="en-US" sz="2000" b="1" dirty="0"/>
          </a:p>
          <a:p>
            <a:pPr algn="ctr"/>
            <a:r>
              <a:rPr lang="en-US" sz="1600" dirty="0"/>
              <a:t>NIOSH </a:t>
            </a:r>
            <a:r>
              <a:rPr lang="en-US" sz="1600" dirty="0">
                <a:cs typeface="Calibri Light"/>
              </a:rPr>
              <a:t>and State FACE Reports Involving Landscaping Service Worker Fatalities, by Year</a:t>
            </a:r>
            <a:br>
              <a:rPr lang="en-US" sz="1600" dirty="0">
                <a:cs typeface="Calibri Light"/>
              </a:rPr>
            </a:br>
            <a:endParaRPr lang="en-US" sz="1600" dirty="0"/>
          </a:p>
        </p:txBody>
      </p:sp>
      <p:graphicFrame>
        <p:nvGraphicFramePr>
          <p:cNvPr id="5" name="Chart 4">
            <a:extLst>
              <a:ext uri="{FF2B5EF4-FFF2-40B4-BE49-F238E27FC236}">
                <a16:creationId xmlns:a16="http://schemas.microsoft.com/office/drawing/2014/main" id="{66C3C3DA-31F5-5CCE-B93B-A0AA02232104}"/>
              </a:ext>
            </a:extLst>
          </p:cNvPr>
          <p:cNvGraphicFramePr>
            <a:graphicFrameLocks/>
          </p:cNvGraphicFramePr>
          <p:nvPr>
            <p:extLst>
              <p:ext uri="{D42A27DB-BD31-4B8C-83A1-F6EECF244321}">
                <p14:modId xmlns:p14="http://schemas.microsoft.com/office/powerpoint/2010/main" val="3414149895"/>
              </p:ext>
            </p:extLst>
          </p:nvPr>
        </p:nvGraphicFramePr>
        <p:xfrm>
          <a:off x="755728" y="1706641"/>
          <a:ext cx="7632544" cy="39578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5E66642-D636-70F0-5D30-93CE8E27846D}"/>
              </a:ext>
            </a:extLst>
          </p:cNvPr>
          <p:cNvSpPr txBox="1"/>
          <p:nvPr/>
        </p:nvSpPr>
        <p:spPr>
          <a:xfrm>
            <a:off x="6773481" y="5664452"/>
            <a:ext cx="1614791" cy="430887"/>
          </a:xfrm>
          <a:prstGeom prst="rect">
            <a:avLst/>
          </a:prstGeom>
          <a:noFill/>
        </p:spPr>
        <p:txBody>
          <a:bodyPr wrap="square" rtlCol="0">
            <a:spAutoFit/>
          </a:bodyPr>
          <a:lstStyle/>
          <a:p>
            <a:r>
              <a:rPr lang="en-US" sz="1100"/>
              <a:t>NIOSH = 14</a:t>
            </a:r>
          </a:p>
          <a:p>
            <a:r>
              <a:rPr lang="en-US" sz="1100"/>
              <a:t>State = 79</a:t>
            </a:r>
          </a:p>
        </p:txBody>
      </p:sp>
      <p:sp>
        <p:nvSpPr>
          <p:cNvPr id="2" name="TextBox 1">
            <a:extLst>
              <a:ext uri="{FF2B5EF4-FFF2-40B4-BE49-F238E27FC236}">
                <a16:creationId xmlns:a16="http://schemas.microsoft.com/office/drawing/2014/main" id="{3AAF42F2-97A9-E6C1-DDE9-A9324B421E59}"/>
              </a:ext>
            </a:extLst>
          </p:cNvPr>
          <p:cNvSpPr txBox="1"/>
          <p:nvPr/>
        </p:nvSpPr>
        <p:spPr>
          <a:xfrm>
            <a:off x="5463996" y="6444862"/>
            <a:ext cx="2086583" cy="276999"/>
          </a:xfrm>
          <a:prstGeom prst="rect">
            <a:avLst/>
          </a:prstGeom>
          <a:noFill/>
        </p:spPr>
        <p:txBody>
          <a:bodyPr wrap="square">
            <a:spAutoFit/>
          </a:bodyPr>
          <a:lstStyle/>
          <a:p>
            <a:r>
              <a:rPr lang="en-US" sz="1200">
                <a:cs typeface="Calibri Light"/>
              </a:rPr>
              <a:t>1987-2023 (n=93)</a:t>
            </a:r>
            <a:endParaRPr lang="en-US" sz="1200"/>
          </a:p>
        </p:txBody>
      </p:sp>
      <p:sp>
        <p:nvSpPr>
          <p:cNvPr id="7" name="TextBox 6">
            <a:extLst>
              <a:ext uri="{FF2B5EF4-FFF2-40B4-BE49-F238E27FC236}">
                <a16:creationId xmlns:a16="http://schemas.microsoft.com/office/drawing/2014/main" id="{8B6DDCD1-53C6-19F9-8B92-530E8417F13A}"/>
              </a:ext>
            </a:extLst>
          </p:cNvPr>
          <p:cNvSpPr txBox="1"/>
          <p:nvPr/>
        </p:nvSpPr>
        <p:spPr>
          <a:xfrm>
            <a:off x="339499" y="6352529"/>
            <a:ext cx="4572000" cy="230832"/>
          </a:xfrm>
          <a:prstGeom prst="rect">
            <a:avLst/>
          </a:prstGeom>
          <a:noFill/>
        </p:spPr>
        <p:txBody>
          <a:bodyPr wrap="square">
            <a:spAutoFit/>
          </a:bodyPr>
          <a:lstStyle/>
          <a:p>
            <a:pPr marL="0" indent="0">
              <a:buNone/>
            </a:pPr>
            <a:r>
              <a:rPr lang="en-US" sz="900" i="1"/>
              <a:t>*Please note that these are abbreviated preliminary findings, and should not be distributed</a:t>
            </a:r>
          </a:p>
        </p:txBody>
      </p:sp>
      <p:sp>
        <p:nvSpPr>
          <p:cNvPr id="3" name="Slide Number Placeholder 2">
            <a:extLst>
              <a:ext uri="{FF2B5EF4-FFF2-40B4-BE49-F238E27FC236}">
                <a16:creationId xmlns:a16="http://schemas.microsoft.com/office/drawing/2014/main" id="{A11B25FD-C573-C861-5494-4A13EA0EC814}"/>
              </a:ext>
            </a:extLst>
          </p:cNvPr>
          <p:cNvSpPr>
            <a:spLocks noGrp="1"/>
          </p:cNvSpPr>
          <p:nvPr>
            <p:ph type="sldNum" sz="quarter" idx="12"/>
          </p:nvPr>
        </p:nvSpPr>
        <p:spPr/>
        <p:txBody>
          <a:bodyPr/>
          <a:lstStyle/>
          <a:p>
            <a:fld id="{B4247F49-15E3-AF47-9628-BAF668941D01}" type="slidenum">
              <a:rPr lang="en-US" smtClean="0"/>
              <a:t>18</a:t>
            </a:fld>
            <a:endParaRPr lang="en-US"/>
          </a:p>
        </p:txBody>
      </p:sp>
      <p:sp>
        <p:nvSpPr>
          <p:cNvPr id="8" name="Footer Placeholder 7">
            <a:extLst>
              <a:ext uri="{FF2B5EF4-FFF2-40B4-BE49-F238E27FC236}">
                <a16:creationId xmlns:a16="http://schemas.microsoft.com/office/drawing/2014/main" id="{2DA3A1F5-D537-6F59-4AB5-21A871A2F7A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4423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4AB5-DE04-4609-C9CB-13928A863E50}"/>
              </a:ext>
            </a:extLst>
          </p:cNvPr>
          <p:cNvSpPr>
            <a:spLocks noGrp="1"/>
          </p:cNvSpPr>
          <p:nvPr>
            <p:ph type="title"/>
          </p:nvPr>
        </p:nvSpPr>
        <p:spPr/>
        <p:txBody>
          <a:bodyPr vert="horz" lIns="68580" tIns="34290" rIns="68580" bIns="34290" rtlCol="0" anchor="ctr">
            <a:noAutofit/>
          </a:bodyPr>
          <a:lstStyle/>
          <a:p>
            <a:r>
              <a:rPr lang="en-US" sz="2000" b="1"/>
              <a:t>RESULTS</a:t>
            </a:r>
            <a:br>
              <a:rPr lang="en-US" sz="1800" b="1"/>
            </a:br>
            <a:r>
              <a:rPr lang="en-US" sz="1600"/>
              <a:t>NIOSH </a:t>
            </a:r>
            <a:r>
              <a:rPr lang="en-US" sz="1600">
                <a:cs typeface="Calibri Light"/>
              </a:rPr>
              <a:t>and State FACE Reports, Landscaping Service Worker Fatalities, by State</a:t>
            </a:r>
            <a:br>
              <a:rPr lang="en-US" sz="1800" b="1">
                <a:cs typeface="Calibri Light"/>
              </a:rPr>
            </a:br>
            <a:endParaRPr lang="en-US" sz="1800" b="1">
              <a:cs typeface="Calibri Light"/>
            </a:endParaRPr>
          </a:p>
        </p:txBody>
      </p:sp>
      <p:sp>
        <p:nvSpPr>
          <p:cNvPr id="17" name="TextBox 1">
            <a:extLst>
              <a:ext uri="{FF2B5EF4-FFF2-40B4-BE49-F238E27FC236}">
                <a16:creationId xmlns:a16="http://schemas.microsoft.com/office/drawing/2014/main" id="{7E1149A8-C7BB-D94C-995B-B16F0262F807}"/>
              </a:ext>
            </a:extLst>
          </p:cNvPr>
          <p:cNvSpPr txBox="1"/>
          <p:nvPr/>
        </p:nvSpPr>
        <p:spPr>
          <a:xfrm>
            <a:off x="2863215" y="3718865"/>
            <a:ext cx="357188" cy="190501"/>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a:solidFill>
                  <a:schemeClr val="bg1"/>
                </a:solidFill>
              </a:rPr>
              <a:t>21</a:t>
            </a:r>
            <a:endParaRPr lang="en-US" sz="1350">
              <a:solidFill>
                <a:schemeClr val="bg1"/>
              </a:solidFill>
              <a:cs typeface="Calibri"/>
            </a:endParaRPr>
          </a:p>
        </p:txBody>
      </p:sp>
      <p:sp>
        <p:nvSpPr>
          <p:cNvPr id="3" name="TextBox 1">
            <a:extLst>
              <a:ext uri="{FF2B5EF4-FFF2-40B4-BE49-F238E27FC236}">
                <a16:creationId xmlns:a16="http://schemas.microsoft.com/office/drawing/2014/main" id="{5A8964BA-973E-38AE-5A6F-EA581BC3C999}"/>
              </a:ext>
            </a:extLst>
          </p:cNvPr>
          <p:cNvSpPr txBox="1"/>
          <p:nvPr/>
        </p:nvSpPr>
        <p:spPr>
          <a:xfrm>
            <a:off x="2068247" y="3719480"/>
            <a:ext cx="305094" cy="190501"/>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a:solidFill>
                  <a:schemeClr val="bg1"/>
                </a:solidFill>
              </a:rPr>
              <a:t>21</a:t>
            </a:r>
            <a:endParaRPr lang="en-US" sz="1350">
              <a:solidFill>
                <a:schemeClr val="bg1"/>
              </a:solidFill>
              <a:cs typeface="Calibri"/>
            </a:endParaRPr>
          </a:p>
        </p:txBody>
      </p:sp>
      <p:pic>
        <p:nvPicPr>
          <p:cNvPr id="6" name="Picture 5">
            <a:extLst>
              <a:ext uri="{FF2B5EF4-FFF2-40B4-BE49-F238E27FC236}">
                <a16:creationId xmlns:a16="http://schemas.microsoft.com/office/drawing/2014/main" id="{509F8667-FC5E-D79E-22B8-F8D2FB89735D}"/>
              </a:ext>
            </a:extLst>
          </p:cNvPr>
          <p:cNvPicPr>
            <a:picLocks noChangeAspect="1"/>
          </p:cNvPicPr>
          <p:nvPr/>
        </p:nvPicPr>
        <p:blipFill>
          <a:blip r:embed="rId3"/>
          <a:stretch>
            <a:fillRect/>
          </a:stretch>
        </p:blipFill>
        <p:spPr>
          <a:xfrm>
            <a:off x="307819" y="1243617"/>
            <a:ext cx="7417276" cy="3676890"/>
          </a:xfrm>
          <a:prstGeom prst="rect">
            <a:avLst/>
          </a:prstGeom>
          <a:solidFill>
            <a:schemeClr val="bg1"/>
          </a:solidFill>
          <a:effectLst>
            <a:outerShdw blurRad="711200" dist="50800" dir="5400000" algn="ctr" rotWithShape="0">
              <a:srgbClr val="000000">
                <a:alpha val="88000"/>
              </a:srgbClr>
            </a:outerShdw>
            <a:softEdge rad="50800"/>
          </a:effectLst>
        </p:spPr>
      </p:pic>
      <p:graphicFrame>
        <p:nvGraphicFramePr>
          <p:cNvPr id="7" name="Table 6">
            <a:extLst>
              <a:ext uri="{FF2B5EF4-FFF2-40B4-BE49-F238E27FC236}">
                <a16:creationId xmlns:a16="http://schemas.microsoft.com/office/drawing/2014/main" id="{313FD6C1-C3CA-C802-5E34-CE054E89F48E}"/>
              </a:ext>
            </a:extLst>
          </p:cNvPr>
          <p:cNvGraphicFramePr>
            <a:graphicFrameLocks noGrp="1"/>
          </p:cNvGraphicFramePr>
          <p:nvPr>
            <p:extLst>
              <p:ext uri="{D42A27DB-BD31-4B8C-83A1-F6EECF244321}">
                <p14:modId xmlns:p14="http://schemas.microsoft.com/office/powerpoint/2010/main" val="3090492927"/>
              </p:ext>
            </p:extLst>
          </p:nvPr>
        </p:nvGraphicFramePr>
        <p:xfrm>
          <a:off x="7140992" y="1925498"/>
          <a:ext cx="1890966" cy="3305584"/>
        </p:xfrm>
        <a:graphic>
          <a:graphicData uri="http://schemas.openxmlformats.org/drawingml/2006/table">
            <a:tbl>
              <a:tblPr>
                <a:tableStyleId>{5C22544A-7EE6-4342-B048-85BDC9FD1C3A}</a:tableStyleId>
              </a:tblPr>
              <a:tblGrid>
                <a:gridCol w="945483">
                  <a:extLst>
                    <a:ext uri="{9D8B030D-6E8A-4147-A177-3AD203B41FA5}">
                      <a16:colId xmlns:a16="http://schemas.microsoft.com/office/drawing/2014/main" val="2553115658"/>
                    </a:ext>
                  </a:extLst>
                </a:gridCol>
                <a:gridCol w="945483">
                  <a:extLst>
                    <a:ext uri="{9D8B030D-6E8A-4147-A177-3AD203B41FA5}">
                      <a16:colId xmlns:a16="http://schemas.microsoft.com/office/drawing/2014/main" val="1264865591"/>
                    </a:ext>
                  </a:extLst>
                </a:gridCol>
              </a:tblGrid>
              <a:tr h="434817">
                <a:tc gridSpan="2">
                  <a:txBody>
                    <a:bodyPr/>
                    <a:lstStyle/>
                    <a:p>
                      <a:pPr algn="ctr" fontAlgn="t"/>
                      <a:r>
                        <a:rPr lang="en-US" sz="1100" b="1" u="none" strike="noStrike" dirty="0">
                          <a:solidFill>
                            <a:schemeClr val="tx1"/>
                          </a:solidFill>
                          <a:effectLst/>
                        </a:rPr>
                        <a:t>Number of </a:t>
                      </a:r>
                      <a:r>
                        <a:rPr lang="en-US" sz="1100" b="1" u="none" strike="noStrike" dirty="0">
                          <a:solidFill>
                            <a:srgbClr val="FF0000"/>
                          </a:solidFill>
                          <a:effectLst/>
                        </a:rPr>
                        <a:t>NIOSH </a:t>
                      </a:r>
                      <a:r>
                        <a:rPr lang="en-US" sz="1100" b="1" u="none" strike="noStrike" dirty="0">
                          <a:effectLst/>
                        </a:rPr>
                        <a:t>and State-Based FACE Reports</a:t>
                      </a:r>
                      <a:endParaRPr lang="en-US" sz="1100" b="1" i="0" u="none" strike="noStrike" dirty="0">
                        <a:solidFill>
                          <a:srgbClr val="000000"/>
                        </a:solidFill>
                        <a:effectLst/>
                        <a:latin typeface="Calibri" panose="020F0502020204030204" pitchFamily="34" charset="0"/>
                      </a:endParaRPr>
                    </a:p>
                  </a:txBody>
                  <a:tcPr marL="7543" marR="7543" marT="7543"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fontAlgn="t"/>
                      <a:r>
                        <a:rPr lang="en-US" sz="1400" u="none" strike="noStrike">
                          <a:effectLst/>
                        </a:rPr>
                        <a:t>No. of FACE Reports</a:t>
                      </a:r>
                      <a:endParaRPr lang="en-US" sz="1400" b="1" i="0" u="none" strike="noStrike">
                        <a:solidFill>
                          <a:srgbClr val="000000"/>
                        </a:solidFill>
                        <a:effectLst/>
                        <a:latin typeface="Calibri" panose="020F0502020204030204" pitchFamily="34" charset="0"/>
                      </a:endParaRPr>
                    </a:p>
                  </a:txBody>
                  <a:tcPr marL="7543" marR="7543" marT="7543"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7279131"/>
                  </a:ext>
                </a:extLst>
              </a:tr>
              <a:tr h="151093">
                <a:tc>
                  <a:txBody>
                    <a:bodyPr/>
                    <a:lstStyle/>
                    <a:p>
                      <a:pPr algn="l" fontAlgn="t"/>
                      <a:r>
                        <a:rPr lang="en-US" sz="900" b="0" i="0" u="none" strike="noStrike">
                          <a:solidFill>
                            <a:srgbClr val="000000"/>
                          </a:solidFill>
                          <a:effectLst/>
                          <a:latin typeface="Calibri" panose="020F0502020204030204" pitchFamily="34" charset="0"/>
                        </a:rPr>
                        <a:t>California</a:t>
                      </a:r>
                    </a:p>
                  </a:txBody>
                  <a:tcPr marL="7620" marR="7620" marT="762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20</a:t>
                      </a:r>
                    </a:p>
                  </a:txBody>
                  <a:tcPr marL="7620" marR="7620" marT="762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1509038"/>
                  </a:ext>
                </a:extLst>
              </a:tr>
              <a:tr h="151093">
                <a:tc>
                  <a:txBody>
                    <a:bodyPr/>
                    <a:lstStyle/>
                    <a:p>
                      <a:pPr algn="l" fontAlgn="t"/>
                      <a:r>
                        <a:rPr lang="en-US" sz="900" b="0" i="0" u="none" strike="noStrike">
                          <a:solidFill>
                            <a:srgbClr val="000000"/>
                          </a:solidFill>
                          <a:effectLst/>
                          <a:latin typeface="Calibri" panose="020F0502020204030204" pitchFamily="34" charset="0"/>
                        </a:rPr>
                        <a:t>New Jersey </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20</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714405"/>
                  </a:ext>
                </a:extLst>
              </a:tr>
              <a:tr h="151093">
                <a:tc>
                  <a:txBody>
                    <a:bodyPr/>
                    <a:lstStyle/>
                    <a:p>
                      <a:pPr algn="l" fontAlgn="t"/>
                      <a:r>
                        <a:rPr lang="en-US" sz="900" b="0" i="0" u="none" strike="noStrike">
                          <a:solidFill>
                            <a:srgbClr val="000000"/>
                          </a:solidFill>
                          <a:effectLst/>
                          <a:latin typeface="Calibri" panose="020F0502020204030204" pitchFamily="34" charset="0"/>
                        </a:rPr>
                        <a:t>Massachusetts</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9</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6000248"/>
                  </a:ext>
                </a:extLst>
              </a:tr>
              <a:tr h="151093">
                <a:tc>
                  <a:txBody>
                    <a:bodyPr/>
                    <a:lstStyle/>
                    <a:p>
                      <a:pPr algn="l" fontAlgn="t"/>
                      <a:r>
                        <a:rPr lang="en-US" sz="900" b="0" i="0" u="none" strike="noStrike">
                          <a:solidFill>
                            <a:srgbClr val="000000"/>
                          </a:solidFill>
                          <a:effectLst/>
                          <a:latin typeface="Calibri" panose="020F0502020204030204" pitchFamily="34" charset="0"/>
                        </a:rPr>
                        <a:t>Michigan</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7</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585403"/>
                  </a:ext>
                </a:extLst>
              </a:tr>
              <a:tr h="151093">
                <a:tc>
                  <a:txBody>
                    <a:bodyPr/>
                    <a:lstStyle/>
                    <a:p>
                      <a:pPr algn="l" fontAlgn="t"/>
                      <a:r>
                        <a:rPr lang="en-US" sz="900" b="0" i="0" u="none" strike="noStrike">
                          <a:solidFill>
                            <a:srgbClr val="FF0000"/>
                          </a:solidFill>
                          <a:effectLst/>
                          <a:latin typeface="Calibri" panose="020F0502020204030204" pitchFamily="34" charset="0"/>
                        </a:rPr>
                        <a:t>Virginia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6</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0555576"/>
                  </a:ext>
                </a:extLst>
              </a:tr>
              <a:tr h="151093">
                <a:tc>
                  <a:txBody>
                    <a:bodyPr/>
                    <a:lstStyle/>
                    <a:p>
                      <a:pPr algn="l" fontAlgn="t"/>
                      <a:r>
                        <a:rPr lang="en-US" sz="900" b="0" i="0" u="none" strike="noStrike">
                          <a:solidFill>
                            <a:srgbClr val="000000"/>
                          </a:solidFill>
                          <a:effectLst/>
                          <a:latin typeface="Calibri" panose="020F0502020204030204" pitchFamily="34" charset="0"/>
                        </a:rPr>
                        <a:t>Kentucky</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5</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0779366"/>
                  </a:ext>
                </a:extLst>
              </a:tr>
              <a:tr h="151093">
                <a:tc>
                  <a:txBody>
                    <a:bodyPr/>
                    <a:lstStyle/>
                    <a:p>
                      <a:pPr algn="l" fontAlgn="t"/>
                      <a:r>
                        <a:rPr lang="en-US" sz="900" b="0" i="0" u="none" strike="noStrike">
                          <a:solidFill>
                            <a:srgbClr val="FF0000"/>
                          </a:solidFill>
                          <a:effectLst/>
                          <a:latin typeface="Calibri" panose="020F0502020204030204" pitchFamily="34" charset="0"/>
                        </a:rPr>
                        <a:t>North Carolina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4</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3665571"/>
                  </a:ext>
                </a:extLst>
              </a:tr>
              <a:tr h="151093">
                <a:tc>
                  <a:txBody>
                    <a:bodyPr/>
                    <a:lstStyle/>
                    <a:p>
                      <a:pPr algn="l" fontAlgn="t"/>
                      <a:r>
                        <a:rPr lang="en-US" sz="900" b="0" i="0" u="none" strike="noStrike">
                          <a:solidFill>
                            <a:srgbClr val="000000"/>
                          </a:solidFill>
                          <a:effectLst/>
                          <a:latin typeface="Calibri" panose="020F0502020204030204" pitchFamily="34" charset="0"/>
                        </a:rPr>
                        <a:t>Colorado</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3</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6761833"/>
                  </a:ext>
                </a:extLst>
              </a:tr>
              <a:tr h="151093">
                <a:tc>
                  <a:txBody>
                    <a:bodyPr/>
                    <a:lstStyle/>
                    <a:p>
                      <a:pPr algn="l" fontAlgn="t"/>
                      <a:r>
                        <a:rPr lang="en-US" sz="900" b="0" i="0" u="none" strike="noStrike">
                          <a:solidFill>
                            <a:srgbClr val="000000"/>
                          </a:solidFill>
                          <a:effectLst/>
                          <a:latin typeface="Calibri" panose="020F0502020204030204" pitchFamily="34" charset="0"/>
                        </a:rPr>
                        <a:t>Iowa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3</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755834"/>
                  </a:ext>
                </a:extLst>
              </a:tr>
              <a:tr h="151093">
                <a:tc>
                  <a:txBody>
                    <a:bodyPr/>
                    <a:lstStyle/>
                    <a:p>
                      <a:pPr algn="l" fontAlgn="t"/>
                      <a:r>
                        <a:rPr lang="en-US" sz="900" b="0" i="0" u="none" strike="noStrike">
                          <a:solidFill>
                            <a:srgbClr val="000000"/>
                          </a:solidFill>
                          <a:effectLst/>
                          <a:latin typeface="Calibri" panose="020F0502020204030204" pitchFamily="34" charset="0"/>
                        </a:rPr>
                        <a:t>Minnesota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3</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7958795"/>
                  </a:ext>
                </a:extLst>
              </a:tr>
              <a:tr h="151093">
                <a:tc>
                  <a:txBody>
                    <a:bodyPr/>
                    <a:lstStyle/>
                    <a:p>
                      <a:pPr algn="l" fontAlgn="t"/>
                      <a:r>
                        <a:rPr lang="en-US" sz="900" b="0" i="0" u="none" strike="noStrike">
                          <a:solidFill>
                            <a:srgbClr val="000000"/>
                          </a:solidFill>
                          <a:effectLst/>
                          <a:latin typeface="Calibri" panose="020F0502020204030204" pitchFamily="34" charset="0"/>
                        </a:rPr>
                        <a:t>Washington</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3</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599149"/>
                  </a:ext>
                </a:extLst>
              </a:tr>
              <a:tr h="151093">
                <a:tc>
                  <a:txBody>
                    <a:bodyPr/>
                    <a:lstStyle/>
                    <a:p>
                      <a:pPr algn="l" fontAlgn="t"/>
                      <a:r>
                        <a:rPr lang="en-US" sz="900" b="0" i="0" u="none" strike="noStrike">
                          <a:solidFill>
                            <a:srgbClr val="000000"/>
                          </a:solidFill>
                          <a:effectLst/>
                          <a:latin typeface="Calibri" panose="020F0502020204030204" pitchFamily="34" charset="0"/>
                        </a:rPr>
                        <a:t>New York</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2</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8507624"/>
                  </a:ext>
                </a:extLst>
              </a:tr>
              <a:tr h="151093">
                <a:tc>
                  <a:txBody>
                    <a:bodyPr/>
                    <a:lstStyle/>
                    <a:p>
                      <a:pPr algn="l" fontAlgn="t"/>
                      <a:r>
                        <a:rPr lang="en-US" sz="900" b="0" i="0" u="none" strike="noStrike">
                          <a:solidFill>
                            <a:srgbClr val="FF0000"/>
                          </a:solidFill>
                          <a:effectLst/>
                          <a:latin typeface="Calibri" panose="020F0502020204030204" pitchFamily="34" charset="0"/>
                        </a:rPr>
                        <a:t>South Carolina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2</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6853174"/>
                  </a:ext>
                </a:extLst>
              </a:tr>
              <a:tr h="151093">
                <a:tc>
                  <a:txBody>
                    <a:bodyPr/>
                    <a:lstStyle/>
                    <a:p>
                      <a:pPr algn="l" fontAlgn="t"/>
                      <a:r>
                        <a:rPr lang="en-US" sz="900" b="0" i="0" u="none" strike="noStrike">
                          <a:solidFill>
                            <a:srgbClr val="FF0000"/>
                          </a:solidFill>
                          <a:effectLst/>
                          <a:latin typeface="Calibri" panose="020F0502020204030204" pitchFamily="34" charset="0"/>
                        </a:rPr>
                        <a:t>Indiana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1</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964760"/>
                  </a:ext>
                </a:extLst>
              </a:tr>
              <a:tr h="151093">
                <a:tc>
                  <a:txBody>
                    <a:bodyPr/>
                    <a:lstStyle/>
                    <a:p>
                      <a:pPr algn="l" fontAlgn="t"/>
                      <a:r>
                        <a:rPr lang="en-US" sz="900" b="0" i="0" u="none" strike="noStrike">
                          <a:solidFill>
                            <a:srgbClr val="000000"/>
                          </a:solidFill>
                          <a:effectLst/>
                          <a:latin typeface="Calibri" panose="020F0502020204030204" pitchFamily="34" charset="0"/>
                        </a:rPr>
                        <a:t>Maryland</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1</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4638544"/>
                  </a:ext>
                </a:extLst>
              </a:tr>
              <a:tr h="151093">
                <a:tc>
                  <a:txBody>
                    <a:bodyPr/>
                    <a:lstStyle/>
                    <a:p>
                      <a:pPr algn="l" fontAlgn="t"/>
                      <a:r>
                        <a:rPr lang="en-US" sz="900" b="0" i="0" u="none" strike="noStrike">
                          <a:solidFill>
                            <a:srgbClr val="000000"/>
                          </a:solidFill>
                          <a:effectLst/>
                          <a:latin typeface="Calibri" panose="020F0502020204030204" pitchFamily="34" charset="0"/>
                        </a:rPr>
                        <a:t>Missouri</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1</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678118"/>
                  </a:ext>
                </a:extLst>
              </a:tr>
              <a:tr h="151093">
                <a:tc>
                  <a:txBody>
                    <a:bodyPr/>
                    <a:lstStyle/>
                    <a:p>
                      <a:pPr algn="l" fontAlgn="t"/>
                      <a:r>
                        <a:rPr lang="en-US" sz="900" b="0" i="0" u="none" strike="noStrike">
                          <a:solidFill>
                            <a:srgbClr val="000000"/>
                          </a:solidFill>
                          <a:effectLst/>
                          <a:latin typeface="Calibri" panose="020F0502020204030204" pitchFamily="34" charset="0"/>
                        </a:rPr>
                        <a:t>Oklahoma</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1</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7491905"/>
                  </a:ext>
                </a:extLst>
              </a:tr>
              <a:tr h="151093">
                <a:tc>
                  <a:txBody>
                    <a:bodyPr/>
                    <a:lstStyle/>
                    <a:p>
                      <a:pPr algn="l" fontAlgn="t"/>
                      <a:r>
                        <a:rPr lang="en-US" sz="900" b="0" i="0" u="none" strike="noStrike">
                          <a:solidFill>
                            <a:srgbClr val="000000"/>
                          </a:solidFill>
                          <a:effectLst/>
                          <a:latin typeface="Calibri" panose="020F0502020204030204" pitchFamily="34" charset="0"/>
                        </a:rPr>
                        <a:t>Oregon</a:t>
                      </a:r>
                    </a:p>
                  </a:txBody>
                  <a:tcPr marL="7620" marR="7620" marT="762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a:solidFill>
                            <a:srgbClr val="000000"/>
                          </a:solidFill>
                          <a:effectLst/>
                          <a:latin typeface="Calibri" panose="020F0502020204030204" pitchFamily="34" charset="0"/>
                        </a:rPr>
                        <a:t>1</a:t>
                      </a:r>
                    </a:p>
                  </a:txBody>
                  <a:tcPr marL="7620" marR="7620" marT="762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4476567"/>
                  </a:ext>
                </a:extLst>
              </a:tr>
              <a:tr h="151093">
                <a:tc>
                  <a:txBody>
                    <a:bodyPr/>
                    <a:lstStyle/>
                    <a:p>
                      <a:pPr algn="l" fontAlgn="t"/>
                      <a:r>
                        <a:rPr lang="en-US" sz="900" b="0" i="0" u="none" strike="noStrike">
                          <a:solidFill>
                            <a:srgbClr val="FF0000"/>
                          </a:solidFill>
                          <a:effectLst/>
                          <a:latin typeface="Calibri" panose="020F0502020204030204" pitchFamily="34" charset="0"/>
                        </a:rPr>
                        <a:t>*Puerto Rico</a:t>
                      </a:r>
                    </a:p>
                  </a:txBody>
                  <a:tcPr marL="7620" marR="7620" marT="762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900" b="0" i="0" u="none" strike="noStrike" dirty="0">
                          <a:solidFill>
                            <a:srgbClr val="000000"/>
                          </a:solidFill>
                          <a:effectLst/>
                          <a:latin typeface="Calibri" panose="020F0502020204030204" pitchFamily="34" charset="0"/>
                        </a:rPr>
                        <a:t>1</a:t>
                      </a:r>
                    </a:p>
                  </a:txBody>
                  <a:tcPr marL="7620" marR="7620" marT="762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599400"/>
                  </a:ext>
                </a:extLst>
              </a:tr>
            </a:tbl>
          </a:graphicData>
        </a:graphic>
      </p:graphicFrame>
      <p:sp>
        <p:nvSpPr>
          <p:cNvPr id="5" name="TextBox 4">
            <a:extLst>
              <a:ext uri="{FF2B5EF4-FFF2-40B4-BE49-F238E27FC236}">
                <a16:creationId xmlns:a16="http://schemas.microsoft.com/office/drawing/2014/main" id="{E9DBC969-4BD7-5BBE-9049-A6F22CE54E42}"/>
              </a:ext>
            </a:extLst>
          </p:cNvPr>
          <p:cNvSpPr txBox="1"/>
          <p:nvPr/>
        </p:nvSpPr>
        <p:spPr>
          <a:xfrm>
            <a:off x="7481322" y="5231082"/>
            <a:ext cx="1470763" cy="246221"/>
          </a:xfrm>
          <a:prstGeom prst="rect">
            <a:avLst/>
          </a:prstGeom>
          <a:noFill/>
        </p:spPr>
        <p:txBody>
          <a:bodyPr wrap="square">
            <a:spAutoFit/>
          </a:bodyPr>
          <a:lstStyle/>
          <a:p>
            <a:r>
              <a:rPr lang="en-US" sz="1000" dirty="0">
                <a:cs typeface="Calibri Light"/>
              </a:rPr>
              <a:t>1987-2023 (n=93)</a:t>
            </a:r>
            <a:endParaRPr lang="en-US" sz="1000" dirty="0"/>
          </a:p>
        </p:txBody>
      </p:sp>
      <p:sp>
        <p:nvSpPr>
          <p:cNvPr id="4" name="Footer Placeholder 3">
            <a:extLst>
              <a:ext uri="{FF2B5EF4-FFF2-40B4-BE49-F238E27FC236}">
                <a16:creationId xmlns:a16="http://schemas.microsoft.com/office/drawing/2014/main" id="{7A02AD64-ABD9-F5E9-A933-0621B734E8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EE639-349A-A381-F78E-8EC887936CB4}"/>
              </a:ext>
            </a:extLst>
          </p:cNvPr>
          <p:cNvSpPr>
            <a:spLocks noGrp="1"/>
          </p:cNvSpPr>
          <p:nvPr>
            <p:ph type="sldNum" sz="quarter" idx="12"/>
          </p:nvPr>
        </p:nvSpPr>
        <p:spPr/>
        <p:txBody>
          <a:bodyPr/>
          <a:lstStyle/>
          <a:p>
            <a:fld id="{B4247F49-15E3-AF47-9628-BAF668941D01}" type="slidenum">
              <a:rPr lang="en-US" smtClean="0"/>
              <a:t>19</a:t>
            </a:fld>
            <a:endParaRPr lang="en-US" dirty="0"/>
          </a:p>
        </p:txBody>
      </p:sp>
    </p:spTree>
    <p:extLst>
      <p:ext uri="{BB962C8B-B14F-4D97-AF65-F5344CB8AC3E}">
        <p14:creationId xmlns:p14="http://schemas.microsoft.com/office/powerpoint/2010/main" val="31066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802E-E60C-C83E-8F35-18AF68917F08}"/>
              </a:ext>
            </a:extLst>
          </p:cNvPr>
          <p:cNvSpPr>
            <a:spLocks noGrp="1"/>
          </p:cNvSpPr>
          <p:nvPr>
            <p:ph type="title"/>
          </p:nvPr>
        </p:nvSpPr>
        <p:spPr/>
        <p:txBody>
          <a:bodyPr/>
          <a:lstStyle/>
          <a:p>
            <a:r>
              <a:rPr lang="en-US" dirty="0"/>
              <a:t>Acknowledgments</a:t>
            </a:r>
          </a:p>
        </p:txBody>
      </p:sp>
      <p:sp>
        <p:nvSpPr>
          <p:cNvPr id="4" name="Slide Number Placeholder 3">
            <a:extLst>
              <a:ext uri="{FF2B5EF4-FFF2-40B4-BE49-F238E27FC236}">
                <a16:creationId xmlns:a16="http://schemas.microsoft.com/office/drawing/2014/main" id="{A0C77072-C3E1-9268-8577-AC3DD1C7F488}"/>
              </a:ext>
            </a:extLst>
          </p:cNvPr>
          <p:cNvSpPr>
            <a:spLocks noGrp="1"/>
          </p:cNvSpPr>
          <p:nvPr>
            <p:ph type="sldNum" sz="quarter" idx="12"/>
          </p:nvPr>
        </p:nvSpPr>
        <p:spPr/>
        <p:txBody>
          <a:bodyPr/>
          <a:lstStyle/>
          <a:p>
            <a:fld id="{B4247F49-15E3-AF47-9628-BAF668941D01}" type="slidenum">
              <a:rPr lang="en-US" smtClean="0"/>
              <a:t>2</a:t>
            </a:fld>
            <a:endParaRPr lang="en-US"/>
          </a:p>
        </p:txBody>
      </p:sp>
      <p:pic>
        <p:nvPicPr>
          <p:cNvPr id="6" name="Picture 5">
            <a:extLst>
              <a:ext uri="{FF2B5EF4-FFF2-40B4-BE49-F238E27FC236}">
                <a16:creationId xmlns:a16="http://schemas.microsoft.com/office/drawing/2014/main" id="{2D668F7A-4FCF-800E-78E5-46280A3CA8DA}"/>
              </a:ext>
            </a:extLst>
          </p:cNvPr>
          <p:cNvPicPr>
            <a:picLocks noChangeAspect="1"/>
          </p:cNvPicPr>
          <p:nvPr/>
        </p:nvPicPr>
        <p:blipFill>
          <a:blip r:embed="rId2"/>
          <a:stretch>
            <a:fillRect/>
          </a:stretch>
        </p:blipFill>
        <p:spPr>
          <a:xfrm>
            <a:off x="1626040" y="1614558"/>
            <a:ext cx="1399230" cy="1399230"/>
          </a:xfrm>
          <a:prstGeom prst="rect">
            <a:avLst/>
          </a:prstGeom>
          <a:effectLst>
            <a:softEdge rad="76200"/>
          </a:effectLst>
        </p:spPr>
      </p:pic>
      <p:pic>
        <p:nvPicPr>
          <p:cNvPr id="7" name="Picture 6">
            <a:extLst>
              <a:ext uri="{FF2B5EF4-FFF2-40B4-BE49-F238E27FC236}">
                <a16:creationId xmlns:a16="http://schemas.microsoft.com/office/drawing/2014/main" id="{572591F1-12BE-B4E8-2507-959FB3FBF656}"/>
              </a:ext>
            </a:extLst>
          </p:cNvPr>
          <p:cNvPicPr>
            <a:picLocks noChangeAspect="1"/>
          </p:cNvPicPr>
          <p:nvPr/>
        </p:nvPicPr>
        <p:blipFill>
          <a:blip r:embed="rId3"/>
          <a:stretch>
            <a:fillRect/>
          </a:stretch>
        </p:blipFill>
        <p:spPr>
          <a:xfrm>
            <a:off x="5302314" y="1549392"/>
            <a:ext cx="1497967" cy="1497967"/>
          </a:xfrm>
          <a:prstGeom prst="rect">
            <a:avLst/>
          </a:prstGeom>
          <a:effectLst>
            <a:softEdge rad="76200"/>
          </a:effectLst>
        </p:spPr>
      </p:pic>
      <p:sp>
        <p:nvSpPr>
          <p:cNvPr id="8" name="TextBox 7">
            <a:extLst>
              <a:ext uri="{FF2B5EF4-FFF2-40B4-BE49-F238E27FC236}">
                <a16:creationId xmlns:a16="http://schemas.microsoft.com/office/drawing/2014/main" id="{814CB228-EFFD-F1BA-F93F-7322442F2CA0}"/>
              </a:ext>
            </a:extLst>
          </p:cNvPr>
          <p:cNvSpPr txBox="1"/>
          <p:nvPr/>
        </p:nvSpPr>
        <p:spPr>
          <a:xfrm>
            <a:off x="669694" y="3013788"/>
            <a:ext cx="5565174" cy="523220"/>
          </a:xfrm>
          <a:prstGeom prst="rect">
            <a:avLst/>
          </a:prstGeom>
          <a:noFill/>
        </p:spPr>
        <p:txBody>
          <a:bodyPr wrap="square" rtlCol="0">
            <a:spAutoFit/>
          </a:bodyPr>
          <a:lstStyle/>
          <a:p>
            <a:r>
              <a:rPr lang="en-US" sz="1400" dirty="0"/>
              <a:t>Lauren </a:t>
            </a:r>
            <a:r>
              <a:rPr lang="en-US" sz="1400" dirty="0" err="1"/>
              <a:t>Menger</a:t>
            </a:r>
            <a:r>
              <a:rPr lang="en-US" sz="1400" dirty="0"/>
              <a:t>-Ogle, PhD </a:t>
            </a:r>
          </a:p>
          <a:p>
            <a:r>
              <a:rPr lang="en-US" sz="1400" dirty="0"/>
              <a:t>NIOSH/CDC -  Division of Science Integration</a:t>
            </a:r>
          </a:p>
        </p:txBody>
      </p:sp>
      <p:sp>
        <p:nvSpPr>
          <p:cNvPr id="10" name="TextBox 9">
            <a:extLst>
              <a:ext uri="{FF2B5EF4-FFF2-40B4-BE49-F238E27FC236}">
                <a16:creationId xmlns:a16="http://schemas.microsoft.com/office/drawing/2014/main" id="{9BBF57A8-2265-7000-55D9-E2DC8B87B3C9}"/>
              </a:ext>
            </a:extLst>
          </p:cNvPr>
          <p:cNvSpPr txBox="1"/>
          <p:nvPr/>
        </p:nvSpPr>
        <p:spPr>
          <a:xfrm>
            <a:off x="4812860" y="3100021"/>
            <a:ext cx="3974842" cy="523220"/>
          </a:xfrm>
          <a:prstGeom prst="rect">
            <a:avLst/>
          </a:prstGeom>
          <a:noFill/>
        </p:spPr>
        <p:txBody>
          <a:bodyPr wrap="square" rtlCol="0">
            <a:spAutoFit/>
          </a:bodyPr>
          <a:lstStyle/>
          <a:p>
            <a:r>
              <a:rPr lang="en-US" sz="1400" dirty="0"/>
              <a:t>Nancy Romano, MS, CSHM</a:t>
            </a:r>
          </a:p>
          <a:p>
            <a:r>
              <a:rPr lang="en-US" sz="1400" dirty="0"/>
              <a:t>NIOSH/CDC - FACE Program, Director</a:t>
            </a:r>
            <a:endParaRPr lang="en-US" dirty="0"/>
          </a:p>
        </p:txBody>
      </p:sp>
      <p:sp>
        <p:nvSpPr>
          <p:cNvPr id="12" name="TextBox 11">
            <a:extLst>
              <a:ext uri="{FF2B5EF4-FFF2-40B4-BE49-F238E27FC236}">
                <a16:creationId xmlns:a16="http://schemas.microsoft.com/office/drawing/2014/main" id="{8712ACB2-0E30-B09D-1DB2-6AC24EFF2815}"/>
              </a:ext>
            </a:extLst>
          </p:cNvPr>
          <p:cNvSpPr txBox="1"/>
          <p:nvPr/>
        </p:nvSpPr>
        <p:spPr>
          <a:xfrm>
            <a:off x="733004" y="5712214"/>
            <a:ext cx="4355660" cy="523220"/>
          </a:xfrm>
          <a:prstGeom prst="rect">
            <a:avLst/>
          </a:prstGeom>
          <a:noFill/>
        </p:spPr>
        <p:txBody>
          <a:bodyPr wrap="square" rtlCol="0">
            <a:spAutoFit/>
          </a:bodyPr>
          <a:lstStyle/>
          <a:p>
            <a:r>
              <a:rPr lang="en-US" sz="1400" dirty="0"/>
              <a:t>Satomi Imai, PhD </a:t>
            </a:r>
          </a:p>
          <a:p>
            <a:r>
              <a:rPr lang="en-US" sz="1400" dirty="0"/>
              <a:t>ECU/BSOM, Department of Public Health</a:t>
            </a:r>
            <a:endParaRPr lang="en-US" dirty="0"/>
          </a:p>
        </p:txBody>
      </p:sp>
      <p:pic>
        <p:nvPicPr>
          <p:cNvPr id="3" name="Picture 2">
            <a:extLst>
              <a:ext uri="{FF2B5EF4-FFF2-40B4-BE49-F238E27FC236}">
                <a16:creationId xmlns:a16="http://schemas.microsoft.com/office/drawing/2014/main" id="{70DD5ED5-B107-ABA2-C52F-8189A185ADCB}"/>
              </a:ext>
            </a:extLst>
          </p:cNvPr>
          <p:cNvPicPr>
            <a:picLocks noChangeAspect="1"/>
          </p:cNvPicPr>
          <p:nvPr/>
        </p:nvPicPr>
        <p:blipFill>
          <a:blip r:embed="rId4"/>
          <a:stretch>
            <a:fillRect/>
          </a:stretch>
        </p:blipFill>
        <p:spPr>
          <a:xfrm>
            <a:off x="4929306" y="3657924"/>
            <a:ext cx="2588654" cy="2060004"/>
          </a:xfrm>
          <a:prstGeom prst="rect">
            <a:avLst/>
          </a:prstGeom>
          <a:effectLst>
            <a:softEdge rad="76200"/>
          </a:effectLst>
        </p:spPr>
      </p:pic>
      <p:sp>
        <p:nvSpPr>
          <p:cNvPr id="5" name="TextBox 4">
            <a:extLst>
              <a:ext uri="{FF2B5EF4-FFF2-40B4-BE49-F238E27FC236}">
                <a16:creationId xmlns:a16="http://schemas.microsoft.com/office/drawing/2014/main" id="{5DFDB778-7D1F-7170-F462-DA8A55A36B2C}"/>
              </a:ext>
            </a:extLst>
          </p:cNvPr>
          <p:cNvSpPr txBox="1"/>
          <p:nvPr/>
        </p:nvSpPr>
        <p:spPr>
          <a:xfrm>
            <a:off x="4960898" y="5712214"/>
            <a:ext cx="4355660" cy="523220"/>
          </a:xfrm>
          <a:prstGeom prst="rect">
            <a:avLst/>
          </a:prstGeom>
          <a:noFill/>
        </p:spPr>
        <p:txBody>
          <a:bodyPr wrap="square" rtlCol="0">
            <a:spAutoFit/>
          </a:bodyPr>
          <a:lstStyle/>
          <a:p>
            <a:r>
              <a:rPr lang="en-US" sz="1400" dirty="0"/>
              <a:t>Anna Doub, MPH (c) </a:t>
            </a:r>
          </a:p>
          <a:p>
            <a:r>
              <a:rPr lang="en-US" sz="1400" dirty="0"/>
              <a:t>ECU/BSOM, Department of Public Health</a:t>
            </a:r>
            <a:endParaRPr lang="en-US" dirty="0"/>
          </a:p>
        </p:txBody>
      </p:sp>
      <p:pic>
        <p:nvPicPr>
          <p:cNvPr id="9" name="Picture 8">
            <a:extLst>
              <a:ext uri="{FF2B5EF4-FFF2-40B4-BE49-F238E27FC236}">
                <a16:creationId xmlns:a16="http://schemas.microsoft.com/office/drawing/2014/main" id="{92697AA6-66EB-2E7D-5E59-8190A3BC9BC1}"/>
              </a:ext>
            </a:extLst>
          </p:cNvPr>
          <p:cNvPicPr>
            <a:picLocks noChangeAspect="1"/>
          </p:cNvPicPr>
          <p:nvPr/>
        </p:nvPicPr>
        <p:blipFill>
          <a:blip r:embed="rId5"/>
          <a:stretch>
            <a:fillRect/>
          </a:stretch>
        </p:blipFill>
        <p:spPr>
          <a:xfrm>
            <a:off x="1626040" y="3889979"/>
            <a:ext cx="1426588" cy="1469263"/>
          </a:xfrm>
          <a:prstGeom prst="rect">
            <a:avLst/>
          </a:prstGeom>
          <a:effectLst>
            <a:softEdge rad="76200"/>
          </a:effectLst>
        </p:spPr>
      </p:pic>
    </p:spTree>
    <p:extLst>
      <p:ext uri="{BB962C8B-B14F-4D97-AF65-F5344CB8AC3E}">
        <p14:creationId xmlns:p14="http://schemas.microsoft.com/office/powerpoint/2010/main" val="1937920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6F316DB-8FB8-CBC7-7471-027E7A87202A}"/>
              </a:ext>
            </a:extLst>
          </p:cNvPr>
          <p:cNvGraphicFramePr>
            <a:graphicFrameLocks/>
          </p:cNvGraphicFramePr>
          <p:nvPr>
            <p:extLst>
              <p:ext uri="{D42A27DB-BD31-4B8C-83A1-F6EECF244321}">
                <p14:modId xmlns:p14="http://schemas.microsoft.com/office/powerpoint/2010/main" val="630083374"/>
              </p:ext>
            </p:extLst>
          </p:nvPr>
        </p:nvGraphicFramePr>
        <p:xfrm>
          <a:off x="214009" y="1215957"/>
          <a:ext cx="8813259" cy="509340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A3DD6A47-2AFD-8E6B-11A2-93C7021C3648}"/>
              </a:ext>
            </a:extLst>
          </p:cNvPr>
          <p:cNvSpPr txBox="1">
            <a:spLocks/>
          </p:cNvSpPr>
          <p:nvPr/>
        </p:nvSpPr>
        <p:spPr>
          <a:xfrm>
            <a:off x="505838" y="226000"/>
            <a:ext cx="8229600" cy="114300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t>RESULTS</a:t>
            </a:r>
            <a:br>
              <a:rPr lang="en-US" sz="1800" b="1"/>
            </a:br>
            <a:r>
              <a:rPr lang="en-US" sz="1800"/>
              <a:t>NIOSH </a:t>
            </a:r>
            <a:r>
              <a:rPr lang="en-US" sz="1800">
                <a:cs typeface="Calibri Light"/>
              </a:rPr>
              <a:t>and State FACE Reports, Report/Data Completeness</a:t>
            </a:r>
            <a:br>
              <a:rPr lang="en-US" sz="1800" b="1">
                <a:cs typeface="Calibri Light"/>
              </a:rPr>
            </a:br>
            <a:endParaRPr lang="en-US" sz="1800" b="1">
              <a:cs typeface="Calibri Light"/>
            </a:endParaRPr>
          </a:p>
        </p:txBody>
      </p:sp>
      <p:sp>
        <p:nvSpPr>
          <p:cNvPr id="7" name="TextBox 6">
            <a:extLst>
              <a:ext uri="{FF2B5EF4-FFF2-40B4-BE49-F238E27FC236}">
                <a16:creationId xmlns:a16="http://schemas.microsoft.com/office/drawing/2014/main" id="{6AA76C34-B796-171A-B182-534C5E446FF1}"/>
              </a:ext>
            </a:extLst>
          </p:cNvPr>
          <p:cNvSpPr txBox="1"/>
          <p:nvPr/>
        </p:nvSpPr>
        <p:spPr>
          <a:xfrm>
            <a:off x="6097738" y="6444861"/>
            <a:ext cx="2086583" cy="276999"/>
          </a:xfrm>
          <a:prstGeom prst="rect">
            <a:avLst/>
          </a:prstGeom>
          <a:noFill/>
        </p:spPr>
        <p:txBody>
          <a:bodyPr wrap="square">
            <a:spAutoFit/>
          </a:bodyPr>
          <a:lstStyle/>
          <a:p>
            <a:r>
              <a:rPr lang="en-US" sz="1200">
                <a:cs typeface="Calibri Light"/>
              </a:rPr>
              <a:t>1987-2023 (n=93)</a:t>
            </a:r>
            <a:endParaRPr lang="en-US" sz="1200"/>
          </a:p>
        </p:txBody>
      </p:sp>
      <p:sp>
        <p:nvSpPr>
          <p:cNvPr id="2" name="TextBox 1">
            <a:extLst>
              <a:ext uri="{FF2B5EF4-FFF2-40B4-BE49-F238E27FC236}">
                <a16:creationId xmlns:a16="http://schemas.microsoft.com/office/drawing/2014/main" id="{4C8BD4F1-F0AE-C718-EE55-FE5840D7980D}"/>
              </a:ext>
            </a:extLst>
          </p:cNvPr>
          <p:cNvSpPr txBox="1"/>
          <p:nvPr/>
        </p:nvSpPr>
        <p:spPr>
          <a:xfrm>
            <a:off x="339499" y="6352529"/>
            <a:ext cx="4572000" cy="230832"/>
          </a:xfrm>
          <a:prstGeom prst="rect">
            <a:avLst/>
          </a:prstGeom>
          <a:noFill/>
        </p:spPr>
        <p:txBody>
          <a:bodyPr wrap="square">
            <a:spAutoFit/>
          </a:bodyPr>
          <a:lstStyle/>
          <a:p>
            <a:pPr marL="0" indent="0">
              <a:buNone/>
            </a:pPr>
            <a:r>
              <a:rPr lang="en-US" sz="900" i="1"/>
              <a:t>*Please note that these are abbreviated preliminary findings, and should not be distributed</a:t>
            </a:r>
          </a:p>
        </p:txBody>
      </p:sp>
      <p:sp>
        <p:nvSpPr>
          <p:cNvPr id="5" name="Slide Number Placeholder 4">
            <a:extLst>
              <a:ext uri="{FF2B5EF4-FFF2-40B4-BE49-F238E27FC236}">
                <a16:creationId xmlns:a16="http://schemas.microsoft.com/office/drawing/2014/main" id="{4B551C89-4C30-900A-D9DC-3F4DA348761E}"/>
              </a:ext>
            </a:extLst>
          </p:cNvPr>
          <p:cNvSpPr>
            <a:spLocks noGrp="1"/>
          </p:cNvSpPr>
          <p:nvPr>
            <p:ph type="sldNum" sz="quarter" idx="12"/>
          </p:nvPr>
        </p:nvSpPr>
        <p:spPr/>
        <p:txBody>
          <a:bodyPr/>
          <a:lstStyle/>
          <a:p>
            <a:fld id="{B4247F49-15E3-AF47-9628-BAF668941D01}" type="slidenum">
              <a:rPr lang="en-US" smtClean="0"/>
              <a:t>20</a:t>
            </a:fld>
            <a:endParaRPr lang="en-US"/>
          </a:p>
        </p:txBody>
      </p:sp>
      <p:sp>
        <p:nvSpPr>
          <p:cNvPr id="6" name="Footer Placeholder 5">
            <a:extLst>
              <a:ext uri="{FF2B5EF4-FFF2-40B4-BE49-F238E27FC236}">
                <a16:creationId xmlns:a16="http://schemas.microsoft.com/office/drawing/2014/main" id="{F1102E8C-BCDC-E483-1D9B-D0D921B687C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1830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1866-AAA8-3C82-B123-25B636A414A4}"/>
              </a:ext>
            </a:extLst>
          </p:cNvPr>
          <p:cNvSpPr>
            <a:spLocks noGrp="1"/>
          </p:cNvSpPr>
          <p:nvPr>
            <p:ph type="title"/>
          </p:nvPr>
        </p:nvSpPr>
        <p:spPr>
          <a:xfrm>
            <a:off x="457200" y="274638"/>
            <a:ext cx="8229600" cy="795405"/>
          </a:xfrm>
        </p:spPr>
        <p:txBody>
          <a:bodyPr>
            <a:normAutofit/>
          </a:bodyPr>
          <a:lstStyle/>
          <a:p>
            <a:r>
              <a:rPr lang="en-US" sz="2000" b="1" dirty="0"/>
              <a:t>RESULTS</a:t>
            </a:r>
            <a:br>
              <a:rPr lang="en-US" sz="2000" b="1" dirty="0"/>
            </a:br>
            <a:r>
              <a:rPr lang="en-US" sz="1800" b="0" dirty="0"/>
              <a:t>FACE Reports: Decedent’s Demographic, Work and Employer  Characteristics </a:t>
            </a:r>
          </a:p>
        </p:txBody>
      </p:sp>
      <p:sp>
        <p:nvSpPr>
          <p:cNvPr id="4" name="Text Placeholder 3">
            <a:extLst>
              <a:ext uri="{FF2B5EF4-FFF2-40B4-BE49-F238E27FC236}">
                <a16:creationId xmlns:a16="http://schemas.microsoft.com/office/drawing/2014/main" id="{504D8AE6-CDDA-24F6-BE45-BC81A7D6E4C8}"/>
              </a:ext>
            </a:extLst>
          </p:cNvPr>
          <p:cNvSpPr>
            <a:spLocks noGrp="1"/>
          </p:cNvSpPr>
          <p:nvPr>
            <p:ph type="body" idx="1"/>
          </p:nvPr>
        </p:nvSpPr>
        <p:spPr/>
        <p:txBody>
          <a:bodyPr>
            <a:normAutofit/>
          </a:bodyPr>
          <a:lstStyle/>
          <a:p>
            <a:r>
              <a:rPr lang="en-US" sz="2000" b="0" u="sng"/>
              <a:t>Decedent </a:t>
            </a:r>
          </a:p>
        </p:txBody>
      </p:sp>
      <p:sp>
        <p:nvSpPr>
          <p:cNvPr id="3" name="Content Placeholder 2">
            <a:extLst>
              <a:ext uri="{FF2B5EF4-FFF2-40B4-BE49-F238E27FC236}">
                <a16:creationId xmlns:a16="http://schemas.microsoft.com/office/drawing/2014/main" id="{3C989829-6B79-987A-8C75-83145B53BD83}"/>
              </a:ext>
            </a:extLst>
          </p:cNvPr>
          <p:cNvSpPr>
            <a:spLocks noGrp="1"/>
          </p:cNvSpPr>
          <p:nvPr>
            <p:ph sz="half" idx="2"/>
          </p:nvPr>
        </p:nvSpPr>
        <p:spPr>
          <a:xfrm>
            <a:off x="457200" y="2174874"/>
            <a:ext cx="4040188" cy="4321175"/>
          </a:xfrm>
        </p:spPr>
        <p:txBody>
          <a:bodyPr>
            <a:normAutofit/>
          </a:bodyPr>
          <a:lstStyle/>
          <a:p>
            <a:r>
              <a:rPr lang="en-US" sz="1600"/>
              <a:t>Mean Age = 35 years</a:t>
            </a:r>
          </a:p>
          <a:p>
            <a:pPr lvl="1">
              <a:buFont typeface="Courier New" panose="02070309020205020404" pitchFamily="49" charset="0"/>
              <a:buChar char="o"/>
            </a:pPr>
            <a:r>
              <a:rPr lang="en-US" sz="1600"/>
              <a:t>Youngest - 16 </a:t>
            </a:r>
          </a:p>
          <a:p>
            <a:pPr lvl="1">
              <a:buFont typeface="Courier New" panose="02070309020205020404" pitchFamily="49" charset="0"/>
              <a:buChar char="o"/>
            </a:pPr>
            <a:r>
              <a:rPr lang="en-US" sz="1600"/>
              <a:t>Oldest - 73</a:t>
            </a:r>
          </a:p>
          <a:p>
            <a:pPr lvl="1">
              <a:buFont typeface="Courier New" panose="02070309020205020404" pitchFamily="49" charset="0"/>
              <a:buChar char="o"/>
            </a:pPr>
            <a:r>
              <a:rPr lang="en-US" sz="1600"/>
              <a:t>Almost half between 35-54 years</a:t>
            </a:r>
          </a:p>
          <a:p>
            <a:r>
              <a:rPr lang="en-US" sz="1600"/>
              <a:t>Male – 98%</a:t>
            </a:r>
          </a:p>
          <a:p>
            <a:r>
              <a:rPr lang="en-US" sz="1600"/>
              <a:t>Hispanic or Latino - 31% </a:t>
            </a:r>
          </a:p>
          <a:p>
            <a:r>
              <a:rPr lang="en-US" sz="1600"/>
              <a:t>Foreign-born - 25% </a:t>
            </a:r>
          </a:p>
          <a:p>
            <a:r>
              <a:rPr lang="en-US" sz="1600"/>
              <a:t>Job Classification</a:t>
            </a:r>
          </a:p>
          <a:p>
            <a:pPr lvl="1">
              <a:buFont typeface="Courier New" panose="02070309020205020404" pitchFamily="49" charset="0"/>
              <a:buChar char="o"/>
            </a:pPr>
            <a:r>
              <a:rPr lang="en-US" sz="1600"/>
              <a:t>Tree Care – 61%</a:t>
            </a:r>
          </a:p>
          <a:p>
            <a:pPr lvl="1">
              <a:buFont typeface="Courier New" panose="02070309020205020404" pitchFamily="49" charset="0"/>
              <a:buChar char="o"/>
            </a:pPr>
            <a:r>
              <a:rPr lang="en-US" sz="1600"/>
              <a:t>Landscaping -  33%</a:t>
            </a:r>
          </a:p>
          <a:p>
            <a:pPr lvl="1">
              <a:buFont typeface="Courier New" panose="02070309020205020404" pitchFamily="49" charset="0"/>
              <a:buChar char="o"/>
            </a:pPr>
            <a:r>
              <a:rPr lang="en-US" sz="1600"/>
              <a:t>Other – 6%</a:t>
            </a:r>
          </a:p>
          <a:p>
            <a:pPr marL="285750" lvl="1">
              <a:buFont typeface="Arial" panose="020B0604020202020204" pitchFamily="34" charset="0"/>
              <a:buChar char="•"/>
            </a:pPr>
            <a:r>
              <a:rPr lang="en-US" sz="1600"/>
              <a:t>Working fulltime – 60%</a:t>
            </a:r>
          </a:p>
          <a:p>
            <a:endParaRPr lang="en-US"/>
          </a:p>
        </p:txBody>
      </p:sp>
      <p:sp>
        <p:nvSpPr>
          <p:cNvPr id="5" name="Text Placeholder 4">
            <a:extLst>
              <a:ext uri="{FF2B5EF4-FFF2-40B4-BE49-F238E27FC236}">
                <a16:creationId xmlns:a16="http://schemas.microsoft.com/office/drawing/2014/main" id="{145EE9C9-789D-5CEA-B7BB-B76C89BA808F}"/>
              </a:ext>
            </a:extLst>
          </p:cNvPr>
          <p:cNvSpPr>
            <a:spLocks noGrp="1"/>
          </p:cNvSpPr>
          <p:nvPr>
            <p:ph type="body" sz="quarter" idx="3"/>
          </p:nvPr>
        </p:nvSpPr>
        <p:spPr/>
        <p:txBody>
          <a:bodyPr>
            <a:normAutofit/>
          </a:bodyPr>
          <a:lstStyle/>
          <a:p>
            <a:r>
              <a:rPr lang="en-US" sz="2000" b="0" u="sng"/>
              <a:t>Employer </a:t>
            </a:r>
          </a:p>
        </p:txBody>
      </p:sp>
      <p:sp>
        <p:nvSpPr>
          <p:cNvPr id="6" name="Content Placeholder 5">
            <a:extLst>
              <a:ext uri="{FF2B5EF4-FFF2-40B4-BE49-F238E27FC236}">
                <a16:creationId xmlns:a16="http://schemas.microsoft.com/office/drawing/2014/main" id="{A0E8227F-503A-0112-699C-9D4BB8E81EE3}"/>
              </a:ext>
            </a:extLst>
          </p:cNvPr>
          <p:cNvSpPr>
            <a:spLocks noGrp="1"/>
          </p:cNvSpPr>
          <p:nvPr>
            <p:ph sz="quarter" idx="4"/>
          </p:nvPr>
        </p:nvSpPr>
        <p:spPr>
          <a:xfrm>
            <a:off x="4645025" y="2174875"/>
            <a:ext cx="4279900" cy="3951288"/>
          </a:xfrm>
        </p:spPr>
        <p:txBody>
          <a:bodyPr>
            <a:normAutofit/>
          </a:bodyPr>
          <a:lstStyle/>
          <a:p>
            <a:r>
              <a:rPr lang="en-US" sz="1600"/>
              <a:t>Private Ownership – 98%</a:t>
            </a:r>
          </a:p>
          <a:p>
            <a:r>
              <a:rPr lang="en-US" sz="1600"/>
              <a:t>Employer Size – </a:t>
            </a:r>
          </a:p>
          <a:p>
            <a:pPr lvl="1">
              <a:buFont typeface="Courier New" panose="02070309020205020404" pitchFamily="49" charset="0"/>
              <a:buChar char="o"/>
            </a:pPr>
            <a:r>
              <a:rPr lang="en-US" sz="1600"/>
              <a:t>Between 2-9 workers - 29%</a:t>
            </a:r>
          </a:p>
          <a:p>
            <a:r>
              <a:rPr lang="en-US" sz="1600"/>
              <a:t>Length of Time in Business</a:t>
            </a:r>
          </a:p>
          <a:p>
            <a:pPr lvl="1">
              <a:buFont typeface="Courier New" panose="02070309020205020404" pitchFamily="49" charset="0"/>
              <a:buChar char="o"/>
            </a:pPr>
            <a:r>
              <a:rPr lang="en-US" sz="1600"/>
              <a:t>Less than 1 year – 4%</a:t>
            </a:r>
          </a:p>
          <a:p>
            <a:pPr lvl="1">
              <a:buFont typeface="Courier New" panose="02070309020205020404" pitchFamily="49" charset="0"/>
              <a:buChar char="o"/>
            </a:pPr>
            <a:r>
              <a:rPr lang="en-US" sz="1600"/>
              <a:t>More than 10 years – 44%</a:t>
            </a:r>
          </a:p>
          <a:p>
            <a:r>
              <a:rPr lang="en-US" sz="1600"/>
              <a:t>Written Safety Plan (yes) – 41%</a:t>
            </a:r>
          </a:p>
          <a:p>
            <a:r>
              <a:rPr lang="en-US" sz="1600"/>
              <a:t>Provided Job Training (yes) – 56%</a:t>
            </a:r>
          </a:p>
          <a:p>
            <a:r>
              <a:rPr lang="en-US" sz="1600"/>
              <a:t>Employer Aware of Hazard (yes) – 50%</a:t>
            </a:r>
          </a:p>
          <a:p>
            <a:pPr marL="0" indent="0">
              <a:buNone/>
            </a:pPr>
            <a:endParaRPr lang="en-US" sz="1800"/>
          </a:p>
        </p:txBody>
      </p:sp>
      <p:sp>
        <p:nvSpPr>
          <p:cNvPr id="7" name="TextBox 6">
            <a:extLst>
              <a:ext uri="{FF2B5EF4-FFF2-40B4-BE49-F238E27FC236}">
                <a16:creationId xmlns:a16="http://schemas.microsoft.com/office/drawing/2014/main" id="{A040D554-0206-FF22-57AF-81951FD63A12}"/>
              </a:ext>
            </a:extLst>
          </p:cNvPr>
          <p:cNvSpPr txBox="1"/>
          <p:nvPr/>
        </p:nvSpPr>
        <p:spPr>
          <a:xfrm>
            <a:off x="339499" y="6352529"/>
            <a:ext cx="4572000" cy="230832"/>
          </a:xfrm>
          <a:prstGeom prst="rect">
            <a:avLst/>
          </a:prstGeom>
          <a:noFill/>
        </p:spPr>
        <p:txBody>
          <a:bodyPr wrap="square">
            <a:spAutoFit/>
          </a:bodyPr>
          <a:lstStyle/>
          <a:p>
            <a:pPr marL="0" indent="0">
              <a:buNone/>
            </a:pPr>
            <a:r>
              <a:rPr lang="en-US" sz="900" i="1"/>
              <a:t>*Please note that these are abbreviated preliminary findings, and should not be distributed</a:t>
            </a:r>
          </a:p>
        </p:txBody>
      </p:sp>
      <p:sp>
        <p:nvSpPr>
          <p:cNvPr id="8" name="Slide Number Placeholder 7">
            <a:extLst>
              <a:ext uri="{FF2B5EF4-FFF2-40B4-BE49-F238E27FC236}">
                <a16:creationId xmlns:a16="http://schemas.microsoft.com/office/drawing/2014/main" id="{1F84D435-994C-C981-F6E9-BE9830C9951F}"/>
              </a:ext>
            </a:extLst>
          </p:cNvPr>
          <p:cNvSpPr>
            <a:spLocks noGrp="1"/>
          </p:cNvSpPr>
          <p:nvPr>
            <p:ph type="sldNum" sz="quarter" idx="12"/>
          </p:nvPr>
        </p:nvSpPr>
        <p:spPr/>
        <p:txBody>
          <a:bodyPr/>
          <a:lstStyle/>
          <a:p>
            <a:fld id="{B4247F49-15E3-AF47-9628-BAF668941D01}" type="slidenum">
              <a:rPr lang="en-US" smtClean="0"/>
              <a:t>21</a:t>
            </a:fld>
            <a:endParaRPr lang="en-US"/>
          </a:p>
        </p:txBody>
      </p:sp>
      <p:sp>
        <p:nvSpPr>
          <p:cNvPr id="9" name="Footer Placeholder 8">
            <a:extLst>
              <a:ext uri="{FF2B5EF4-FFF2-40B4-BE49-F238E27FC236}">
                <a16:creationId xmlns:a16="http://schemas.microsoft.com/office/drawing/2014/main" id="{2FAB6CC6-C1C0-D398-7E40-8D1BB6B7BAB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1333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1866-AAA8-3C82-B123-25B636A414A4}"/>
              </a:ext>
            </a:extLst>
          </p:cNvPr>
          <p:cNvSpPr>
            <a:spLocks noGrp="1"/>
          </p:cNvSpPr>
          <p:nvPr>
            <p:ph type="title"/>
          </p:nvPr>
        </p:nvSpPr>
        <p:spPr>
          <a:xfrm>
            <a:off x="457200" y="274638"/>
            <a:ext cx="8229600" cy="746766"/>
          </a:xfrm>
        </p:spPr>
        <p:txBody>
          <a:bodyPr>
            <a:normAutofit/>
          </a:bodyPr>
          <a:lstStyle/>
          <a:p>
            <a:r>
              <a:rPr lang="en-US" sz="2000" b="1"/>
              <a:t>RESULTS</a:t>
            </a:r>
            <a:br>
              <a:rPr lang="en-US" sz="1800" b="1"/>
            </a:br>
            <a:r>
              <a:rPr lang="en-US" sz="1800"/>
              <a:t>Major Event or Exposure Category</a:t>
            </a:r>
          </a:p>
        </p:txBody>
      </p:sp>
      <p:graphicFrame>
        <p:nvGraphicFramePr>
          <p:cNvPr id="3" name="Chart 2">
            <a:extLst>
              <a:ext uri="{FF2B5EF4-FFF2-40B4-BE49-F238E27FC236}">
                <a16:creationId xmlns:a16="http://schemas.microsoft.com/office/drawing/2014/main" id="{3AB308D3-0C59-9396-82B5-522E78BE28D7}"/>
              </a:ext>
            </a:extLst>
          </p:cNvPr>
          <p:cNvGraphicFramePr>
            <a:graphicFrameLocks/>
          </p:cNvGraphicFramePr>
          <p:nvPr>
            <p:extLst>
              <p:ext uri="{D42A27DB-BD31-4B8C-83A1-F6EECF244321}">
                <p14:modId xmlns:p14="http://schemas.microsoft.com/office/powerpoint/2010/main" val="852034880"/>
              </p:ext>
            </p:extLst>
          </p:nvPr>
        </p:nvGraphicFramePr>
        <p:xfrm>
          <a:off x="1120343" y="1219791"/>
          <a:ext cx="6903314" cy="44184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46BCAF3-F1AD-2A4D-3B55-EE650B75ED39}"/>
              </a:ext>
            </a:extLst>
          </p:cNvPr>
          <p:cNvSpPr txBox="1"/>
          <p:nvPr/>
        </p:nvSpPr>
        <p:spPr>
          <a:xfrm>
            <a:off x="339499" y="6352529"/>
            <a:ext cx="4572000" cy="230832"/>
          </a:xfrm>
          <a:prstGeom prst="rect">
            <a:avLst/>
          </a:prstGeom>
          <a:noFill/>
        </p:spPr>
        <p:txBody>
          <a:bodyPr wrap="square">
            <a:spAutoFit/>
          </a:bodyPr>
          <a:lstStyle/>
          <a:p>
            <a:pPr marL="0" indent="0">
              <a:buNone/>
            </a:pPr>
            <a:r>
              <a:rPr lang="en-US" sz="900" i="1"/>
              <a:t>*Please note that these are abbreviated preliminary findings, and should not be distributed</a:t>
            </a:r>
          </a:p>
        </p:txBody>
      </p:sp>
      <p:sp>
        <p:nvSpPr>
          <p:cNvPr id="4" name="Slide Number Placeholder 3">
            <a:extLst>
              <a:ext uri="{FF2B5EF4-FFF2-40B4-BE49-F238E27FC236}">
                <a16:creationId xmlns:a16="http://schemas.microsoft.com/office/drawing/2014/main" id="{75ACA7B0-FC60-2DE1-AFA7-048AD832F311}"/>
              </a:ext>
            </a:extLst>
          </p:cNvPr>
          <p:cNvSpPr>
            <a:spLocks noGrp="1"/>
          </p:cNvSpPr>
          <p:nvPr>
            <p:ph type="sldNum" sz="quarter" idx="12"/>
          </p:nvPr>
        </p:nvSpPr>
        <p:spPr/>
        <p:txBody>
          <a:bodyPr/>
          <a:lstStyle/>
          <a:p>
            <a:fld id="{B4247F49-15E3-AF47-9628-BAF668941D01}" type="slidenum">
              <a:rPr lang="en-US" smtClean="0"/>
              <a:t>22</a:t>
            </a:fld>
            <a:endParaRPr lang="en-US"/>
          </a:p>
        </p:txBody>
      </p:sp>
      <p:sp>
        <p:nvSpPr>
          <p:cNvPr id="5" name="Footer Placeholder 4">
            <a:extLst>
              <a:ext uri="{FF2B5EF4-FFF2-40B4-BE49-F238E27FC236}">
                <a16:creationId xmlns:a16="http://schemas.microsoft.com/office/drawing/2014/main" id="{B607E763-6A37-B6E9-0477-9E00AF1B4B8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2485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1866-AAA8-3C82-B123-25B636A414A4}"/>
              </a:ext>
            </a:extLst>
          </p:cNvPr>
          <p:cNvSpPr>
            <a:spLocks noGrp="1"/>
          </p:cNvSpPr>
          <p:nvPr>
            <p:ph type="title"/>
          </p:nvPr>
        </p:nvSpPr>
        <p:spPr>
          <a:xfrm>
            <a:off x="457200" y="274638"/>
            <a:ext cx="8229600" cy="518406"/>
          </a:xfrm>
        </p:spPr>
        <p:txBody>
          <a:bodyPr>
            <a:normAutofit fontScale="90000"/>
          </a:bodyPr>
          <a:lstStyle/>
          <a:p>
            <a:r>
              <a:rPr lang="en-US" sz="2200" b="1"/>
              <a:t>RESULTS</a:t>
            </a:r>
            <a:br>
              <a:rPr lang="en-US" sz="1800" b="1"/>
            </a:br>
            <a:r>
              <a:rPr lang="en-US" sz="2000"/>
              <a:t>Source of Fatal Injury</a:t>
            </a:r>
          </a:p>
        </p:txBody>
      </p:sp>
      <p:graphicFrame>
        <p:nvGraphicFramePr>
          <p:cNvPr id="5" name="Chart 4">
            <a:extLst>
              <a:ext uri="{FF2B5EF4-FFF2-40B4-BE49-F238E27FC236}">
                <a16:creationId xmlns:a16="http://schemas.microsoft.com/office/drawing/2014/main" id="{670F9A71-1C38-28B8-3894-7DA7F740C557}"/>
              </a:ext>
            </a:extLst>
          </p:cNvPr>
          <p:cNvGraphicFramePr>
            <a:graphicFrameLocks/>
          </p:cNvGraphicFramePr>
          <p:nvPr>
            <p:extLst>
              <p:ext uri="{D42A27DB-BD31-4B8C-83A1-F6EECF244321}">
                <p14:modId xmlns:p14="http://schemas.microsoft.com/office/powerpoint/2010/main" val="3241276276"/>
              </p:ext>
            </p:extLst>
          </p:nvPr>
        </p:nvGraphicFramePr>
        <p:xfrm>
          <a:off x="167951" y="881556"/>
          <a:ext cx="8786258" cy="570180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DCF57E2-C803-10E4-E77F-CC2A5E6B4F59}"/>
              </a:ext>
            </a:extLst>
          </p:cNvPr>
          <p:cNvSpPr txBox="1"/>
          <p:nvPr/>
        </p:nvSpPr>
        <p:spPr>
          <a:xfrm>
            <a:off x="5369667" y="6444862"/>
            <a:ext cx="3035030" cy="276999"/>
          </a:xfrm>
          <a:prstGeom prst="rect">
            <a:avLst/>
          </a:prstGeom>
          <a:noFill/>
        </p:spPr>
        <p:txBody>
          <a:bodyPr wrap="square">
            <a:spAutoFit/>
          </a:bodyPr>
          <a:lstStyle/>
          <a:p>
            <a:r>
              <a:rPr lang="en-US" sz="1200"/>
              <a:t>FACE Reports (1987-2023)</a:t>
            </a:r>
          </a:p>
        </p:txBody>
      </p:sp>
      <p:sp>
        <p:nvSpPr>
          <p:cNvPr id="4" name="TextBox 3">
            <a:extLst>
              <a:ext uri="{FF2B5EF4-FFF2-40B4-BE49-F238E27FC236}">
                <a16:creationId xmlns:a16="http://schemas.microsoft.com/office/drawing/2014/main" id="{A8C7F0DF-72A8-51A8-80A2-3073C6E2A9E0}"/>
              </a:ext>
            </a:extLst>
          </p:cNvPr>
          <p:cNvSpPr txBox="1"/>
          <p:nvPr/>
        </p:nvSpPr>
        <p:spPr>
          <a:xfrm>
            <a:off x="189791" y="6478721"/>
            <a:ext cx="4572000" cy="230832"/>
          </a:xfrm>
          <a:prstGeom prst="rect">
            <a:avLst/>
          </a:prstGeom>
          <a:noFill/>
        </p:spPr>
        <p:txBody>
          <a:bodyPr wrap="square">
            <a:spAutoFit/>
          </a:bodyPr>
          <a:lstStyle/>
          <a:p>
            <a:pPr marL="0" indent="0">
              <a:buNone/>
            </a:pPr>
            <a:r>
              <a:rPr lang="en-US" sz="900" i="1"/>
              <a:t>*Please note that these are abbreviated preliminary findings, and should not be distributed</a:t>
            </a:r>
          </a:p>
        </p:txBody>
      </p:sp>
      <p:sp>
        <p:nvSpPr>
          <p:cNvPr id="6" name="Slide Number Placeholder 5">
            <a:extLst>
              <a:ext uri="{FF2B5EF4-FFF2-40B4-BE49-F238E27FC236}">
                <a16:creationId xmlns:a16="http://schemas.microsoft.com/office/drawing/2014/main" id="{FBDA2E50-5B00-DBEC-D680-BA0DAE44FAF2}"/>
              </a:ext>
            </a:extLst>
          </p:cNvPr>
          <p:cNvSpPr>
            <a:spLocks noGrp="1"/>
          </p:cNvSpPr>
          <p:nvPr>
            <p:ph type="sldNum" sz="quarter" idx="12"/>
          </p:nvPr>
        </p:nvSpPr>
        <p:spPr/>
        <p:txBody>
          <a:bodyPr/>
          <a:lstStyle/>
          <a:p>
            <a:fld id="{B4247F49-15E3-AF47-9628-BAF668941D01}" type="slidenum">
              <a:rPr lang="en-US" smtClean="0"/>
              <a:t>23</a:t>
            </a:fld>
            <a:endParaRPr lang="en-US"/>
          </a:p>
        </p:txBody>
      </p:sp>
      <p:sp>
        <p:nvSpPr>
          <p:cNvPr id="7" name="Footer Placeholder 6">
            <a:extLst>
              <a:ext uri="{FF2B5EF4-FFF2-40B4-BE49-F238E27FC236}">
                <a16:creationId xmlns:a16="http://schemas.microsoft.com/office/drawing/2014/main" id="{DA521D9C-9C88-1ECF-62C3-0CE03B8AD57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875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C1866-AAA8-3C82-B123-25B636A414A4}"/>
              </a:ext>
            </a:extLst>
          </p:cNvPr>
          <p:cNvSpPr>
            <a:spLocks noGrp="1"/>
          </p:cNvSpPr>
          <p:nvPr>
            <p:ph type="title"/>
          </p:nvPr>
        </p:nvSpPr>
        <p:spPr/>
        <p:txBody>
          <a:bodyPr>
            <a:normAutofit/>
          </a:bodyPr>
          <a:lstStyle/>
          <a:p>
            <a:r>
              <a:rPr lang="en-US" sz="2000" b="1" dirty="0"/>
              <a:t>RESULTS</a:t>
            </a:r>
            <a:br>
              <a:rPr lang="en-US" sz="1800" b="1" dirty="0"/>
            </a:br>
            <a:r>
              <a:rPr lang="en-US" sz="1800" dirty="0"/>
              <a:t>FACE Reports: Fatal Incidents and Job Tenure with Employer</a:t>
            </a:r>
          </a:p>
        </p:txBody>
      </p:sp>
      <p:graphicFrame>
        <p:nvGraphicFramePr>
          <p:cNvPr id="5" name="Chart 4">
            <a:extLst>
              <a:ext uri="{FF2B5EF4-FFF2-40B4-BE49-F238E27FC236}">
                <a16:creationId xmlns:a16="http://schemas.microsoft.com/office/drawing/2014/main" id="{E358C7DB-9219-CA4E-8CEA-50F3A42EFBBB}"/>
              </a:ext>
            </a:extLst>
          </p:cNvPr>
          <p:cNvGraphicFramePr>
            <a:graphicFrameLocks/>
          </p:cNvGraphicFramePr>
          <p:nvPr>
            <p:extLst>
              <p:ext uri="{D42A27DB-BD31-4B8C-83A1-F6EECF244321}">
                <p14:modId xmlns:p14="http://schemas.microsoft.com/office/powerpoint/2010/main" val="1150180087"/>
              </p:ext>
            </p:extLst>
          </p:nvPr>
        </p:nvGraphicFramePr>
        <p:xfrm>
          <a:off x="782320" y="1869440"/>
          <a:ext cx="727456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4739892-CC6A-52C0-4C1E-650534A25ACF}"/>
              </a:ext>
            </a:extLst>
          </p:cNvPr>
          <p:cNvSpPr txBox="1"/>
          <p:nvPr/>
        </p:nvSpPr>
        <p:spPr>
          <a:xfrm>
            <a:off x="870767" y="5849720"/>
            <a:ext cx="5898398" cy="246221"/>
          </a:xfrm>
          <a:prstGeom prst="rect">
            <a:avLst/>
          </a:prstGeom>
          <a:noFill/>
        </p:spPr>
        <p:txBody>
          <a:bodyPr wrap="square" rtlCol="0">
            <a:spAutoFit/>
          </a:bodyPr>
          <a:lstStyle/>
          <a:p>
            <a:r>
              <a:rPr lang="en-US" sz="1000"/>
              <a:t>Note: Cumulative percent; 28 or 30.1% of reports did not specify time spent on job with employer.   </a:t>
            </a:r>
          </a:p>
        </p:txBody>
      </p:sp>
      <p:sp>
        <p:nvSpPr>
          <p:cNvPr id="3" name="TextBox 2">
            <a:extLst>
              <a:ext uri="{FF2B5EF4-FFF2-40B4-BE49-F238E27FC236}">
                <a16:creationId xmlns:a16="http://schemas.microsoft.com/office/drawing/2014/main" id="{2C5239DB-0491-C78C-245C-CFB53AF42BCF}"/>
              </a:ext>
            </a:extLst>
          </p:cNvPr>
          <p:cNvSpPr txBox="1"/>
          <p:nvPr/>
        </p:nvSpPr>
        <p:spPr>
          <a:xfrm>
            <a:off x="6128426" y="6444862"/>
            <a:ext cx="1215957" cy="276999"/>
          </a:xfrm>
          <a:prstGeom prst="rect">
            <a:avLst/>
          </a:prstGeom>
          <a:noFill/>
        </p:spPr>
        <p:txBody>
          <a:bodyPr wrap="square">
            <a:spAutoFit/>
          </a:bodyPr>
          <a:lstStyle/>
          <a:p>
            <a:r>
              <a:rPr lang="en-US" sz="1200"/>
              <a:t>(1987-2023)</a:t>
            </a:r>
          </a:p>
        </p:txBody>
      </p:sp>
      <p:sp>
        <p:nvSpPr>
          <p:cNvPr id="4" name="TextBox 3">
            <a:extLst>
              <a:ext uri="{FF2B5EF4-FFF2-40B4-BE49-F238E27FC236}">
                <a16:creationId xmlns:a16="http://schemas.microsoft.com/office/drawing/2014/main" id="{399A4667-2A67-CE1E-BB99-DD8988A81840}"/>
              </a:ext>
            </a:extLst>
          </p:cNvPr>
          <p:cNvSpPr txBox="1"/>
          <p:nvPr/>
        </p:nvSpPr>
        <p:spPr>
          <a:xfrm>
            <a:off x="339499" y="6352529"/>
            <a:ext cx="4572000" cy="230832"/>
          </a:xfrm>
          <a:prstGeom prst="rect">
            <a:avLst/>
          </a:prstGeom>
          <a:noFill/>
        </p:spPr>
        <p:txBody>
          <a:bodyPr wrap="square">
            <a:spAutoFit/>
          </a:bodyPr>
          <a:lstStyle/>
          <a:p>
            <a:pPr marL="0" indent="0">
              <a:buNone/>
            </a:pPr>
            <a:r>
              <a:rPr lang="en-US" sz="900" i="1"/>
              <a:t>*Please note that these are abbreviated preliminary findings, and should not be distributed</a:t>
            </a:r>
          </a:p>
        </p:txBody>
      </p:sp>
      <p:sp>
        <p:nvSpPr>
          <p:cNvPr id="7" name="Slide Number Placeholder 6">
            <a:extLst>
              <a:ext uri="{FF2B5EF4-FFF2-40B4-BE49-F238E27FC236}">
                <a16:creationId xmlns:a16="http://schemas.microsoft.com/office/drawing/2014/main" id="{0EBA1D40-2FC4-AB55-0C59-175AD1C5B9C2}"/>
              </a:ext>
            </a:extLst>
          </p:cNvPr>
          <p:cNvSpPr>
            <a:spLocks noGrp="1"/>
          </p:cNvSpPr>
          <p:nvPr>
            <p:ph type="sldNum" sz="quarter" idx="12"/>
          </p:nvPr>
        </p:nvSpPr>
        <p:spPr/>
        <p:txBody>
          <a:bodyPr/>
          <a:lstStyle/>
          <a:p>
            <a:fld id="{B4247F49-15E3-AF47-9628-BAF668941D01}" type="slidenum">
              <a:rPr lang="en-US" smtClean="0"/>
              <a:t>24</a:t>
            </a:fld>
            <a:endParaRPr lang="en-US"/>
          </a:p>
        </p:txBody>
      </p:sp>
      <p:sp>
        <p:nvSpPr>
          <p:cNvPr id="8" name="Footer Placeholder 7">
            <a:extLst>
              <a:ext uri="{FF2B5EF4-FFF2-40B4-BE49-F238E27FC236}">
                <a16:creationId xmlns:a16="http://schemas.microsoft.com/office/drawing/2014/main" id="{E11D1334-1310-4EAD-9904-AA539C52B36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6041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0A29-263D-3102-CFC6-9D7D6687718F}"/>
              </a:ext>
            </a:extLst>
          </p:cNvPr>
          <p:cNvSpPr>
            <a:spLocks noGrp="1"/>
          </p:cNvSpPr>
          <p:nvPr>
            <p:ph type="title"/>
          </p:nvPr>
        </p:nvSpPr>
        <p:spPr>
          <a:xfrm>
            <a:off x="457200" y="274638"/>
            <a:ext cx="8229600" cy="774481"/>
          </a:xfrm>
        </p:spPr>
        <p:txBody>
          <a:bodyPr>
            <a:normAutofit/>
          </a:bodyPr>
          <a:lstStyle/>
          <a:p>
            <a:r>
              <a:rPr lang="en-US" sz="2000" b="1" dirty="0"/>
              <a:t>Discussion</a:t>
            </a:r>
          </a:p>
        </p:txBody>
      </p:sp>
      <p:sp>
        <p:nvSpPr>
          <p:cNvPr id="4" name="Footer Placeholder 3">
            <a:extLst>
              <a:ext uri="{FF2B5EF4-FFF2-40B4-BE49-F238E27FC236}">
                <a16:creationId xmlns:a16="http://schemas.microsoft.com/office/drawing/2014/main" id="{3925FB77-412E-3A6A-2CA6-E0206C85245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260B62-999D-51AF-C1FF-9C6FE44C8D9E}"/>
              </a:ext>
            </a:extLst>
          </p:cNvPr>
          <p:cNvSpPr>
            <a:spLocks noGrp="1"/>
          </p:cNvSpPr>
          <p:nvPr>
            <p:ph type="sldNum" sz="quarter" idx="12"/>
          </p:nvPr>
        </p:nvSpPr>
        <p:spPr/>
        <p:txBody>
          <a:bodyPr/>
          <a:lstStyle/>
          <a:p>
            <a:fld id="{B4247F49-15E3-AF47-9628-BAF668941D01}" type="slidenum">
              <a:rPr lang="en-US" smtClean="0"/>
              <a:t>25</a:t>
            </a:fld>
            <a:endParaRPr lang="en-US"/>
          </a:p>
        </p:txBody>
      </p:sp>
      <p:pic>
        <p:nvPicPr>
          <p:cNvPr id="1026" name="Picture 2" descr="H 2b Visa Program Users By Industry">
            <a:extLst>
              <a:ext uri="{FF2B5EF4-FFF2-40B4-BE49-F238E27FC236}">
                <a16:creationId xmlns:a16="http://schemas.microsoft.com/office/drawing/2014/main" id="{5A1D34F9-DE16-5273-BDE8-3D0C42A2AA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26433" y="1977806"/>
            <a:ext cx="4446746" cy="3261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B26E9C-7F69-FE07-E377-78DC121596A0}"/>
              </a:ext>
            </a:extLst>
          </p:cNvPr>
          <p:cNvSpPr txBox="1"/>
          <p:nvPr/>
        </p:nvSpPr>
        <p:spPr>
          <a:xfrm>
            <a:off x="4340946" y="5268152"/>
            <a:ext cx="2308860" cy="215444"/>
          </a:xfrm>
          <a:prstGeom prst="rect">
            <a:avLst/>
          </a:prstGeom>
          <a:noFill/>
        </p:spPr>
        <p:txBody>
          <a:bodyPr wrap="square">
            <a:spAutoFit/>
          </a:bodyPr>
          <a:lstStyle/>
          <a:p>
            <a:r>
              <a:rPr lang="en-US" sz="800" i="1" u="none" strike="noStrike" dirty="0">
                <a:effectLst/>
                <a:latin typeface="Open Sans" panose="020B0606030504020204" pitchFamily="34" charset="0"/>
              </a:rPr>
              <a:t>Source: U.S. Department of Labor</a:t>
            </a:r>
            <a:endParaRPr lang="en-US" sz="800" dirty="0"/>
          </a:p>
        </p:txBody>
      </p:sp>
      <p:sp>
        <p:nvSpPr>
          <p:cNvPr id="9" name="TextBox 8">
            <a:extLst>
              <a:ext uri="{FF2B5EF4-FFF2-40B4-BE49-F238E27FC236}">
                <a16:creationId xmlns:a16="http://schemas.microsoft.com/office/drawing/2014/main" id="{62411E27-6617-24BA-7EDA-D6EC48814723}"/>
              </a:ext>
            </a:extLst>
          </p:cNvPr>
          <p:cNvSpPr txBox="1"/>
          <p:nvPr/>
        </p:nvSpPr>
        <p:spPr>
          <a:xfrm>
            <a:off x="4124173" y="1614671"/>
            <a:ext cx="4858053" cy="584775"/>
          </a:xfrm>
          <a:prstGeom prst="rect">
            <a:avLst/>
          </a:prstGeom>
          <a:noFill/>
        </p:spPr>
        <p:txBody>
          <a:bodyPr wrap="square" rtlCol="0">
            <a:spAutoFit/>
          </a:bodyPr>
          <a:lstStyle/>
          <a:p>
            <a:r>
              <a:rPr lang="en-US" sz="1400" dirty="0"/>
              <a:t>Top 10 Occupations - H-2B Temporary Non-Ag Program FY 2020</a:t>
            </a:r>
          </a:p>
          <a:p>
            <a:endParaRPr lang="en-US" dirty="0"/>
          </a:p>
        </p:txBody>
      </p:sp>
      <p:sp>
        <p:nvSpPr>
          <p:cNvPr id="11" name="TextBox 10">
            <a:extLst>
              <a:ext uri="{FF2B5EF4-FFF2-40B4-BE49-F238E27FC236}">
                <a16:creationId xmlns:a16="http://schemas.microsoft.com/office/drawing/2014/main" id="{78E3AD59-4306-989D-7243-23F052B5C458}"/>
              </a:ext>
            </a:extLst>
          </p:cNvPr>
          <p:cNvSpPr txBox="1"/>
          <p:nvPr/>
        </p:nvSpPr>
        <p:spPr>
          <a:xfrm>
            <a:off x="4340946" y="5498984"/>
            <a:ext cx="4572000" cy="230832"/>
          </a:xfrm>
          <a:prstGeom prst="rect">
            <a:avLst/>
          </a:prstGeom>
          <a:noFill/>
        </p:spPr>
        <p:txBody>
          <a:bodyPr wrap="square">
            <a:spAutoFit/>
          </a:bodyPr>
          <a:lstStyle/>
          <a:p>
            <a:r>
              <a:rPr lang="en-US" sz="900" dirty="0"/>
              <a:t>Note: H2A Temp Ag Workers in FY 2020 was estimated at 275,000</a:t>
            </a:r>
          </a:p>
        </p:txBody>
      </p:sp>
      <p:sp>
        <p:nvSpPr>
          <p:cNvPr id="12" name="TextBox 11">
            <a:extLst>
              <a:ext uri="{FF2B5EF4-FFF2-40B4-BE49-F238E27FC236}">
                <a16:creationId xmlns:a16="http://schemas.microsoft.com/office/drawing/2014/main" id="{5B5D99B0-0B3F-8CDF-4087-E23F25CAA1BC}"/>
              </a:ext>
            </a:extLst>
          </p:cNvPr>
          <p:cNvSpPr txBox="1"/>
          <p:nvPr/>
        </p:nvSpPr>
        <p:spPr>
          <a:xfrm>
            <a:off x="270821" y="975758"/>
            <a:ext cx="3798259" cy="1754326"/>
          </a:xfrm>
          <a:prstGeom prst="rect">
            <a:avLst/>
          </a:prstGeom>
          <a:noFill/>
        </p:spPr>
        <p:txBody>
          <a:bodyPr wrap="square" lIns="91440" tIns="45720" rIns="91440" bIns="45720" rtlCol="0" anchor="t">
            <a:spAutoFit/>
          </a:bodyPr>
          <a:lstStyle/>
          <a:p>
            <a:r>
              <a:rPr lang="en-US" b="1" dirty="0"/>
              <a:t>Web of Interrelated Factors</a:t>
            </a:r>
          </a:p>
          <a:p>
            <a:endParaRPr lang="en-US" dirty="0"/>
          </a:p>
          <a:p>
            <a:pPr marL="285750" indent="-285750">
              <a:buFont typeface="Arial" panose="020B0604020202020204" pitchFamily="34" charset="0"/>
              <a:buChar char="•"/>
            </a:pPr>
            <a:r>
              <a:rPr lang="en-US" dirty="0"/>
              <a:t>Workers - New, Hispanic or Latino</a:t>
            </a:r>
          </a:p>
          <a:p>
            <a:pPr marL="285750" indent="-285750">
              <a:buFont typeface="Arial" panose="020B0604020202020204" pitchFamily="34" charset="0"/>
              <a:buChar char="•"/>
            </a:pPr>
            <a:r>
              <a:rPr lang="en-US" dirty="0"/>
              <a:t>Job Tenure &lt; 1 year</a:t>
            </a:r>
          </a:p>
          <a:p>
            <a:pPr marL="285750" indent="-285750">
              <a:buFont typeface="Arial" panose="020B0604020202020204" pitchFamily="34" charset="0"/>
              <a:buChar char="•"/>
            </a:pPr>
            <a:r>
              <a:rPr lang="en-US" dirty="0"/>
              <a:t>Small business  &lt; employees</a:t>
            </a:r>
          </a:p>
          <a:p>
            <a:pPr marL="285750" indent="-285750">
              <a:buFont typeface="Arial" panose="020B0604020202020204" pitchFamily="34" charset="0"/>
              <a:buChar char="•"/>
            </a:pPr>
            <a:r>
              <a:rPr lang="en-US" dirty="0"/>
              <a:t>Written plans and training</a:t>
            </a:r>
          </a:p>
        </p:txBody>
      </p:sp>
      <p:sp>
        <p:nvSpPr>
          <p:cNvPr id="6" name="TextBox 5">
            <a:extLst>
              <a:ext uri="{FF2B5EF4-FFF2-40B4-BE49-F238E27FC236}">
                <a16:creationId xmlns:a16="http://schemas.microsoft.com/office/drawing/2014/main" id="{A3D9AD78-6FC3-0051-D517-E9738AA68492}"/>
              </a:ext>
            </a:extLst>
          </p:cNvPr>
          <p:cNvSpPr txBox="1"/>
          <p:nvPr/>
        </p:nvSpPr>
        <p:spPr>
          <a:xfrm>
            <a:off x="177796" y="3173042"/>
            <a:ext cx="3984308" cy="2585323"/>
          </a:xfrm>
          <a:prstGeom prst="rect">
            <a:avLst/>
          </a:prstGeom>
          <a:noFill/>
        </p:spPr>
        <p:txBody>
          <a:bodyPr wrap="square">
            <a:spAutoFit/>
          </a:bodyPr>
          <a:lstStyle/>
          <a:p>
            <a:r>
              <a:rPr lang="en-US" b="1" dirty="0"/>
              <a:t>Intervention Strategies</a:t>
            </a:r>
          </a:p>
          <a:p>
            <a:endParaRPr lang="en-US" dirty="0"/>
          </a:p>
          <a:p>
            <a:pPr marL="285750" indent="-285750">
              <a:buFont typeface="Arial" panose="020B0604020202020204" pitchFamily="34" charset="0"/>
              <a:buChar char="•"/>
            </a:pPr>
            <a:r>
              <a:rPr lang="en-US" dirty="0"/>
              <a:t>Recognizing differences between occupations</a:t>
            </a:r>
          </a:p>
          <a:p>
            <a:pPr marL="285750" indent="-285750">
              <a:buFont typeface="Arial" panose="020B0604020202020204" pitchFamily="34" charset="0"/>
              <a:buChar char="•"/>
            </a:pPr>
            <a:r>
              <a:rPr lang="en-US" dirty="0"/>
              <a:t>Focus on new and diverse workers</a:t>
            </a:r>
          </a:p>
          <a:p>
            <a:pPr marL="285750" indent="-285750">
              <a:buFont typeface="Arial" panose="020B0604020202020204" pitchFamily="34" charset="0"/>
              <a:buChar char="•"/>
            </a:pPr>
            <a:r>
              <a:rPr lang="en-US" dirty="0"/>
              <a:t>Assisting small businesses with safety resources and training</a:t>
            </a:r>
          </a:p>
          <a:p>
            <a:pPr marL="285750" indent="-285750">
              <a:buFont typeface="Arial" panose="020B0604020202020204" pitchFamily="34" charset="0"/>
              <a:buChar char="•"/>
            </a:pPr>
            <a:r>
              <a:rPr lang="en-US" dirty="0"/>
              <a:t>Safety certification for both occupations</a:t>
            </a:r>
          </a:p>
        </p:txBody>
      </p:sp>
    </p:spTree>
    <p:extLst>
      <p:ext uri="{BB962C8B-B14F-4D97-AF65-F5344CB8AC3E}">
        <p14:creationId xmlns:p14="http://schemas.microsoft.com/office/powerpoint/2010/main" val="3297139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together&#10;&#10;Description automatically generated">
            <a:extLst>
              <a:ext uri="{FF2B5EF4-FFF2-40B4-BE49-F238E27FC236}">
                <a16:creationId xmlns:a16="http://schemas.microsoft.com/office/drawing/2014/main" id="{4DEB80F0-A98F-D25E-5CAE-D220BB85C96F}"/>
              </a:ext>
            </a:extLst>
          </p:cNvPr>
          <p:cNvPicPr>
            <a:picLocks noChangeAspect="1"/>
          </p:cNvPicPr>
          <p:nvPr/>
        </p:nvPicPr>
        <p:blipFill>
          <a:blip r:embed="rId3"/>
          <a:stretch>
            <a:fillRect/>
          </a:stretch>
        </p:blipFill>
        <p:spPr>
          <a:xfrm>
            <a:off x="5793084" y="3706256"/>
            <a:ext cx="1899814" cy="1887148"/>
          </a:xfrm>
          <a:prstGeom prst="rect">
            <a:avLst/>
          </a:prstGeom>
          <a:noFill/>
          <a:ln>
            <a:solidFill>
              <a:schemeClr val="tx1"/>
            </a:solidFill>
          </a:ln>
        </p:spPr>
      </p:pic>
      <p:sp>
        <p:nvSpPr>
          <p:cNvPr id="3" name="TextBox 2">
            <a:extLst>
              <a:ext uri="{FF2B5EF4-FFF2-40B4-BE49-F238E27FC236}">
                <a16:creationId xmlns:a16="http://schemas.microsoft.com/office/drawing/2014/main" id="{7F762F5B-1968-6E03-C602-C96B9A6AB5DE}"/>
              </a:ext>
            </a:extLst>
          </p:cNvPr>
          <p:cNvSpPr txBox="1"/>
          <p:nvPr/>
        </p:nvSpPr>
        <p:spPr>
          <a:xfrm>
            <a:off x="3628095" y="264684"/>
            <a:ext cx="5850209" cy="1138773"/>
          </a:xfrm>
          <a:prstGeom prst="rect">
            <a:avLst/>
          </a:prstGeom>
          <a:noFill/>
        </p:spPr>
        <p:txBody>
          <a:bodyPr wrap="square">
            <a:spAutoFit/>
          </a:bodyPr>
          <a:lstStyle/>
          <a:p>
            <a:r>
              <a:rPr lang="en-US" sz="2800" b="1" dirty="0"/>
              <a:t>Intervention Strategies:</a:t>
            </a:r>
          </a:p>
          <a:p>
            <a:r>
              <a:rPr lang="en-US" sz="2000" b="1" dirty="0"/>
              <a:t>California FACE Program</a:t>
            </a:r>
          </a:p>
          <a:p>
            <a:r>
              <a:rPr lang="en-US" sz="2000" b="1" i="1" dirty="0"/>
              <a:t>Tree Trimmer Fatalities by Palm Fronds </a:t>
            </a:r>
          </a:p>
        </p:txBody>
      </p:sp>
      <p:sp>
        <p:nvSpPr>
          <p:cNvPr id="2" name="Slide Number Placeholder 1">
            <a:extLst>
              <a:ext uri="{FF2B5EF4-FFF2-40B4-BE49-F238E27FC236}">
                <a16:creationId xmlns:a16="http://schemas.microsoft.com/office/drawing/2014/main" id="{3C9047CA-5C69-84E3-16C7-121D8317AB40}"/>
              </a:ext>
            </a:extLst>
          </p:cNvPr>
          <p:cNvSpPr>
            <a:spLocks noGrp="1"/>
          </p:cNvSpPr>
          <p:nvPr>
            <p:ph type="sldNum" sz="quarter" idx="12"/>
          </p:nvPr>
        </p:nvSpPr>
        <p:spPr/>
        <p:txBody>
          <a:bodyPr/>
          <a:lstStyle/>
          <a:p>
            <a:fld id="{B4247F49-15E3-AF47-9628-BAF668941D01}" type="slidenum">
              <a:rPr lang="en-US" smtClean="0"/>
              <a:t>26</a:t>
            </a:fld>
            <a:endParaRPr lang="en-US"/>
          </a:p>
        </p:txBody>
      </p:sp>
      <p:pic>
        <p:nvPicPr>
          <p:cNvPr id="5" name="Picture 4">
            <a:extLst>
              <a:ext uri="{FF2B5EF4-FFF2-40B4-BE49-F238E27FC236}">
                <a16:creationId xmlns:a16="http://schemas.microsoft.com/office/drawing/2014/main" id="{01A22C26-4C69-0483-39EB-AE480528FA39}"/>
              </a:ext>
            </a:extLst>
          </p:cNvPr>
          <p:cNvPicPr>
            <a:picLocks noChangeAspect="1"/>
          </p:cNvPicPr>
          <p:nvPr/>
        </p:nvPicPr>
        <p:blipFill>
          <a:blip r:embed="rId4"/>
          <a:stretch>
            <a:fillRect/>
          </a:stretch>
        </p:blipFill>
        <p:spPr>
          <a:xfrm>
            <a:off x="397921" y="199231"/>
            <a:ext cx="2863296" cy="1102899"/>
          </a:xfrm>
          <a:prstGeom prst="rect">
            <a:avLst/>
          </a:prstGeom>
          <a:solidFill>
            <a:schemeClr val="bg1"/>
          </a:solidFill>
          <a:ln>
            <a:solidFill>
              <a:schemeClr val="tx1"/>
            </a:solidFill>
          </a:ln>
        </p:spPr>
      </p:pic>
      <p:pic>
        <p:nvPicPr>
          <p:cNvPr id="7" name="Picture 6">
            <a:extLst>
              <a:ext uri="{FF2B5EF4-FFF2-40B4-BE49-F238E27FC236}">
                <a16:creationId xmlns:a16="http://schemas.microsoft.com/office/drawing/2014/main" id="{A13CF087-42CE-53A4-8600-0E4484A68CAC}"/>
              </a:ext>
            </a:extLst>
          </p:cNvPr>
          <p:cNvPicPr>
            <a:picLocks noChangeAspect="1"/>
          </p:cNvPicPr>
          <p:nvPr/>
        </p:nvPicPr>
        <p:blipFill rotWithShape="1">
          <a:blip r:embed="rId5"/>
          <a:srcRect l="32736" t="56559" r="31967" b="2853"/>
          <a:stretch/>
        </p:blipFill>
        <p:spPr>
          <a:xfrm>
            <a:off x="5793083" y="1424667"/>
            <a:ext cx="3250418" cy="2107295"/>
          </a:xfrm>
          <a:prstGeom prst="rect">
            <a:avLst/>
          </a:prstGeom>
          <a:ln>
            <a:solidFill>
              <a:schemeClr val="tx1"/>
            </a:solidFill>
          </a:ln>
        </p:spPr>
      </p:pic>
      <p:sp>
        <p:nvSpPr>
          <p:cNvPr id="11" name="TextBox 10">
            <a:extLst>
              <a:ext uri="{FF2B5EF4-FFF2-40B4-BE49-F238E27FC236}">
                <a16:creationId xmlns:a16="http://schemas.microsoft.com/office/drawing/2014/main" id="{2EBB16C6-7A79-A3C7-3906-6C133A689AB7}"/>
              </a:ext>
            </a:extLst>
          </p:cNvPr>
          <p:cNvSpPr txBox="1"/>
          <p:nvPr/>
        </p:nvSpPr>
        <p:spPr>
          <a:xfrm>
            <a:off x="397921" y="6356350"/>
            <a:ext cx="5973696" cy="677108"/>
          </a:xfrm>
          <a:prstGeom prst="rect">
            <a:avLst/>
          </a:prstGeom>
          <a:noFill/>
        </p:spPr>
        <p:txBody>
          <a:bodyPr wrap="square">
            <a:spAutoFit/>
          </a:bodyPr>
          <a:lstStyle/>
          <a:p>
            <a:r>
              <a:rPr lang="en-US" sz="1000"/>
              <a:t>California FACE Program Contact: Bob Harrison, MD</a:t>
            </a:r>
          </a:p>
          <a:p>
            <a:r>
              <a:rPr lang="en-US" sz="1000"/>
              <a:t>https://www.cdph.ca.gov/Programs/CCDPHP/DEODC/OHB/FACE/Pages/PalmAction.aspx</a:t>
            </a:r>
          </a:p>
          <a:p>
            <a:endParaRPr lang="en-US"/>
          </a:p>
        </p:txBody>
      </p:sp>
      <p:sp>
        <p:nvSpPr>
          <p:cNvPr id="12" name="TextBox 11">
            <a:extLst>
              <a:ext uri="{FF2B5EF4-FFF2-40B4-BE49-F238E27FC236}">
                <a16:creationId xmlns:a16="http://schemas.microsoft.com/office/drawing/2014/main" id="{BA5AB1A6-86C5-9784-9A1A-A47F15F55F84}"/>
              </a:ext>
            </a:extLst>
          </p:cNvPr>
          <p:cNvSpPr txBox="1"/>
          <p:nvPr/>
        </p:nvSpPr>
        <p:spPr>
          <a:xfrm>
            <a:off x="7521238" y="4722862"/>
            <a:ext cx="1622762" cy="369332"/>
          </a:xfrm>
          <a:prstGeom prst="rect">
            <a:avLst/>
          </a:prstGeom>
          <a:noFill/>
        </p:spPr>
        <p:txBody>
          <a:bodyPr wrap="square">
            <a:spAutoFit/>
          </a:bodyPr>
          <a:lstStyle/>
          <a:p>
            <a:r>
              <a:rPr lang="en-US" sz="900">
                <a:solidFill>
                  <a:srgbClr val="FF0000"/>
                </a:solidFill>
              </a:rPr>
              <a:t>Download Palm Video</a:t>
            </a:r>
          </a:p>
          <a:p>
            <a:r>
              <a:rPr lang="en-US" sz="900">
                <a:solidFill>
                  <a:srgbClr val="FF0000"/>
                </a:solidFill>
              </a:rPr>
              <a:t>Download Spanish Palm Video</a:t>
            </a:r>
            <a:endParaRPr lang="en-US" sz="900"/>
          </a:p>
        </p:txBody>
      </p:sp>
      <p:pic>
        <p:nvPicPr>
          <p:cNvPr id="14" name="Picture 13">
            <a:extLst>
              <a:ext uri="{FF2B5EF4-FFF2-40B4-BE49-F238E27FC236}">
                <a16:creationId xmlns:a16="http://schemas.microsoft.com/office/drawing/2014/main" id="{90884D37-E519-B081-66B7-BB746837FA72}"/>
              </a:ext>
            </a:extLst>
          </p:cNvPr>
          <p:cNvPicPr>
            <a:picLocks noChangeAspect="1"/>
          </p:cNvPicPr>
          <p:nvPr/>
        </p:nvPicPr>
        <p:blipFill>
          <a:blip r:embed="rId6"/>
          <a:stretch>
            <a:fillRect/>
          </a:stretch>
        </p:blipFill>
        <p:spPr>
          <a:xfrm>
            <a:off x="463280" y="2029467"/>
            <a:ext cx="1650139" cy="2097051"/>
          </a:xfrm>
          <a:prstGeom prst="rect">
            <a:avLst/>
          </a:prstGeom>
        </p:spPr>
      </p:pic>
      <p:pic>
        <p:nvPicPr>
          <p:cNvPr id="16" name="Picture 15">
            <a:extLst>
              <a:ext uri="{FF2B5EF4-FFF2-40B4-BE49-F238E27FC236}">
                <a16:creationId xmlns:a16="http://schemas.microsoft.com/office/drawing/2014/main" id="{23954E55-50F8-5EFD-F665-3DD116C73C6A}"/>
              </a:ext>
            </a:extLst>
          </p:cNvPr>
          <p:cNvPicPr>
            <a:picLocks noChangeAspect="1"/>
          </p:cNvPicPr>
          <p:nvPr/>
        </p:nvPicPr>
        <p:blipFill>
          <a:blip r:embed="rId7"/>
          <a:stretch>
            <a:fillRect/>
          </a:stretch>
        </p:blipFill>
        <p:spPr>
          <a:xfrm>
            <a:off x="617418" y="4343536"/>
            <a:ext cx="1341862" cy="1739628"/>
          </a:xfrm>
          <a:prstGeom prst="rect">
            <a:avLst/>
          </a:prstGeom>
        </p:spPr>
      </p:pic>
      <p:sp>
        <p:nvSpPr>
          <p:cNvPr id="19" name="TextBox 18">
            <a:extLst>
              <a:ext uri="{FF2B5EF4-FFF2-40B4-BE49-F238E27FC236}">
                <a16:creationId xmlns:a16="http://schemas.microsoft.com/office/drawing/2014/main" id="{55305080-C738-FE42-67CA-324B79B2CE9A}"/>
              </a:ext>
            </a:extLst>
          </p:cNvPr>
          <p:cNvSpPr txBox="1"/>
          <p:nvPr/>
        </p:nvSpPr>
        <p:spPr>
          <a:xfrm>
            <a:off x="2892814" y="1546163"/>
            <a:ext cx="2753136" cy="1477328"/>
          </a:xfrm>
          <a:prstGeom prst="rect">
            <a:avLst/>
          </a:prstGeom>
          <a:noFill/>
        </p:spPr>
        <p:txBody>
          <a:bodyPr wrap="square">
            <a:spAutoFit/>
          </a:bodyPr>
          <a:lstStyle/>
          <a:p>
            <a:pPr marL="285750" indent="-285750">
              <a:buFont typeface="Arial" panose="020B0604020202020204" pitchFamily="34" charset="0"/>
              <a:buChar char="•"/>
            </a:pPr>
            <a:r>
              <a:rPr lang="en-US" sz="1800" b="1" dirty="0"/>
              <a:t>Fact Sheets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sz="1800" b="1" dirty="0"/>
              <a:t>Industry Alerts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sz="1800" b="1" dirty="0"/>
              <a:t>Digital Stories</a:t>
            </a:r>
          </a:p>
        </p:txBody>
      </p:sp>
      <p:pic>
        <p:nvPicPr>
          <p:cNvPr id="21" name="Picture 20">
            <a:extLst>
              <a:ext uri="{FF2B5EF4-FFF2-40B4-BE49-F238E27FC236}">
                <a16:creationId xmlns:a16="http://schemas.microsoft.com/office/drawing/2014/main" id="{B16AB800-99D7-105A-2536-EE78E27FA385}"/>
              </a:ext>
            </a:extLst>
          </p:cNvPr>
          <p:cNvPicPr>
            <a:picLocks noChangeAspect="1"/>
          </p:cNvPicPr>
          <p:nvPr/>
        </p:nvPicPr>
        <p:blipFill>
          <a:blip r:embed="rId8"/>
          <a:stretch>
            <a:fillRect/>
          </a:stretch>
        </p:blipFill>
        <p:spPr>
          <a:xfrm>
            <a:off x="2554489" y="3317514"/>
            <a:ext cx="2944328" cy="2368775"/>
          </a:xfrm>
          <a:prstGeom prst="rect">
            <a:avLst/>
          </a:prstGeom>
          <a:ln>
            <a:solidFill>
              <a:schemeClr val="tx1"/>
            </a:solidFill>
          </a:ln>
        </p:spPr>
      </p:pic>
      <p:sp>
        <p:nvSpPr>
          <p:cNvPr id="6" name="Footer Placeholder 5">
            <a:extLst>
              <a:ext uri="{FF2B5EF4-FFF2-40B4-BE49-F238E27FC236}">
                <a16:creationId xmlns:a16="http://schemas.microsoft.com/office/drawing/2014/main" id="{3D230B6B-D1AE-4590-8EBA-E17C18CF980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56748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03D0-07A3-E1E1-DD62-89012F8EC72A}"/>
              </a:ext>
            </a:extLst>
          </p:cNvPr>
          <p:cNvSpPr>
            <a:spLocks noGrp="1"/>
          </p:cNvSpPr>
          <p:nvPr>
            <p:ph type="title"/>
          </p:nvPr>
        </p:nvSpPr>
        <p:spPr/>
        <p:txBody>
          <a:bodyPr>
            <a:normAutofit/>
          </a:bodyPr>
          <a:lstStyle/>
          <a:p>
            <a:r>
              <a:rPr lang="en-US" sz="2000" b="1"/>
              <a:t>References</a:t>
            </a:r>
          </a:p>
        </p:txBody>
      </p:sp>
      <p:sp>
        <p:nvSpPr>
          <p:cNvPr id="3" name="Content Placeholder 2">
            <a:extLst>
              <a:ext uri="{FF2B5EF4-FFF2-40B4-BE49-F238E27FC236}">
                <a16:creationId xmlns:a16="http://schemas.microsoft.com/office/drawing/2014/main" id="{28F6D41A-3A82-8BE4-81FA-60FCD97BC79A}"/>
              </a:ext>
            </a:extLst>
          </p:cNvPr>
          <p:cNvSpPr>
            <a:spLocks noGrp="1"/>
          </p:cNvSpPr>
          <p:nvPr>
            <p:ph idx="1"/>
          </p:nvPr>
        </p:nvSpPr>
        <p:spPr>
          <a:xfrm>
            <a:off x="457200" y="1417638"/>
            <a:ext cx="8229600" cy="4938712"/>
          </a:xfrm>
        </p:spPr>
        <p:txBody>
          <a:bodyPr>
            <a:normAutofit/>
          </a:bodyPr>
          <a:lstStyle/>
          <a:p>
            <a:pPr marL="0" indent="0">
              <a:buNone/>
            </a:pPr>
            <a:r>
              <a:rPr lang="en-US" sz="1000"/>
              <a:t>USA Today, What are America’s most dangerous jobs? Jayme Fraser, March 2, 2023. https://www.usatoday.com/story/money/2023/03/02/most-dangerous-jobs-america-database/11264064002/</a:t>
            </a:r>
          </a:p>
          <a:p>
            <a:pPr marL="0" indent="0">
              <a:buNone/>
            </a:pPr>
            <a:endParaRPr lang="en-US" sz="1000"/>
          </a:p>
          <a:p>
            <a:pPr marL="0" indent="0">
              <a:buNone/>
            </a:pPr>
            <a:r>
              <a:rPr lang="en-US" sz="1000"/>
              <a:t>Harrison, B (2012). A tree trimmer dies from asphyxia when compressed by palm fronds. California FACE Program. Retrieved March 12, 2023. https://blogs.cdc.gov/niosh-science-blog/2015/08/24/tree-trimming/</a:t>
            </a:r>
          </a:p>
          <a:p>
            <a:pPr marL="0" indent="0">
              <a:buNone/>
            </a:pPr>
            <a:endParaRPr lang="en-US" sz="1000" b="0" i="0">
              <a:solidFill>
                <a:srgbClr val="212121"/>
              </a:solidFill>
              <a:effectLst/>
            </a:endParaRPr>
          </a:p>
          <a:p>
            <a:pPr marL="0" indent="0">
              <a:buNone/>
            </a:pPr>
            <a:r>
              <a:rPr lang="en-US" sz="1000" b="0" i="0">
                <a:solidFill>
                  <a:srgbClr val="212121"/>
                </a:solidFill>
                <a:effectLst/>
              </a:rPr>
              <a:t>Eggerth DE, Keller BM, Cunningham TR, Flynn MA. Evaluation of toolbox safety training in construction: The impact of narratives. </a:t>
            </a:r>
            <a:r>
              <a:rPr lang="en-US" sz="1000" b="0" i="1">
                <a:solidFill>
                  <a:srgbClr val="212121"/>
                </a:solidFill>
                <a:effectLst/>
              </a:rPr>
              <a:t>Am J Ind Med</a:t>
            </a:r>
            <a:r>
              <a:rPr lang="en-US" sz="1000" b="0" i="0">
                <a:solidFill>
                  <a:srgbClr val="212121"/>
                </a:solidFill>
                <a:effectLst/>
              </a:rPr>
              <a:t>. 2018;61(12):997-1004. doi:10.1002/ajim.22919</a:t>
            </a:r>
          </a:p>
          <a:p>
            <a:pPr marL="0" indent="0">
              <a:buNone/>
            </a:pPr>
            <a:endParaRPr lang="en-US" sz="1000"/>
          </a:p>
          <a:p>
            <a:pPr marL="0" indent="0">
              <a:buNone/>
            </a:pPr>
            <a:r>
              <a:rPr lang="en-US" sz="1000" b="0" i="0">
                <a:solidFill>
                  <a:srgbClr val="212121"/>
                </a:solidFill>
                <a:effectLst/>
              </a:rPr>
              <a:t>Dong XS, </a:t>
            </a:r>
            <a:r>
              <a:rPr lang="en-US" sz="1000" b="0" i="0" err="1">
                <a:solidFill>
                  <a:srgbClr val="212121"/>
                </a:solidFill>
                <a:effectLst/>
              </a:rPr>
              <a:t>Largay</a:t>
            </a:r>
            <a:r>
              <a:rPr lang="en-US" sz="1000" b="0" i="0">
                <a:solidFill>
                  <a:srgbClr val="212121"/>
                </a:solidFill>
                <a:effectLst/>
              </a:rPr>
              <a:t> JA, Wang X, Cain CT, Romano N. The construction FACE database - Codifying the NIOSH FACE reports. </a:t>
            </a:r>
            <a:r>
              <a:rPr lang="en-US" sz="1000" b="0" i="1">
                <a:solidFill>
                  <a:srgbClr val="212121"/>
                </a:solidFill>
                <a:effectLst/>
              </a:rPr>
              <a:t>J Safety Res</a:t>
            </a:r>
            <a:r>
              <a:rPr lang="en-US" sz="1000" b="0" i="0">
                <a:solidFill>
                  <a:srgbClr val="212121"/>
                </a:solidFill>
                <a:effectLst/>
              </a:rPr>
              <a:t>. 2017;62:217-225. doi:10.1016/j.jsr.2017.06.017</a:t>
            </a:r>
          </a:p>
          <a:p>
            <a:pPr marL="0" indent="0">
              <a:buNone/>
            </a:pPr>
            <a:endParaRPr lang="en-US" sz="1000"/>
          </a:p>
          <a:p>
            <a:pPr marL="0" marR="0" indent="0">
              <a:spcBef>
                <a:spcPts val="0"/>
              </a:spcBef>
              <a:spcAft>
                <a:spcPts val="0"/>
              </a:spcAft>
              <a:buNone/>
            </a:pPr>
            <a:r>
              <a:rPr lang="en-US" sz="1000">
                <a:solidFill>
                  <a:srgbClr val="212121"/>
                </a:solidFill>
                <a:effectLst/>
                <a:ea typeface="Times New Roman" panose="02020603050405020304" pitchFamily="18" charset="0"/>
              </a:rPr>
              <a:t>Kearney GD, Imai S. Occupational fatalities among grounds maintenance workers in the United States (2016-2020). Am J Ind Med. 2023 Jun 11. doi: 10.1002/ajim.23507. Epub ahead of print. PMID: 37302115.</a:t>
            </a:r>
            <a:endParaRPr lang="en-US" sz="1000">
              <a:effectLst/>
              <a:ea typeface="Times New Roman" panose="02020603050405020304" pitchFamily="18" charset="0"/>
            </a:endParaRPr>
          </a:p>
          <a:p>
            <a:pPr marL="0" marR="0" indent="0">
              <a:spcBef>
                <a:spcPts val="0"/>
              </a:spcBef>
              <a:spcAft>
                <a:spcPts val="0"/>
              </a:spcAft>
              <a:buNone/>
            </a:pPr>
            <a:r>
              <a:rPr lang="en-US" sz="1000">
                <a:effectLst/>
                <a:ea typeface="Times New Roman" panose="02020603050405020304" pitchFamily="18" charset="0"/>
              </a:rPr>
              <a:t> </a:t>
            </a:r>
          </a:p>
          <a:p>
            <a:pPr marL="0" marR="0" indent="0">
              <a:spcBef>
                <a:spcPts val="0"/>
              </a:spcBef>
              <a:spcAft>
                <a:spcPts val="0"/>
              </a:spcAft>
              <a:buNone/>
            </a:pPr>
            <a:r>
              <a:rPr lang="en-US" sz="1000">
                <a:solidFill>
                  <a:srgbClr val="212121"/>
                </a:solidFill>
                <a:effectLst/>
                <a:ea typeface="Times New Roman" panose="02020603050405020304" pitchFamily="18" charset="0"/>
              </a:rPr>
              <a:t>Kearney GD, Balanay JA, Mannarino AJ. Safety behavior and work safety climate among landscaping and groundskeeping workers in North Carolina: A pilot study. Work. 2017;56(1):45-53. doi: 10.3233/WOR-162475. PMID: 28128785.</a:t>
            </a:r>
            <a:endParaRPr lang="en-US" sz="1000">
              <a:effectLst/>
              <a:ea typeface="Times New Roman" panose="02020603050405020304" pitchFamily="18" charset="0"/>
            </a:endParaRPr>
          </a:p>
          <a:p>
            <a:pPr marL="0" marR="0" indent="0">
              <a:spcBef>
                <a:spcPts val="0"/>
              </a:spcBef>
              <a:spcAft>
                <a:spcPts val="0"/>
              </a:spcAft>
              <a:buNone/>
            </a:pPr>
            <a:r>
              <a:rPr lang="en-US" sz="1000">
                <a:solidFill>
                  <a:srgbClr val="000000"/>
                </a:solidFill>
                <a:effectLst/>
                <a:ea typeface="Times New Roman" panose="02020603050405020304" pitchFamily="18" charset="0"/>
              </a:rPr>
              <a:t> </a:t>
            </a:r>
            <a:endParaRPr lang="en-US" sz="1000">
              <a:effectLst/>
              <a:ea typeface="Times New Roman" panose="02020603050405020304" pitchFamily="18" charset="0"/>
            </a:endParaRPr>
          </a:p>
          <a:p>
            <a:pPr marL="0" marR="0" indent="0">
              <a:spcBef>
                <a:spcPts val="0"/>
              </a:spcBef>
              <a:spcAft>
                <a:spcPts val="0"/>
              </a:spcAft>
              <a:buNone/>
            </a:pPr>
            <a:r>
              <a:rPr lang="en-US" sz="1000">
                <a:effectLst/>
                <a:ea typeface="Times New Roman" panose="02020603050405020304" pitchFamily="18" charset="0"/>
              </a:rPr>
              <a:t>Kearney GD, Balanay J, Mannarino A. Effectiveness of a Multifaceted Occupational Noise and Hearing Loss Intervention Among Landscaping and Groundskeeping Workers. National Journal of Environmental Health. 2017. 80. 8-15.</a:t>
            </a:r>
          </a:p>
          <a:p>
            <a:pPr marL="0" marR="0" indent="0">
              <a:spcBef>
                <a:spcPts val="0"/>
              </a:spcBef>
              <a:spcAft>
                <a:spcPts val="0"/>
              </a:spcAft>
              <a:buNone/>
            </a:pPr>
            <a:r>
              <a:rPr lang="en-US" sz="1000">
                <a:effectLst/>
                <a:ea typeface="Times New Roman" panose="02020603050405020304" pitchFamily="18" charset="0"/>
              </a:rPr>
              <a:t> </a:t>
            </a:r>
          </a:p>
          <a:p>
            <a:pPr marL="0" marR="0" indent="0">
              <a:spcBef>
                <a:spcPts val="0"/>
              </a:spcBef>
              <a:spcAft>
                <a:spcPts val="0"/>
              </a:spcAft>
              <a:buNone/>
            </a:pPr>
            <a:r>
              <a:rPr lang="en-US" sz="1000">
                <a:solidFill>
                  <a:srgbClr val="212121"/>
                </a:solidFill>
                <a:effectLst/>
                <a:ea typeface="Times New Roman" panose="02020603050405020304" pitchFamily="18" charset="0"/>
              </a:rPr>
              <a:t>Balanay JA, Kearney GD, Mannarino AJ. Noise exposure assessment among groundskeepers in a university setting: A pilot study. J </a:t>
            </a:r>
            <a:r>
              <a:rPr lang="en-US" sz="1000" err="1">
                <a:solidFill>
                  <a:srgbClr val="212121"/>
                </a:solidFill>
                <a:effectLst/>
                <a:ea typeface="Times New Roman" panose="02020603050405020304" pitchFamily="18" charset="0"/>
              </a:rPr>
              <a:t>Occup</a:t>
            </a:r>
            <a:r>
              <a:rPr lang="en-US" sz="1000">
                <a:solidFill>
                  <a:srgbClr val="212121"/>
                </a:solidFill>
                <a:effectLst/>
                <a:ea typeface="Times New Roman" panose="02020603050405020304" pitchFamily="18" charset="0"/>
              </a:rPr>
              <a:t> Environ </a:t>
            </a:r>
            <a:r>
              <a:rPr lang="en-US" sz="1000" err="1">
                <a:solidFill>
                  <a:srgbClr val="212121"/>
                </a:solidFill>
                <a:effectLst/>
                <a:ea typeface="Times New Roman" panose="02020603050405020304" pitchFamily="18" charset="0"/>
              </a:rPr>
              <a:t>Hyg</a:t>
            </a:r>
            <a:r>
              <a:rPr lang="en-US" sz="1000">
                <a:solidFill>
                  <a:srgbClr val="212121"/>
                </a:solidFill>
                <a:effectLst/>
                <a:ea typeface="Times New Roman" panose="02020603050405020304" pitchFamily="18" charset="0"/>
              </a:rPr>
              <a:t>. 2016;13(3):193-202. doi: 10.1080/15459624.2015.1091967. PMID: 26554597.</a:t>
            </a:r>
            <a:endParaRPr lang="en-US" sz="1000">
              <a:effectLst/>
              <a:ea typeface="Times New Roman" panose="02020603050405020304" pitchFamily="18" charset="0"/>
            </a:endParaRPr>
          </a:p>
          <a:p>
            <a:pPr marL="0" marR="0" indent="0">
              <a:spcBef>
                <a:spcPts val="0"/>
              </a:spcBef>
              <a:spcAft>
                <a:spcPts val="0"/>
              </a:spcAft>
              <a:buNone/>
            </a:pPr>
            <a:r>
              <a:rPr lang="en-US" sz="1000">
                <a:solidFill>
                  <a:srgbClr val="212121"/>
                </a:solidFill>
                <a:effectLst/>
                <a:ea typeface="Times New Roman" panose="02020603050405020304" pitchFamily="18" charset="0"/>
              </a:rPr>
              <a:t> </a:t>
            </a:r>
            <a:endParaRPr lang="en-US" sz="1000">
              <a:effectLst/>
              <a:ea typeface="Times New Roman" panose="02020603050405020304" pitchFamily="18" charset="0"/>
            </a:endParaRPr>
          </a:p>
          <a:p>
            <a:pPr marL="0" marR="0" indent="0">
              <a:spcBef>
                <a:spcPts val="0"/>
              </a:spcBef>
              <a:spcAft>
                <a:spcPts val="0"/>
              </a:spcAft>
              <a:buNone/>
            </a:pPr>
            <a:r>
              <a:rPr lang="en-US" sz="1000">
                <a:solidFill>
                  <a:srgbClr val="212121"/>
                </a:solidFill>
                <a:effectLst/>
                <a:ea typeface="Times New Roman" panose="02020603050405020304" pitchFamily="18" charset="0"/>
              </a:rPr>
              <a:t>Balanay JA, Kearney GD, Mannarino AJ. Assessment of Occupational Noise Exposure among Groundskeepers in North Carolina Public Universities. Environ Health Insights. 2016 Jun 13;10:83-92. doi: 10.4137/EHI.S39682. PMID: 27330303; PMCID: PMC4909058.</a:t>
            </a:r>
            <a:r>
              <a:rPr lang="en-US" sz="1000">
                <a:effectLst/>
                <a:ea typeface="Times New Roman" panose="02020603050405020304" pitchFamily="18" charset="0"/>
              </a:rPr>
              <a:t> </a:t>
            </a:r>
          </a:p>
          <a:p>
            <a:pPr marL="0" marR="0" indent="0">
              <a:spcBef>
                <a:spcPts val="0"/>
              </a:spcBef>
              <a:spcAft>
                <a:spcPts val="0"/>
              </a:spcAft>
              <a:buNone/>
            </a:pPr>
            <a:r>
              <a:rPr lang="en-US" sz="1000">
                <a:solidFill>
                  <a:srgbClr val="000000"/>
                </a:solidFill>
                <a:effectLst/>
                <a:ea typeface="Times New Roman" panose="02020603050405020304" pitchFamily="18" charset="0"/>
              </a:rPr>
              <a:t> </a:t>
            </a:r>
            <a:endParaRPr lang="en-US" sz="1000">
              <a:effectLst/>
              <a:ea typeface="Times New Roman" panose="02020603050405020304" pitchFamily="18" charset="0"/>
            </a:endParaRPr>
          </a:p>
          <a:p>
            <a:pPr marL="0" marR="0" indent="0">
              <a:spcBef>
                <a:spcPts val="0"/>
              </a:spcBef>
              <a:spcAft>
                <a:spcPts val="0"/>
              </a:spcAft>
              <a:buNone/>
            </a:pPr>
            <a:r>
              <a:rPr lang="en-US" sz="1000">
                <a:solidFill>
                  <a:srgbClr val="212121"/>
                </a:solidFill>
                <a:effectLst/>
                <a:ea typeface="Times New Roman" panose="02020603050405020304" pitchFamily="18" charset="0"/>
              </a:rPr>
              <a:t>Kearney GD, Xu X, Hight A, Arcury TA. Case study. Behavior and perception of using safety gear among commercial landscapers: a pilot study. J </a:t>
            </a:r>
            <a:r>
              <a:rPr lang="en-US" sz="1000" err="1">
                <a:solidFill>
                  <a:srgbClr val="212121"/>
                </a:solidFill>
                <a:effectLst/>
                <a:ea typeface="Times New Roman" panose="02020603050405020304" pitchFamily="18" charset="0"/>
              </a:rPr>
              <a:t>Occup</a:t>
            </a:r>
            <a:r>
              <a:rPr lang="en-US" sz="1000">
                <a:solidFill>
                  <a:srgbClr val="212121"/>
                </a:solidFill>
                <a:effectLst/>
                <a:ea typeface="Times New Roman" panose="02020603050405020304" pitchFamily="18" charset="0"/>
              </a:rPr>
              <a:t> Environ </a:t>
            </a:r>
            <a:r>
              <a:rPr lang="en-US" sz="1000" err="1">
                <a:solidFill>
                  <a:srgbClr val="212121"/>
                </a:solidFill>
                <a:effectLst/>
                <a:ea typeface="Times New Roman" panose="02020603050405020304" pitchFamily="18" charset="0"/>
              </a:rPr>
              <a:t>Hyg</a:t>
            </a:r>
            <a:r>
              <a:rPr lang="en-US" sz="1000">
                <a:solidFill>
                  <a:srgbClr val="212121"/>
                </a:solidFill>
                <a:effectLst/>
                <a:ea typeface="Times New Roman" panose="02020603050405020304" pitchFamily="18" charset="0"/>
              </a:rPr>
              <a:t>. 2013;10(7):D79-85. doi: 10.1080/15459624.2013.794381. PMID: 23706148</a:t>
            </a:r>
            <a:endParaRPr lang="en-US" sz="1000">
              <a:effectLst/>
              <a:ea typeface="Times New Roman" panose="02020603050405020304" pitchFamily="18" charset="0"/>
            </a:endParaRPr>
          </a:p>
          <a:p>
            <a:pPr marL="0" indent="0">
              <a:buNone/>
            </a:pPr>
            <a:endParaRPr lang="en-US" sz="1000"/>
          </a:p>
          <a:p>
            <a:endParaRPr lang="en-US" sz="1400"/>
          </a:p>
        </p:txBody>
      </p:sp>
      <p:sp>
        <p:nvSpPr>
          <p:cNvPr id="4" name="Slide Number Placeholder 3">
            <a:extLst>
              <a:ext uri="{FF2B5EF4-FFF2-40B4-BE49-F238E27FC236}">
                <a16:creationId xmlns:a16="http://schemas.microsoft.com/office/drawing/2014/main" id="{3D1DA700-7671-546D-30D8-703A295225A4}"/>
              </a:ext>
            </a:extLst>
          </p:cNvPr>
          <p:cNvSpPr>
            <a:spLocks noGrp="1"/>
          </p:cNvSpPr>
          <p:nvPr>
            <p:ph type="sldNum" sz="quarter" idx="12"/>
          </p:nvPr>
        </p:nvSpPr>
        <p:spPr/>
        <p:txBody>
          <a:bodyPr/>
          <a:lstStyle/>
          <a:p>
            <a:fld id="{B4247F49-15E3-AF47-9628-BAF668941D01}" type="slidenum">
              <a:rPr lang="en-US" smtClean="0"/>
              <a:t>27</a:t>
            </a:fld>
            <a:endParaRPr lang="en-US"/>
          </a:p>
        </p:txBody>
      </p:sp>
      <p:sp>
        <p:nvSpPr>
          <p:cNvPr id="5" name="Footer Placeholder 4">
            <a:extLst>
              <a:ext uri="{FF2B5EF4-FFF2-40B4-BE49-F238E27FC236}">
                <a16:creationId xmlns:a16="http://schemas.microsoft.com/office/drawing/2014/main" id="{8E4FCEA6-0BE3-CBE6-B252-0B1FC0B3C758}"/>
              </a:ext>
            </a:extLst>
          </p:cNvPr>
          <p:cNvSpPr>
            <a:spLocks noGrp="1"/>
          </p:cNvSpPr>
          <p:nvPr>
            <p:ph type="ftr" sz="quarter" idx="11"/>
          </p:nvPr>
        </p:nvSpPr>
        <p:spPr/>
        <p:txBody>
          <a:bodyPr/>
          <a:lstStyle/>
          <a:p>
            <a:fld id="{A8236579-2532-426C-BD4A-EF454A41F80A}" type="slidenum">
              <a:rPr lang="en-US" smtClean="0"/>
              <a:t>27</a:t>
            </a:fld>
            <a:endParaRPr lang="en-US" dirty="0"/>
          </a:p>
        </p:txBody>
      </p:sp>
    </p:spTree>
    <p:extLst>
      <p:ext uri="{BB962C8B-B14F-4D97-AF65-F5344CB8AC3E}">
        <p14:creationId xmlns:p14="http://schemas.microsoft.com/office/powerpoint/2010/main" val="3511730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EC63-0E4A-7ABB-AD7C-BEA07737CE3C}"/>
              </a:ext>
            </a:extLst>
          </p:cNvPr>
          <p:cNvSpPr>
            <a:spLocks noGrp="1"/>
          </p:cNvSpPr>
          <p:nvPr>
            <p:ph type="title"/>
          </p:nvPr>
        </p:nvSpPr>
        <p:spPr/>
        <p:txBody>
          <a:bodyPr/>
          <a:lstStyle/>
          <a:p>
            <a:r>
              <a:rPr lang="en-US" dirty="0"/>
              <a:t>Quiz</a:t>
            </a:r>
          </a:p>
        </p:txBody>
      </p:sp>
      <p:sp>
        <p:nvSpPr>
          <p:cNvPr id="3" name="Content Placeholder 2">
            <a:extLst>
              <a:ext uri="{FF2B5EF4-FFF2-40B4-BE49-F238E27FC236}">
                <a16:creationId xmlns:a16="http://schemas.microsoft.com/office/drawing/2014/main" id="{34D5EFC2-839D-1FA9-AC2E-3C09FDF243F6}"/>
              </a:ext>
            </a:extLst>
          </p:cNvPr>
          <p:cNvSpPr>
            <a:spLocks noGrp="1"/>
          </p:cNvSpPr>
          <p:nvPr>
            <p:ph idx="1"/>
          </p:nvPr>
        </p:nvSpPr>
        <p:spPr>
          <a:xfrm>
            <a:off x="602056" y="1417638"/>
            <a:ext cx="8229600" cy="4525963"/>
          </a:xfrm>
        </p:spPr>
        <p:txBody>
          <a:bodyPr>
            <a:normAutofit/>
          </a:bodyPr>
          <a:lstStyle/>
          <a:p>
            <a:pPr marL="0" indent="0">
              <a:buNone/>
            </a:pPr>
            <a:r>
              <a:rPr lang="en-US" i="1" dirty="0"/>
              <a:t>Which response below best describes your experience during this presentation?</a:t>
            </a:r>
          </a:p>
          <a:p>
            <a:pPr marL="0" indent="0">
              <a:buNone/>
            </a:pPr>
            <a:endParaRPr lang="en-US" i="1" dirty="0"/>
          </a:p>
          <a:p>
            <a:pPr marL="514350" indent="-514350">
              <a:buFont typeface="+mj-lt"/>
              <a:buAutoNum type="alphaLcPeriod"/>
            </a:pPr>
            <a:r>
              <a:rPr lang="en-US" sz="2000" dirty="0"/>
              <a:t>I </a:t>
            </a:r>
            <a:r>
              <a:rPr lang="en-US" sz="2000" b="1" dirty="0"/>
              <a:t>did not </a:t>
            </a:r>
            <a:r>
              <a:rPr lang="en-US" sz="2000" dirty="0"/>
              <a:t>experience TEGO during this presentation</a:t>
            </a:r>
          </a:p>
          <a:p>
            <a:pPr marL="514350" indent="-514350">
              <a:buFont typeface="+mj-lt"/>
              <a:buAutoNum type="alphaLcPeriod"/>
            </a:pPr>
            <a:r>
              <a:rPr lang="en-US" sz="2000" dirty="0"/>
              <a:t>I </a:t>
            </a:r>
            <a:r>
              <a:rPr lang="en-US" sz="2000" b="1" dirty="0"/>
              <a:t>did</a:t>
            </a:r>
            <a:r>
              <a:rPr lang="en-US" sz="2000" dirty="0"/>
              <a:t> experience TEGO during this presentation</a:t>
            </a:r>
          </a:p>
          <a:p>
            <a:pPr marL="514350" indent="-514350">
              <a:buFont typeface="+mj-lt"/>
              <a:buAutoNum type="alphaLcPeriod"/>
            </a:pPr>
            <a:r>
              <a:rPr lang="en-US" sz="2000" dirty="0"/>
              <a:t>None of the above</a:t>
            </a:r>
          </a:p>
          <a:p>
            <a:pPr marL="514350" indent="-514350">
              <a:buFont typeface="+mj-lt"/>
              <a:buAutoNum type="alphaLcPeriod"/>
            </a:pPr>
            <a:r>
              <a:rPr lang="en-US" sz="2000" dirty="0"/>
              <a:t>What is TEGO, again?</a:t>
            </a:r>
          </a:p>
        </p:txBody>
      </p:sp>
    </p:spTree>
    <p:extLst>
      <p:ext uri="{BB962C8B-B14F-4D97-AF65-F5344CB8AC3E}">
        <p14:creationId xmlns:p14="http://schemas.microsoft.com/office/powerpoint/2010/main" val="1835599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Thank you for your attention!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Questions?</a:t>
            </a:r>
          </a:p>
        </p:txBody>
      </p:sp>
      <p:pic>
        <p:nvPicPr>
          <p:cNvPr id="6" name="Picture 5"/>
          <p:cNvPicPr>
            <a:picLocks noChangeAspect="1"/>
          </p:cNvPicPr>
          <p:nvPr/>
        </p:nvPicPr>
        <p:blipFill>
          <a:blip r:embed="rId2"/>
          <a:stretch>
            <a:fillRect/>
          </a:stretch>
        </p:blipFill>
        <p:spPr>
          <a:xfrm>
            <a:off x="7286399" y="5978605"/>
            <a:ext cx="1476074" cy="540393"/>
          </a:xfrm>
          <a:prstGeom prst="rect">
            <a:avLst/>
          </a:prstGeom>
        </p:spPr>
      </p:pic>
      <p:cxnSp>
        <p:nvCxnSpPr>
          <p:cNvPr id="7" name="Straight Connector 6"/>
          <p:cNvCxnSpPr/>
          <p:nvPr/>
        </p:nvCxnSpPr>
        <p:spPr>
          <a:xfrm>
            <a:off x="0" y="6498486"/>
            <a:ext cx="7351486"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630886" y="6498486"/>
            <a:ext cx="1513114"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188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CE33-5E9E-689E-C9C6-007A5040A240}"/>
              </a:ext>
            </a:extLst>
          </p:cNvPr>
          <p:cNvSpPr>
            <a:spLocks noGrp="1"/>
          </p:cNvSpPr>
          <p:nvPr>
            <p:ph type="title"/>
          </p:nvPr>
        </p:nvSpPr>
        <p:spPr>
          <a:xfrm>
            <a:off x="181069" y="767407"/>
            <a:ext cx="8627952" cy="1622708"/>
          </a:xfrm>
        </p:spPr>
        <p:txBody>
          <a:bodyPr>
            <a:normAutofit fontScale="90000"/>
          </a:bodyPr>
          <a:lstStyle/>
          <a:p>
            <a:pPr algn="ctr"/>
            <a:r>
              <a:rPr lang="en-US" cap="none" spc="30" dirty="0"/>
              <a:t>Objective: </a:t>
            </a:r>
            <a:br>
              <a:rPr lang="en-US" cap="none" spc="30" dirty="0"/>
            </a:br>
            <a:r>
              <a:rPr lang="en-US" cap="none" spc="30" dirty="0">
                <a:solidFill>
                  <a:srgbClr val="FF0000"/>
                </a:solidFill>
              </a:rPr>
              <a:t>AVOID</a:t>
            </a:r>
            <a:br>
              <a:rPr lang="en-US" cap="none" spc="30" dirty="0"/>
            </a:br>
            <a:r>
              <a:rPr lang="en-US" cap="none" spc="30" dirty="0"/>
              <a:t>TEGO Syndrome</a:t>
            </a:r>
          </a:p>
        </p:txBody>
      </p:sp>
      <p:sp>
        <p:nvSpPr>
          <p:cNvPr id="9" name="TextBox 8">
            <a:extLst>
              <a:ext uri="{FF2B5EF4-FFF2-40B4-BE49-F238E27FC236}">
                <a16:creationId xmlns:a16="http://schemas.microsoft.com/office/drawing/2014/main" id="{7F80CF01-F6E1-2F6E-26CE-17F45C258048}"/>
              </a:ext>
            </a:extLst>
          </p:cNvPr>
          <p:cNvSpPr txBox="1"/>
          <p:nvPr/>
        </p:nvSpPr>
        <p:spPr>
          <a:xfrm>
            <a:off x="2703513" y="3429000"/>
            <a:ext cx="5892800" cy="646331"/>
          </a:xfrm>
          <a:prstGeom prst="rect">
            <a:avLst/>
          </a:prstGeom>
          <a:noFill/>
        </p:spPr>
        <p:txBody>
          <a:bodyPr wrap="square" rtlCol="0">
            <a:spAutoFit/>
          </a:bodyPr>
          <a:lstStyle/>
          <a:p>
            <a:r>
              <a:rPr lang="en-US" sz="3600" b="1" dirty="0">
                <a:solidFill>
                  <a:srgbClr val="FF0000"/>
                </a:solidFill>
              </a:rPr>
              <a:t>T</a:t>
            </a:r>
            <a:r>
              <a:rPr lang="en-US" sz="3600" dirty="0"/>
              <a:t>heir </a:t>
            </a:r>
            <a:r>
              <a:rPr lang="en-US" sz="3600" b="1" dirty="0">
                <a:solidFill>
                  <a:srgbClr val="FF0000"/>
                </a:solidFill>
              </a:rPr>
              <a:t>E</a:t>
            </a:r>
            <a:r>
              <a:rPr lang="en-US" sz="3600" dirty="0"/>
              <a:t>yes </a:t>
            </a:r>
            <a:r>
              <a:rPr lang="en-US" sz="3600" b="1" dirty="0">
                <a:solidFill>
                  <a:srgbClr val="FF0000"/>
                </a:solidFill>
              </a:rPr>
              <a:t>G</a:t>
            </a:r>
            <a:r>
              <a:rPr lang="en-US" sz="3600" dirty="0"/>
              <a:t>laze </a:t>
            </a:r>
            <a:r>
              <a:rPr lang="en-US" sz="3600" b="1" dirty="0">
                <a:solidFill>
                  <a:srgbClr val="FF0000"/>
                </a:solidFill>
              </a:rPr>
              <a:t>O</a:t>
            </a:r>
            <a:r>
              <a:rPr lang="en-US" sz="3600" dirty="0"/>
              <a:t>ver</a:t>
            </a:r>
          </a:p>
        </p:txBody>
      </p:sp>
    </p:spTree>
    <p:extLst>
      <p:ext uri="{BB962C8B-B14F-4D97-AF65-F5344CB8AC3E}">
        <p14:creationId xmlns:p14="http://schemas.microsoft.com/office/powerpoint/2010/main" val="356295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7286399" y="5978605"/>
            <a:ext cx="1476074" cy="540393"/>
          </a:xfrm>
          <a:prstGeom prst="rect">
            <a:avLst/>
          </a:prstGeom>
        </p:spPr>
      </p:pic>
      <p:cxnSp>
        <p:nvCxnSpPr>
          <p:cNvPr id="7" name="Straight Connector 6"/>
          <p:cNvCxnSpPr/>
          <p:nvPr/>
        </p:nvCxnSpPr>
        <p:spPr>
          <a:xfrm>
            <a:off x="0" y="6498486"/>
            <a:ext cx="7351486"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630886" y="6498486"/>
            <a:ext cx="1513114"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A06F0FE-B708-2A64-C46E-EC2F427082F0}"/>
              </a:ext>
            </a:extLst>
          </p:cNvPr>
          <p:cNvSpPr txBox="1"/>
          <p:nvPr/>
        </p:nvSpPr>
        <p:spPr>
          <a:xfrm>
            <a:off x="988291" y="1120676"/>
            <a:ext cx="7462981" cy="34163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Contact Information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Greg Kearney, DrPH, MPH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Professor and Program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Environmental and Occupational Health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Brody School of Medicine, Department of Public 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East Carolina University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KearneyG@ecu.edu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(252) 744-4039</a:t>
            </a:r>
          </a:p>
        </p:txBody>
      </p:sp>
    </p:spTree>
    <p:extLst>
      <p:ext uri="{BB962C8B-B14F-4D97-AF65-F5344CB8AC3E}">
        <p14:creationId xmlns:p14="http://schemas.microsoft.com/office/powerpoint/2010/main" val="183946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6ABD48-BE3A-8B34-BBC9-AB7D6394491C}"/>
              </a:ext>
            </a:extLst>
          </p:cNvPr>
          <p:cNvSpPr>
            <a:spLocks noGrp="1"/>
          </p:cNvSpPr>
          <p:nvPr>
            <p:ph type="title"/>
          </p:nvPr>
        </p:nvSpPr>
        <p:spPr/>
        <p:txBody>
          <a:bodyPr/>
          <a:lstStyle/>
          <a:p>
            <a:r>
              <a:rPr lang="en-US" dirty="0"/>
              <a:t>“Most Dangerous Jobs in America”</a:t>
            </a:r>
          </a:p>
        </p:txBody>
      </p:sp>
      <p:sp>
        <p:nvSpPr>
          <p:cNvPr id="3" name="Slide Number Placeholder 2">
            <a:extLst>
              <a:ext uri="{FF2B5EF4-FFF2-40B4-BE49-F238E27FC236}">
                <a16:creationId xmlns:a16="http://schemas.microsoft.com/office/drawing/2014/main" id="{8EBC5C34-B2E4-6955-CE0A-5717C139FBEC}"/>
              </a:ext>
            </a:extLst>
          </p:cNvPr>
          <p:cNvSpPr>
            <a:spLocks noGrp="1"/>
          </p:cNvSpPr>
          <p:nvPr>
            <p:ph type="sldNum" sz="quarter" idx="12"/>
          </p:nvPr>
        </p:nvSpPr>
        <p:spPr/>
        <p:txBody>
          <a:bodyPr/>
          <a:lstStyle/>
          <a:p>
            <a:fld id="{B4247F49-15E3-AF47-9628-BAF668941D01}" type="slidenum">
              <a:rPr lang="en-US" smtClean="0"/>
              <a:t>4</a:t>
            </a:fld>
            <a:endParaRPr lang="en-US" dirty="0"/>
          </a:p>
        </p:txBody>
      </p:sp>
      <p:pic>
        <p:nvPicPr>
          <p:cNvPr id="4" name="Picture 3">
            <a:extLst>
              <a:ext uri="{FF2B5EF4-FFF2-40B4-BE49-F238E27FC236}">
                <a16:creationId xmlns:a16="http://schemas.microsoft.com/office/drawing/2014/main" id="{4715B95C-04F2-771C-00AD-E2E364047E59}"/>
              </a:ext>
            </a:extLst>
          </p:cNvPr>
          <p:cNvPicPr>
            <a:picLocks noChangeAspect="1"/>
          </p:cNvPicPr>
          <p:nvPr/>
        </p:nvPicPr>
        <p:blipFill>
          <a:blip r:embed="rId3"/>
          <a:stretch>
            <a:fillRect/>
          </a:stretch>
        </p:blipFill>
        <p:spPr>
          <a:xfrm>
            <a:off x="5849620" y="4029471"/>
            <a:ext cx="2730265" cy="1536130"/>
          </a:xfrm>
          <a:prstGeom prst="rect">
            <a:avLst/>
          </a:prstGeom>
        </p:spPr>
      </p:pic>
      <p:sp>
        <p:nvSpPr>
          <p:cNvPr id="9" name="TextBox 8">
            <a:extLst>
              <a:ext uri="{FF2B5EF4-FFF2-40B4-BE49-F238E27FC236}">
                <a16:creationId xmlns:a16="http://schemas.microsoft.com/office/drawing/2014/main" id="{13F63244-DB14-EACF-863C-E428FF0091AD}"/>
              </a:ext>
            </a:extLst>
          </p:cNvPr>
          <p:cNvSpPr txBox="1"/>
          <p:nvPr/>
        </p:nvSpPr>
        <p:spPr>
          <a:xfrm>
            <a:off x="279207" y="4486967"/>
            <a:ext cx="8765059" cy="1292662"/>
          </a:xfrm>
          <a:prstGeom prst="rect">
            <a:avLst/>
          </a:prstGeom>
          <a:noFill/>
        </p:spPr>
        <p:txBody>
          <a:bodyPr wrap="square">
            <a:spAutoFit/>
          </a:bodyPr>
          <a:lstStyle/>
          <a:p>
            <a:pPr algn="l"/>
            <a:r>
              <a:rPr lang="en-US" b="1" i="0" dirty="0">
                <a:solidFill>
                  <a:srgbClr val="111111"/>
                </a:solidFill>
                <a:effectLst/>
                <a:latin typeface="Poppins" panose="00000500000000000000" pitchFamily="2" charset="0"/>
              </a:rPr>
              <a:t>#10 Grounds maintenance workers</a:t>
            </a:r>
            <a:endParaRPr lang="en-US" b="0" i="0" dirty="0">
              <a:solidFill>
                <a:srgbClr val="111111"/>
              </a:solidFill>
              <a:effectLst/>
              <a:latin typeface="Poppins" panose="00000500000000000000" pitchFamily="2" charset="0"/>
            </a:endParaRPr>
          </a:p>
          <a:p>
            <a:pPr algn="l">
              <a:buFont typeface="Arial" panose="020B0604020202020204" pitchFamily="34" charset="0"/>
              <a:buChar char="•"/>
            </a:pPr>
            <a:r>
              <a:rPr lang="en-US" sz="1200" b="1" i="0" dirty="0">
                <a:solidFill>
                  <a:srgbClr val="0A2D53"/>
                </a:solidFill>
                <a:effectLst/>
                <a:latin typeface="Poppins" panose="00000500000000000000" pitchFamily="2" charset="0"/>
              </a:rPr>
              <a:t>Fatal injury rate: </a:t>
            </a:r>
            <a:r>
              <a:rPr lang="en-US" sz="1200" b="0" i="0" dirty="0">
                <a:solidFill>
                  <a:srgbClr val="0A2D53"/>
                </a:solidFill>
                <a:effectLst/>
                <a:latin typeface="Poppins" panose="00000500000000000000" pitchFamily="2" charset="0"/>
              </a:rPr>
              <a:t>17.4 per 100k</a:t>
            </a:r>
          </a:p>
          <a:p>
            <a:pPr algn="l">
              <a:buFont typeface="Arial" panose="020B0604020202020204" pitchFamily="34" charset="0"/>
              <a:buChar char="•"/>
            </a:pPr>
            <a:r>
              <a:rPr lang="en-US" sz="1200" b="1" i="0" dirty="0">
                <a:solidFill>
                  <a:srgbClr val="0A2D53"/>
                </a:solidFill>
                <a:effectLst/>
                <a:latin typeface="Poppins" panose="00000500000000000000" pitchFamily="2" charset="0"/>
              </a:rPr>
              <a:t>Fatal injuries per year: </a:t>
            </a:r>
            <a:r>
              <a:rPr lang="en-US" sz="1200" b="0" i="0" dirty="0">
                <a:solidFill>
                  <a:srgbClr val="0A2D53"/>
                </a:solidFill>
                <a:effectLst/>
                <a:latin typeface="Poppins" panose="00000500000000000000" pitchFamily="2" charset="0"/>
              </a:rPr>
              <a:t>217</a:t>
            </a:r>
          </a:p>
          <a:p>
            <a:pPr algn="l">
              <a:buFont typeface="Arial" panose="020B0604020202020204" pitchFamily="34" charset="0"/>
              <a:buChar char="•"/>
            </a:pPr>
            <a:r>
              <a:rPr lang="en-US" sz="1200" b="1" dirty="0">
                <a:solidFill>
                  <a:srgbClr val="0A2D53"/>
                </a:solidFill>
                <a:latin typeface="Poppins" panose="00000500000000000000" pitchFamily="2" charset="0"/>
              </a:rPr>
              <a:t>C</a:t>
            </a:r>
            <a:r>
              <a:rPr lang="en-US" sz="1200" b="1" i="0" dirty="0">
                <a:solidFill>
                  <a:srgbClr val="0A2D53"/>
                </a:solidFill>
                <a:effectLst/>
                <a:latin typeface="Poppins" panose="00000500000000000000" pitchFamily="2" charset="0"/>
              </a:rPr>
              <a:t>ommon causes of fatal injury: </a:t>
            </a:r>
            <a:r>
              <a:rPr lang="en-US" sz="1200" b="0" i="0" dirty="0">
                <a:solidFill>
                  <a:srgbClr val="0A2D53"/>
                </a:solidFill>
                <a:effectLst/>
                <a:latin typeface="Poppins" panose="00000500000000000000" pitchFamily="2" charset="0"/>
              </a:rPr>
              <a:t>Transportation incidents</a:t>
            </a:r>
          </a:p>
          <a:p>
            <a:pPr algn="l">
              <a:buFont typeface="Arial" panose="020B0604020202020204" pitchFamily="34" charset="0"/>
              <a:buChar char="•"/>
            </a:pPr>
            <a:r>
              <a:rPr lang="en-US" sz="1200" b="1" i="0" dirty="0">
                <a:solidFill>
                  <a:srgbClr val="0A2D53"/>
                </a:solidFill>
                <a:effectLst/>
                <a:latin typeface="Poppins" panose="00000500000000000000" pitchFamily="2" charset="0"/>
              </a:rPr>
              <a:t>Mean annual salary:</a:t>
            </a:r>
            <a:r>
              <a:rPr lang="en-US" sz="1200" b="0" i="0" dirty="0">
                <a:solidFill>
                  <a:srgbClr val="0A2D53"/>
                </a:solidFill>
                <a:effectLst/>
                <a:latin typeface="Poppins" panose="00000500000000000000" pitchFamily="2" charset="0"/>
              </a:rPr>
              <a:t> $30,330</a:t>
            </a:r>
          </a:p>
          <a:p>
            <a:pPr algn="l">
              <a:buFont typeface="Arial" panose="020B0604020202020204" pitchFamily="34" charset="0"/>
              <a:buChar char="•"/>
            </a:pPr>
            <a:r>
              <a:rPr lang="en-US" sz="1200" b="1" i="0" dirty="0">
                <a:solidFill>
                  <a:srgbClr val="0A2D53"/>
                </a:solidFill>
                <a:effectLst/>
                <a:latin typeface="Poppins" panose="00000500000000000000" pitchFamily="2" charset="0"/>
              </a:rPr>
              <a:t>5 times more likely to have a fatal injury than the average worker</a:t>
            </a:r>
            <a:endParaRPr lang="en-US" sz="1200" b="0" i="0" dirty="0">
              <a:solidFill>
                <a:srgbClr val="0A2D53"/>
              </a:solidFill>
              <a:effectLst/>
              <a:latin typeface="Poppins" panose="00000500000000000000" pitchFamily="2" charset="0"/>
            </a:endParaRPr>
          </a:p>
        </p:txBody>
      </p:sp>
      <p:sp>
        <p:nvSpPr>
          <p:cNvPr id="11" name="TextBox 10">
            <a:extLst>
              <a:ext uri="{FF2B5EF4-FFF2-40B4-BE49-F238E27FC236}">
                <a16:creationId xmlns:a16="http://schemas.microsoft.com/office/drawing/2014/main" id="{53FB9538-3C40-3379-904E-CEF5345CF8EA}"/>
              </a:ext>
            </a:extLst>
          </p:cNvPr>
          <p:cNvSpPr txBox="1"/>
          <p:nvPr/>
        </p:nvSpPr>
        <p:spPr>
          <a:xfrm>
            <a:off x="65023" y="6490242"/>
            <a:ext cx="4596714" cy="553998"/>
          </a:xfrm>
          <a:prstGeom prst="rect">
            <a:avLst/>
          </a:prstGeom>
          <a:noFill/>
        </p:spPr>
        <p:txBody>
          <a:bodyPr wrap="square">
            <a:spAutoFit/>
          </a:bodyPr>
          <a:lstStyle/>
          <a:p>
            <a:r>
              <a:rPr lang="en-US" sz="1200" dirty="0">
                <a:hlinkClick r:id="rId4"/>
              </a:rPr>
              <a:t>https://www.princegeorgecountyva.gov/news_detail_T6_R1402.php</a:t>
            </a:r>
            <a:endParaRPr lang="en-US" sz="1200" dirty="0"/>
          </a:p>
          <a:p>
            <a:endParaRPr lang="en-US" dirty="0"/>
          </a:p>
        </p:txBody>
      </p:sp>
      <p:pic>
        <p:nvPicPr>
          <p:cNvPr id="6" name="Picture 5">
            <a:extLst>
              <a:ext uri="{FF2B5EF4-FFF2-40B4-BE49-F238E27FC236}">
                <a16:creationId xmlns:a16="http://schemas.microsoft.com/office/drawing/2014/main" id="{B6A4E0A6-982F-6989-F1E6-7DA05DDB0E3B}"/>
              </a:ext>
            </a:extLst>
          </p:cNvPr>
          <p:cNvPicPr>
            <a:picLocks noChangeAspect="1"/>
          </p:cNvPicPr>
          <p:nvPr/>
        </p:nvPicPr>
        <p:blipFill>
          <a:blip r:embed="rId5"/>
          <a:stretch>
            <a:fillRect/>
          </a:stretch>
        </p:blipFill>
        <p:spPr>
          <a:xfrm>
            <a:off x="616055" y="1505508"/>
            <a:ext cx="2810500" cy="2523963"/>
          </a:xfrm>
          <a:prstGeom prst="rect">
            <a:avLst/>
          </a:prstGeom>
        </p:spPr>
      </p:pic>
      <p:pic>
        <p:nvPicPr>
          <p:cNvPr id="12" name="Content Placeholder 11">
            <a:extLst>
              <a:ext uri="{FF2B5EF4-FFF2-40B4-BE49-F238E27FC236}">
                <a16:creationId xmlns:a16="http://schemas.microsoft.com/office/drawing/2014/main" id="{3DC8EF0E-3AA2-518A-AAC9-F72C60EAAA86}"/>
              </a:ext>
            </a:extLst>
          </p:cNvPr>
          <p:cNvPicPr>
            <a:picLocks noGrp="1" noChangeAspect="1"/>
          </p:cNvPicPr>
          <p:nvPr>
            <p:ph idx="1"/>
          </p:nvPr>
        </p:nvPicPr>
        <p:blipFill>
          <a:blip r:embed="rId6"/>
          <a:stretch>
            <a:fillRect/>
          </a:stretch>
        </p:blipFill>
        <p:spPr>
          <a:xfrm>
            <a:off x="4661736" y="1699411"/>
            <a:ext cx="2628841" cy="1753339"/>
          </a:xfrm>
          <a:prstGeom prst="rect">
            <a:avLst/>
          </a:prstGeom>
        </p:spPr>
      </p:pic>
    </p:spTree>
    <p:extLst>
      <p:ext uri="{BB962C8B-B14F-4D97-AF65-F5344CB8AC3E}">
        <p14:creationId xmlns:p14="http://schemas.microsoft.com/office/powerpoint/2010/main" val="8235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EC63-0E4A-7ABB-AD7C-BEA07737CE3C}"/>
              </a:ext>
            </a:extLst>
          </p:cNvPr>
          <p:cNvSpPr>
            <a:spLocks noGrp="1"/>
          </p:cNvSpPr>
          <p:nvPr>
            <p:ph type="title"/>
          </p:nvPr>
        </p:nvSpPr>
        <p:spPr/>
        <p:txBody>
          <a:bodyPr/>
          <a:lstStyle/>
          <a:p>
            <a:r>
              <a:rPr lang="en-US" dirty="0"/>
              <a:t>Quiz</a:t>
            </a:r>
          </a:p>
        </p:txBody>
      </p:sp>
      <p:sp>
        <p:nvSpPr>
          <p:cNvPr id="3" name="Content Placeholder 2">
            <a:extLst>
              <a:ext uri="{FF2B5EF4-FFF2-40B4-BE49-F238E27FC236}">
                <a16:creationId xmlns:a16="http://schemas.microsoft.com/office/drawing/2014/main" id="{34D5EFC2-839D-1FA9-AC2E-3C09FDF243F6}"/>
              </a:ext>
            </a:extLst>
          </p:cNvPr>
          <p:cNvSpPr>
            <a:spLocks noGrp="1"/>
          </p:cNvSpPr>
          <p:nvPr>
            <p:ph idx="1"/>
          </p:nvPr>
        </p:nvSpPr>
        <p:spPr>
          <a:xfrm>
            <a:off x="602056" y="1417638"/>
            <a:ext cx="8229600" cy="4525963"/>
          </a:xfrm>
        </p:spPr>
        <p:txBody>
          <a:bodyPr>
            <a:normAutofit/>
          </a:bodyPr>
          <a:lstStyle/>
          <a:p>
            <a:pPr marL="0" indent="0">
              <a:buNone/>
            </a:pPr>
            <a:r>
              <a:rPr lang="en-US" i="1" dirty="0"/>
              <a:t>Which of the occupations listed below would you consider to be “</a:t>
            </a:r>
            <a:r>
              <a:rPr lang="en-US" b="1" i="1" dirty="0"/>
              <a:t>grounds maintenance”</a:t>
            </a:r>
            <a:r>
              <a:rPr lang="en-US" i="1" dirty="0"/>
              <a:t>?</a:t>
            </a:r>
          </a:p>
          <a:p>
            <a:endParaRPr lang="en-US" dirty="0"/>
          </a:p>
          <a:p>
            <a:pPr marL="514350" indent="-514350">
              <a:buFont typeface="+mj-lt"/>
              <a:buAutoNum type="alphaLcPeriod"/>
            </a:pPr>
            <a:r>
              <a:rPr lang="en-US" sz="2000" dirty="0"/>
              <a:t>Landscaping</a:t>
            </a:r>
          </a:p>
          <a:p>
            <a:pPr marL="514350" indent="-514350">
              <a:buFont typeface="+mj-lt"/>
              <a:buAutoNum type="alphaLcPeriod"/>
            </a:pPr>
            <a:r>
              <a:rPr lang="en-US" sz="2000" dirty="0"/>
              <a:t>Tree trimming and pruning</a:t>
            </a:r>
          </a:p>
          <a:p>
            <a:pPr marL="514350" indent="-514350">
              <a:buFont typeface="+mj-lt"/>
              <a:buAutoNum type="alphaLcPeriod"/>
            </a:pPr>
            <a:r>
              <a:rPr lang="en-US" sz="2000" dirty="0"/>
              <a:t>Pesticide handlers, sprayers</a:t>
            </a:r>
            <a:r>
              <a:rPr lang="en-US" sz="2000"/>
              <a:t>, applicators</a:t>
            </a:r>
            <a:endParaRPr lang="en-US" sz="2000" dirty="0"/>
          </a:p>
          <a:p>
            <a:pPr marL="514350" indent="-514350">
              <a:buFont typeface="+mj-lt"/>
              <a:buAutoNum type="alphaLcPeriod"/>
            </a:pPr>
            <a:r>
              <a:rPr lang="en-US" sz="2000" dirty="0"/>
              <a:t>All the above</a:t>
            </a:r>
          </a:p>
          <a:p>
            <a:pPr marL="514350" indent="-514350">
              <a:buFont typeface="+mj-lt"/>
              <a:buAutoNum type="alphaLcPeriod"/>
            </a:pPr>
            <a:r>
              <a:rPr lang="en-US" sz="2000" dirty="0"/>
              <a:t>None of the above</a:t>
            </a:r>
          </a:p>
        </p:txBody>
      </p:sp>
    </p:spTree>
    <p:extLst>
      <p:ext uri="{BB962C8B-B14F-4D97-AF65-F5344CB8AC3E}">
        <p14:creationId xmlns:p14="http://schemas.microsoft.com/office/powerpoint/2010/main" val="361319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3C2EBE-019E-BE52-DEBD-7687CAA37C77}"/>
              </a:ext>
            </a:extLst>
          </p:cNvPr>
          <p:cNvSpPr>
            <a:spLocks noGrp="1"/>
          </p:cNvSpPr>
          <p:nvPr>
            <p:ph idx="1"/>
          </p:nvPr>
        </p:nvSpPr>
        <p:spPr>
          <a:xfrm>
            <a:off x="239484" y="1576864"/>
            <a:ext cx="6959601" cy="4606222"/>
          </a:xfrm>
        </p:spPr>
        <p:txBody>
          <a:bodyPr>
            <a:noAutofit/>
          </a:bodyPr>
          <a:lstStyle/>
          <a:p>
            <a:endParaRPr lang="en-US" sz="1600" b="0" i="1" dirty="0">
              <a:solidFill>
                <a:srgbClr val="333333"/>
              </a:solidFill>
              <a:effectLst/>
              <a:latin typeface="Tahoma" panose="020B0604030504040204" pitchFamily="34" charset="0"/>
            </a:endParaRPr>
          </a:p>
          <a:p>
            <a:pPr marL="0" indent="0">
              <a:buNone/>
            </a:pPr>
            <a:r>
              <a:rPr lang="en-US" sz="1600" b="1" dirty="0">
                <a:solidFill>
                  <a:srgbClr val="333333"/>
                </a:solidFill>
                <a:latin typeface="Tahoma" panose="020B0604030504040204" pitchFamily="34" charset="0"/>
              </a:rPr>
              <a:t>Standard Occupation Classification (SOC)</a:t>
            </a:r>
          </a:p>
          <a:p>
            <a:pPr marL="0" lvl="1" indent="231775">
              <a:buNone/>
            </a:pPr>
            <a:r>
              <a:rPr lang="en-US" sz="1600" dirty="0">
                <a:solidFill>
                  <a:srgbClr val="333333"/>
                </a:solidFill>
                <a:latin typeface="Tahoma" panose="020B0604030504040204" pitchFamily="34" charset="0"/>
              </a:rPr>
              <a:t>Building and Grounds Cleaning and Maintenance Occupations (37-0000)</a:t>
            </a:r>
          </a:p>
          <a:p>
            <a:pPr marL="0" lvl="1" indent="231775">
              <a:buNone/>
            </a:pPr>
            <a:r>
              <a:rPr lang="en-US" sz="1600" dirty="0">
                <a:solidFill>
                  <a:srgbClr val="333333"/>
                </a:solidFill>
                <a:latin typeface="Tahoma" panose="020B0604030504040204" pitchFamily="34" charset="0"/>
              </a:rPr>
              <a:t>Grounds Maintenance Workers (37-3010)</a:t>
            </a:r>
          </a:p>
          <a:p>
            <a:pPr marL="400050" lvl="2" indent="231775"/>
            <a:r>
              <a:rPr lang="en-US" sz="1600" dirty="0">
                <a:solidFill>
                  <a:srgbClr val="333333"/>
                </a:solidFill>
                <a:latin typeface="Tahoma" panose="020B0604030504040204" pitchFamily="34" charset="0"/>
              </a:rPr>
              <a:t>Landscaping and Groundskeeping Workers (37-3011)</a:t>
            </a:r>
          </a:p>
          <a:p>
            <a:pPr marL="400050" lvl="2" indent="231775"/>
            <a:r>
              <a:rPr lang="en-US" sz="1600" dirty="0">
                <a:solidFill>
                  <a:srgbClr val="333333"/>
                </a:solidFill>
                <a:latin typeface="Tahoma" panose="020B0604030504040204" pitchFamily="34" charset="0"/>
              </a:rPr>
              <a:t>Pesticide handlers (37-3012)</a:t>
            </a:r>
          </a:p>
          <a:p>
            <a:pPr marL="400050" lvl="2" indent="231775"/>
            <a:r>
              <a:rPr lang="en-US" sz="1600" dirty="0">
                <a:solidFill>
                  <a:srgbClr val="333333"/>
                </a:solidFill>
                <a:latin typeface="Tahoma" panose="020B0604030504040204" pitchFamily="34" charset="0"/>
              </a:rPr>
              <a:t>Tree Trimmers and Pruners (37-3013)</a:t>
            </a:r>
          </a:p>
          <a:p>
            <a:pPr marL="400050" lvl="2" indent="231775"/>
            <a:r>
              <a:rPr lang="en-US" sz="1600" dirty="0">
                <a:solidFill>
                  <a:srgbClr val="333333"/>
                </a:solidFill>
                <a:latin typeface="Tahoma" panose="020B0604030504040204" pitchFamily="34" charset="0"/>
              </a:rPr>
              <a:t>Grounds Maintenance Workers, All Other (37-3019)</a:t>
            </a:r>
          </a:p>
          <a:p>
            <a:pPr marL="0" indent="231775">
              <a:buNone/>
            </a:pPr>
            <a:endParaRPr lang="en-US" sz="1600" i="1" dirty="0">
              <a:solidFill>
                <a:srgbClr val="333333"/>
              </a:solidFill>
              <a:latin typeface="Tahoma" panose="020B0604030504040204" pitchFamily="34" charset="0"/>
            </a:endParaRPr>
          </a:p>
          <a:p>
            <a:pPr marL="0" indent="0">
              <a:buNone/>
            </a:pPr>
            <a:r>
              <a:rPr lang="en-US" sz="1600" i="1" dirty="0">
                <a:solidFill>
                  <a:srgbClr val="333333"/>
                </a:solidFill>
                <a:latin typeface="Tahoma" panose="020B0604030504040204" pitchFamily="34" charset="0"/>
              </a:rPr>
              <a:t>	</a:t>
            </a:r>
            <a:r>
              <a:rPr lang="en-US" sz="2400" b="1" i="1" dirty="0">
                <a:solidFill>
                  <a:srgbClr val="333333"/>
                </a:solidFill>
                <a:latin typeface="Tahoma" panose="020B0604030504040204" pitchFamily="34" charset="0"/>
              </a:rPr>
              <a:t>Why is the SOC important?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pPr marL="285750" lvl="1">
              <a:buFont typeface="Arial" panose="020B0604020202020204" pitchFamily="34" charset="0"/>
              <a:buChar char="•"/>
            </a:pPr>
            <a:r>
              <a:rPr lang="en-US" sz="1600" dirty="0">
                <a:solidFill>
                  <a:srgbClr val="333333"/>
                </a:solidFill>
                <a:latin typeface="Tahoma" panose="020B0604030504040204" pitchFamily="34" charset="0"/>
              </a:rPr>
              <a:t>Classifying ensures consistent and accurate information on employment, wage and projections characteristics. </a:t>
            </a:r>
          </a:p>
          <a:p>
            <a:pPr marL="285750" lvl="1">
              <a:buFont typeface="Arial" panose="020B0604020202020204" pitchFamily="34" charset="0"/>
              <a:buChar char="•"/>
            </a:pPr>
            <a:endParaRPr lang="en-US" sz="1600" dirty="0">
              <a:solidFill>
                <a:srgbClr val="333333"/>
              </a:solidFill>
              <a:latin typeface="Tahoma" panose="020B0604030504040204" pitchFamily="34" charset="0"/>
            </a:endParaRPr>
          </a:p>
          <a:p>
            <a:pPr marL="285750" lvl="1">
              <a:buFont typeface="Arial" panose="020B0604020202020204" pitchFamily="34" charset="0"/>
              <a:buChar char="•"/>
            </a:pPr>
            <a:r>
              <a:rPr lang="en-US" sz="1600" dirty="0">
                <a:solidFill>
                  <a:srgbClr val="333333"/>
                </a:solidFill>
                <a:latin typeface="Tahoma" panose="020B0604030504040204" pitchFamily="34" charset="0"/>
              </a:rPr>
              <a:t>Researcher – SOC categories can be evaluated for injury, illnesses and fatalities – BLS, Census of Fatal Occupational Injuries (CFOI)</a:t>
            </a:r>
          </a:p>
          <a:p>
            <a:pPr marL="285750" lvl="1">
              <a:buFont typeface="Arial" panose="020B0604020202020204" pitchFamily="34" charset="0"/>
              <a:buChar char="•"/>
            </a:pPr>
            <a:endParaRPr lang="en-US" sz="1600" dirty="0">
              <a:solidFill>
                <a:srgbClr val="333333"/>
              </a:solidFill>
              <a:latin typeface="Tahoma" panose="020B0604030504040204" pitchFamily="34" charset="0"/>
            </a:endParaRPr>
          </a:p>
          <a:p>
            <a:pPr marL="285750" lvl="1">
              <a:buFont typeface="Arial" panose="020B0604020202020204" pitchFamily="34" charset="0"/>
              <a:buChar char="•"/>
            </a:pPr>
            <a:endParaRPr lang="en-US" sz="1600" dirty="0">
              <a:solidFill>
                <a:srgbClr val="333333"/>
              </a:solidFill>
              <a:latin typeface="Tahoma" panose="020B0604030504040204" pitchFamily="34" charset="0"/>
            </a:endParaRPr>
          </a:p>
          <a:p>
            <a:pPr marL="0" lvl="1" indent="231775">
              <a:buNone/>
            </a:pPr>
            <a:endParaRPr lang="en-US" sz="1600" dirty="0">
              <a:solidFill>
                <a:srgbClr val="333333"/>
              </a:solidFill>
              <a:latin typeface="Tahom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800" dirty="0">
              <a:solidFill>
                <a:srgbClr val="333333"/>
              </a:solidFill>
              <a:latin typeface="Tahom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pPr marL="0" indent="0">
              <a:buNone/>
              <a:defRPr/>
            </a:pPr>
            <a:r>
              <a:rPr lang="en-US" sz="800" dirty="0">
                <a:solidFill>
                  <a:srgbClr val="333333"/>
                </a:solidFill>
                <a:latin typeface="Tahoma" panose="020B0604030504040204" pitchFamily="34" charset="0"/>
              </a:rPr>
              <a:t>Bureau of Labor Statistics, U.S. Department of Labor, </a:t>
            </a:r>
            <a:r>
              <a:rPr lang="en-US" sz="800" i="1" dirty="0">
                <a:solidFill>
                  <a:srgbClr val="333333"/>
                </a:solidFill>
                <a:latin typeface="Tahoma" panose="020B0604030504040204" pitchFamily="34" charset="0"/>
              </a:rPr>
              <a:t>Occupational Outlook Handbook</a:t>
            </a:r>
            <a:r>
              <a:rPr lang="en-US" sz="800" dirty="0">
                <a:solidFill>
                  <a:srgbClr val="333333"/>
                </a:solidFill>
                <a:latin typeface="Tahoma" panose="020B0604030504040204" pitchFamily="34" charset="0"/>
              </a:rPr>
              <a:t>, Grounds Maintenance Workers,</a:t>
            </a:r>
            <a:br>
              <a:rPr lang="en-US" sz="800" dirty="0">
                <a:solidFill>
                  <a:prstClr val="black"/>
                </a:solidFill>
              </a:rPr>
            </a:br>
            <a:r>
              <a:rPr lang="en-US" sz="800" dirty="0">
                <a:solidFill>
                  <a:srgbClr val="333333"/>
                </a:solidFill>
                <a:latin typeface="Tahoma" panose="020B0604030504040204" pitchFamily="34" charset="0"/>
              </a:rPr>
              <a:t>at </a:t>
            </a:r>
            <a:r>
              <a:rPr lang="en-US" sz="800" u="sng" dirty="0">
                <a:solidFill>
                  <a:srgbClr val="003399"/>
                </a:solidFill>
                <a:latin typeface="Tahoma" panose="020B0604030504040204" pitchFamily="34" charset="0"/>
                <a:hlinkClick r:id="rId3"/>
              </a:rPr>
              <a:t>https://www.bls.gov/ooh/building-and-grounds-cleaning/grounds-maintenance-workers.htm</a:t>
            </a:r>
            <a:r>
              <a:rPr lang="en-US" sz="800" dirty="0">
                <a:solidFill>
                  <a:srgbClr val="333333"/>
                </a:solidFill>
                <a:latin typeface="Tahoma" panose="020B0604030504040204" pitchFamily="34" charset="0"/>
              </a:rPr>
              <a:t> (visited </a:t>
            </a:r>
            <a:r>
              <a:rPr lang="en-US" sz="800" i="1" dirty="0">
                <a:solidFill>
                  <a:srgbClr val="333333"/>
                </a:solidFill>
                <a:latin typeface="Tahoma" panose="020B0604030504040204" pitchFamily="34" charset="0"/>
              </a:rPr>
              <a:t>September 07, 2023</a:t>
            </a:r>
            <a:endParaRPr lang="en-US" sz="1300" i="1" dirty="0">
              <a:solidFill>
                <a:prstClr val="black"/>
              </a:solidFil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800" dirty="0">
              <a:solidFill>
                <a:srgbClr val="333333"/>
              </a:solidFill>
              <a:latin typeface="Tahom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800" dirty="0">
              <a:solidFill>
                <a:srgbClr val="333333"/>
              </a:solidFill>
              <a:latin typeface="Tahom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endParaRPr>
          </a:p>
          <a:p>
            <a:endParaRPr lang="en-US" sz="1600" i="1" dirty="0">
              <a:solidFill>
                <a:srgbClr val="333333"/>
              </a:solidFill>
              <a:latin typeface="Tahoma" panose="020B0604030504040204" pitchFamily="34" charset="0"/>
            </a:endParaRPr>
          </a:p>
          <a:p>
            <a:pPr marL="0" indent="0">
              <a:buNone/>
            </a:pPr>
            <a:endParaRPr lang="en-US" sz="1050" b="0" i="0" dirty="0">
              <a:solidFill>
                <a:srgbClr val="333333"/>
              </a:solidFill>
              <a:effectLst/>
              <a:latin typeface="Tahoma" panose="020B0604030504040204" pitchFamily="34" charset="0"/>
            </a:endParaRPr>
          </a:p>
        </p:txBody>
      </p:sp>
      <p:pic>
        <p:nvPicPr>
          <p:cNvPr id="6" name="Picture 5">
            <a:extLst>
              <a:ext uri="{FF2B5EF4-FFF2-40B4-BE49-F238E27FC236}">
                <a16:creationId xmlns:a16="http://schemas.microsoft.com/office/drawing/2014/main" id="{38C9C936-A0D5-5A5C-B0F1-2EFB63701548}"/>
              </a:ext>
            </a:extLst>
          </p:cNvPr>
          <p:cNvPicPr>
            <a:picLocks noChangeAspect="1"/>
          </p:cNvPicPr>
          <p:nvPr/>
        </p:nvPicPr>
        <p:blipFill rotWithShape="1">
          <a:blip r:embed="rId4"/>
          <a:srcRect t="25640"/>
          <a:stretch/>
        </p:blipFill>
        <p:spPr>
          <a:xfrm>
            <a:off x="7112104" y="5244806"/>
            <a:ext cx="1759856" cy="862938"/>
          </a:xfrm>
          <a:prstGeom prst="rect">
            <a:avLst/>
          </a:prstGeom>
        </p:spPr>
      </p:pic>
      <p:pic>
        <p:nvPicPr>
          <p:cNvPr id="9" name="Picture 8">
            <a:extLst>
              <a:ext uri="{FF2B5EF4-FFF2-40B4-BE49-F238E27FC236}">
                <a16:creationId xmlns:a16="http://schemas.microsoft.com/office/drawing/2014/main" id="{0E4DF9F1-4A2B-3390-1711-33A0825BB256}"/>
              </a:ext>
            </a:extLst>
          </p:cNvPr>
          <p:cNvPicPr>
            <a:picLocks noChangeAspect="1"/>
          </p:cNvPicPr>
          <p:nvPr/>
        </p:nvPicPr>
        <p:blipFill>
          <a:blip r:embed="rId5"/>
          <a:stretch>
            <a:fillRect/>
          </a:stretch>
        </p:blipFill>
        <p:spPr>
          <a:xfrm>
            <a:off x="7476875" y="3347144"/>
            <a:ext cx="1030313" cy="1444877"/>
          </a:xfrm>
          <a:prstGeom prst="rect">
            <a:avLst/>
          </a:prstGeom>
        </p:spPr>
      </p:pic>
      <p:pic>
        <p:nvPicPr>
          <p:cNvPr id="10" name="Picture 9">
            <a:extLst>
              <a:ext uri="{FF2B5EF4-FFF2-40B4-BE49-F238E27FC236}">
                <a16:creationId xmlns:a16="http://schemas.microsoft.com/office/drawing/2014/main" id="{C1BA9AD7-0BCA-4F83-92E5-ACEDADEE42A2}"/>
              </a:ext>
            </a:extLst>
          </p:cNvPr>
          <p:cNvPicPr>
            <a:picLocks noChangeAspect="1"/>
          </p:cNvPicPr>
          <p:nvPr/>
        </p:nvPicPr>
        <p:blipFill>
          <a:blip r:embed="rId6"/>
          <a:stretch>
            <a:fillRect/>
          </a:stretch>
        </p:blipFill>
        <p:spPr>
          <a:xfrm>
            <a:off x="6829080" y="2510463"/>
            <a:ext cx="2031896" cy="632066"/>
          </a:xfrm>
          <a:prstGeom prst="rect">
            <a:avLst/>
          </a:prstGeom>
        </p:spPr>
      </p:pic>
      <p:sp>
        <p:nvSpPr>
          <p:cNvPr id="12" name="TextBox 11">
            <a:extLst>
              <a:ext uri="{FF2B5EF4-FFF2-40B4-BE49-F238E27FC236}">
                <a16:creationId xmlns:a16="http://schemas.microsoft.com/office/drawing/2014/main" id="{3D3B5FF9-54FB-38A3-337F-78741587FD75}"/>
              </a:ext>
            </a:extLst>
          </p:cNvPr>
          <p:cNvSpPr txBox="1"/>
          <p:nvPr/>
        </p:nvSpPr>
        <p:spPr>
          <a:xfrm>
            <a:off x="457200" y="413858"/>
            <a:ext cx="8403776" cy="1169551"/>
          </a:xfrm>
          <a:prstGeom prst="rect">
            <a:avLst/>
          </a:prstGeom>
          <a:noFill/>
        </p:spPr>
        <p:txBody>
          <a:bodyPr wrap="square">
            <a:spAutoFit/>
          </a:bodyPr>
          <a:lstStyle/>
          <a:p>
            <a:pPr marL="0" indent="0">
              <a:buNone/>
            </a:pPr>
            <a:r>
              <a:rPr lang="en-US" sz="1800" b="1" i="1" dirty="0">
                <a:solidFill>
                  <a:srgbClr val="333333"/>
                </a:solidFill>
                <a:effectLst/>
                <a:latin typeface="Tahoma" panose="020B0604030504040204" pitchFamily="34" charset="0"/>
              </a:rPr>
              <a:t>Grounds maintenance workers </a:t>
            </a:r>
            <a:r>
              <a:rPr lang="en-US" sz="1800" i="1" dirty="0">
                <a:solidFill>
                  <a:srgbClr val="333333"/>
                </a:solidFill>
                <a:effectLst/>
                <a:latin typeface="Tahoma" panose="020B0604030504040204" pitchFamily="34" charset="0"/>
              </a:rPr>
              <a:t>install and maintain landscapes, prune trees or shrubs, and do other tasks to ensure that vegetation is attractive, orderly, and safe.</a:t>
            </a:r>
          </a:p>
          <a:p>
            <a:pPr marL="0" indent="0">
              <a:buNone/>
            </a:pPr>
            <a:r>
              <a:rPr lang="en-US" sz="1600" b="0" i="1" dirty="0">
                <a:solidFill>
                  <a:srgbClr val="333333"/>
                </a:solidFill>
                <a:effectLst/>
                <a:latin typeface="Tahoma" panose="020B0604030504040204" pitchFamily="34" charset="0"/>
              </a:rPr>
              <a:t>- BLS, 2021</a:t>
            </a:r>
          </a:p>
        </p:txBody>
      </p:sp>
    </p:spTree>
    <p:extLst>
      <p:ext uri="{BB962C8B-B14F-4D97-AF65-F5344CB8AC3E}">
        <p14:creationId xmlns:p14="http://schemas.microsoft.com/office/powerpoint/2010/main" val="342017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F64DE0-2018-1998-FB6D-86924CF1A83C}"/>
              </a:ext>
            </a:extLst>
          </p:cNvPr>
          <p:cNvPicPr>
            <a:picLocks noGrp="1" noChangeAspect="1"/>
          </p:cNvPicPr>
          <p:nvPr>
            <p:ph idx="1"/>
          </p:nvPr>
        </p:nvPicPr>
        <p:blipFill>
          <a:blip r:embed="rId2"/>
          <a:stretch>
            <a:fillRect/>
          </a:stretch>
        </p:blipFill>
        <p:spPr>
          <a:xfrm>
            <a:off x="490228" y="1401720"/>
            <a:ext cx="2061230" cy="1369026"/>
          </a:xfrm>
          <a:prstGeom prst="rect">
            <a:avLst/>
          </a:prstGeom>
        </p:spPr>
      </p:pic>
      <p:sp>
        <p:nvSpPr>
          <p:cNvPr id="5" name="Slide Number Placeholder 4">
            <a:extLst>
              <a:ext uri="{FF2B5EF4-FFF2-40B4-BE49-F238E27FC236}">
                <a16:creationId xmlns:a16="http://schemas.microsoft.com/office/drawing/2014/main" id="{BF5625E3-F45D-2D28-E243-E2575B544C4C}"/>
              </a:ext>
            </a:extLst>
          </p:cNvPr>
          <p:cNvSpPr>
            <a:spLocks noGrp="1"/>
          </p:cNvSpPr>
          <p:nvPr>
            <p:ph type="sldNum" sz="quarter" idx="12"/>
          </p:nvPr>
        </p:nvSpPr>
        <p:spPr/>
        <p:txBody>
          <a:bodyPr/>
          <a:lstStyle/>
          <a:p>
            <a:fld id="{B4247F49-15E3-AF47-9628-BAF668941D01}" type="slidenum">
              <a:rPr lang="en-US" smtClean="0"/>
              <a:t>7</a:t>
            </a:fld>
            <a:endParaRPr lang="en-US"/>
          </a:p>
        </p:txBody>
      </p:sp>
      <p:pic>
        <p:nvPicPr>
          <p:cNvPr id="7" name="Picture 6">
            <a:extLst>
              <a:ext uri="{FF2B5EF4-FFF2-40B4-BE49-F238E27FC236}">
                <a16:creationId xmlns:a16="http://schemas.microsoft.com/office/drawing/2014/main" id="{0953C984-0467-EBA6-A94F-090C4FCB663D}"/>
              </a:ext>
            </a:extLst>
          </p:cNvPr>
          <p:cNvPicPr>
            <a:picLocks noChangeAspect="1"/>
          </p:cNvPicPr>
          <p:nvPr/>
        </p:nvPicPr>
        <p:blipFill>
          <a:blip r:embed="rId3"/>
          <a:stretch>
            <a:fillRect/>
          </a:stretch>
        </p:blipFill>
        <p:spPr>
          <a:xfrm>
            <a:off x="540498" y="3029880"/>
            <a:ext cx="2010959" cy="1057375"/>
          </a:xfrm>
          <a:prstGeom prst="rect">
            <a:avLst/>
          </a:prstGeom>
        </p:spPr>
      </p:pic>
      <p:pic>
        <p:nvPicPr>
          <p:cNvPr id="9" name="Picture 8">
            <a:extLst>
              <a:ext uri="{FF2B5EF4-FFF2-40B4-BE49-F238E27FC236}">
                <a16:creationId xmlns:a16="http://schemas.microsoft.com/office/drawing/2014/main" id="{BF476DB1-0C3C-0DDB-7381-AF9EB9955285}"/>
              </a:ext>
            </a:extLst>
          </p:cNvPr>
          <p:cNvPicPr>
            <a:picLocks noChangeAspect="1"/>
          </p:cNvPicPr>
          <p:nvPr/>
        </p:nvPicPr>
        <p:blipFill>
          <a:blip r:embed="rId4"/>
          <a:stretch>
            <a:fillRect/>
          </a:stretch>
        </p:blipFill>
        <p:spPr>
          <a:xfrm>
            <a:off x="659989" y="4467734"/>
            <a:ext cx="1807500" cy="1690636"/>
          </a:xfrm>
          <a:prstGeom prst="rect">
            <a:avLst/>
          </a:prstGeom>
        </p:spPr>
      </p:pic>
      <p:pic>
        <p:nvPicPr>
          <p:cNvPr id="10" name="Picture 9">
            <a:extLst>
              <a:ext uri="{FF2B5EF4-FFF2-40B4-BE49-F238E27FC236}">
                <a16:creationId xmlns:a16="http://schemas.microsoft.com/office/drawing/2014/main" id="{ED250749-22B8-DE5E-3575-3AB744D96E54}"/>
              </a:ext>
            </a:extLst>
          </p:cNvPr>
          <p:cNvPicPr>
            <a:picLocks noChangeAspect="1"/>
          </p:cNvPicPr>
          <p:nvPr/>
        </p:nvPicPr>
        <p:blipFill>
          <a:blip r:embed="rId5"/>
          <a:stretch>
            <a:fillRect/>
          </a:stretch>
        </p:blipFill>
        <p:spPr>
          <a:xfrm>
            <a:off x="6202284" y="1213320"/>
            <a:ext cx="2590800" cy="1295400"/>
          </a:xfrm>
          <a:prstGeom prst="rect">
            <a:avLst/>
          </a:prstGeom>
        </p:spPr>
      </p:pic>
      <p:pic>
        <p:nvPicPr>
          <p:cNvPr id="4" name="Picture 3">
            <a:extLst>
              <a:ext uri="{FF2B5EF4-FFF2-40B4-BE49-F238E27FC236}">
                <a16:creationId xmlns:a16="http://schemas.microsoft.com/office/drawing/2014/main" id="{902247BE-5E5E-E8D7-90DB-D2982EDA6B32}"/>
              </a:ext>
            </a:extLst>
          </p:cNvPr>
          <p:cNvPicPr>
            <a:picLocks noChangeAspect="1"/>
          </p:cNvPicPr>
          <p:nvPr/>
        </p:nvPicPr>
        <p:blipFill>
          <a:blip r:embed="rId6"/>
          <a:stretch>
            <a:fillRect/>
          </a:stretch>
        </p:blipFill>
        <p:spPr>
          <a:xfrm>
            <a:off x="3639485" y="2956850"/>
            <a:ext cx="1823926" cy="1366184"/>
          </a:xfrm>
          <a:prstGeom prst="rect">
            <a:avLst/>
          </a:prstGeom>
        </p:spPr>
      </p:pic>
      <p:pic>
        <p:nvPicPr>
          <p:cNvPr id="13" name="Picture 12">
            <a:extLst>
              <a:ext uri="{FF2B5EF4-FFF2-40B4-BE49-F238E27FC236}">
                <a16:creationId xmlns:a16="http://schemas.microsoft.com/office/drawing/2014/main" id="{30CFF474-31A6-8CC1-F8BC-EDA3FC6BCDF5}"/>
              </a:ext>
            </a:extLst>
          </p:cNvPr>
          <p:cNvPicPr>
            <a:picLocks noChangeAspect="1"/>
          </p:cNvPicPr>
          <p:nvPr/>
        </p:nvPicPr>
        <p:blipFill>
          <a:blip r:embed="rId7"/>
          <a:stretch>
            <a:fillRect/>
          </a:stretch>
        </p:blipFill>
        <p:spPr>
          <a:xfrm>
            <a:off x="3639485" y="1415151"/>
            <a:ext cx="1729426" cy="1295400"/>
          </a:xfrm>
          <a:prstGeom prst="rect">
            <a:avLst/>
          </a:prstGeom>
        </p:spPr>
      </p:pic>
      <p:pic>
        <p:nvPicPr>
          <p:cNvPr id="15" name="Picture 14">
            <a:extLst>
              <a:ext uri="{FF2B5EF4-FFF2-40B4-BE49-F238E27FC236}">
                <a16:creationId xmlns:a16="http://schemas.microsoft.com/office/drawing/2014/main" id="{7BECBC0A-AEEB-A4D4-0126-A361227739F3}"/>
              </a:ext>
            </a:extLst>
          </p:cNvPr>
          <p:cNvPicPr>
            <a:picLocks noChangeAspect="1"/>
          </p:cNvPicPr>
          <p:nvPr/>
        </p:nvPicPr>
        <p:blipFill>
          <a:blip r:embed="rId8"/>
          <a:stretch>
            <a:fillRect/>
          </a:stretch>
        </p:blipFill>
        <p:spPr>
          <a:xfrm>
            <a:off x="6449709" y="2956850"/>
            <a:ext cx="2133600" cy="1421753"/>
          </a:xfrm>
          <a:prstGeom prst="rect">
            <a:avLst/>
          </a:prstGeom>
        </p:spPr>
      </p:pic>
      <p:pic>
        <p:nvPicPr>
          <p:cNvPr id="17" name="Picture 16">
            <a:extLst>
              <a:ext uri="{FF2B5EF4-FFF2-40B4-BE49-F238E27FC236}">
                <a16:creationId xmlns:a16="http://schemas.microsoft.com/office/drawing/2014/main" id="{E01ECC05-DA7A-25BD-AD85-6B58FC594304}"/>
              </a:ext>
            </a:extLst>
          </p:cNvPr>
          <p:cNvPicPr>
            <a:picLocks noChangeAspect="1"/>
          </p:cNvPicPr>
          <p:nvPr/>
        </p:nvPicPr>
        <p:blipFill>
          <a:blip r:embed="rId9"/>
          <a:stretch>
            <a:fillRect/>
          </a:stretch>
        </p:blipFill>
        <p:spPr>
          <a:xfrm>
            <a:off x="3588679" y="4714762"/>
            <a:ext cx="2032864" cy="1068893"/>
          </a:xfrm>
          <a:prstGeom prst="rect">
            <a:avLst/>
          </a:prstGeom>
        </p:spPr>
      </p:pic>
      <p:sp>
        <p:nvSpPr>
          <p:cNvPr id="20" name="Title 1">
            <a:extLst>
              <a:ext uri="{FF2B5EF4-FFF2-40B4-BE49-F238E27FC236}">
                <a16:creationId xmlns:a16="http://schemas.microsoft.com/office/drawing/2014/main" id="{72362DA8-DF2A-3A89-C85E-C25211525EC8}"/>
              </a:ext>
            </a:extLst>
          </p:cNvPr>
          <p:cNvSpPr>
            <a:spLocks noGrp="1"/>
          </p:cNvSpPr>
          <p:nvPr>
            <p:ph type="title"/>
          </p:nvPr>
        </p:nvSpPr>
        <p:spPr>
          <a:xfrm>
            <a:off x="436648" y="48086"/>
            <a:ext cx="8229600" cy="1143000"/>
          </a:xfrm>
        </p:spPr>
        <p:txBody>
          <a:bodyPr/>
          <a:lstStyle/>
          <a:p>
            <a:r>
              <a:rPr lang="en-US" dirty="0"/>
              <a:t>Dangerous and Often Blurred</a:t>
            </a:r>
          </a:p>
        </p:txBody>
      </p:sp>
      <p:cxnSp>
        <p:nvCxnSpPr>
          <p:cNvPr id="22" name="Straight Connector 21">
            <a:extLst>
              <a:ext uri="{FF2B5EF4-FFF2-40B4-BE49-F238E27FC236}">
                <a16:creationId xmlns:a16="http://schemas.microsoft.com/office/drawing/2014/main" id="{F93A73A4-8A79-D735-F8D6-6D0B9FBB8CAD}"/>
              </a:ext>
            </a:extLst>
          </p:cNvPr>
          <p:cNvCxnSpPr>
            <a:cxnSpLocks/>
          </p:cNvCxnSpPr>
          <p:nvPr/>
        </p:nvCxnSpPr>
        <p:spPr>
          <a:xfrm>
            <a:off x="5884753" y="1700543"/>
            <a:ext cx="0" cy="4536835"/>
          </a:xfrm>
          <a:prstGeom prst="line">
            <a:avLst/>
          </a:prstGeom>
          <a:effectLst>
            <a:glow rad="292100">
              <a:schemeClr val="accent1">
                <a:alpha val="40000"/>
              </a:schemeClr>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5121B54-F849-771D-E1D8-E19DFF9C6EE1}"/>
              </a:ext>
            </a:extLst>
          </p:cNvPr>
          <p:cNvCxnSpPr>
            <a:cxnSpLocks/>
          </p:cNvCxnSpPr>
          <p:nvPr/>
        </p:nvCxnSpPr>
        <p:spPr>
          <a:xfrm>
            <a:off x="3239633" y="1700543"/>
            <a:ext cx="0" cy="4457827"/>
          </a:xfrm>
          <a:prstGeom prst="line">
            <a:avLst/>
          </a:prstGeom>
          <a:effectLst>
            <a:glow rad="292100">
              <a:schemeClr val="accent1">
                <a:alpha val="40000"/>
              </a:schemeClr>
            </a:glow>
            <a:outerShdw blurRad="40000" dist="20000" dir="5400000" rotWithShape="0">
              <a:srgbClr val="000000">
                <a:alpha val="38000"/>
              </a:srgbClr>
            </a:outerShdw>
            <a:softEdge rad="0"/>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A5A9FA58-5D47-FD20-DCF4-3EE2D28772A0}"/>
              </a:ext>
            </a:extLst>
          </p:cNvPr>
          <p:cNvPicPr>
            <a:picLocks noChangeAspect="1"/>
          </p:cNvPicPr>
          <p:nvPr/>
        </p:nvPicPr>
        <p:blipFill>
          <a:blip r:embed="rId10"/>
          <a:stretch>
            <a:fillRect/>
          </a:stretch>
        </p:blipFill>
        <p:spPr>
          <a:xfrm>
            <a:off x="6780086" y="4509907"/>
            <a:ext cx="1295603" cy="1727471"/>
          </a:xfrm>
          <a:prstGeom prst="rect">
            <a:avLst/>
          </a:prstGeom>
        </p:spPr>
      </p:pic>
    </p:spTree>
    <p:extLst>
      <p:ext uri="{BB962C8B-B14F-4D97-AF65-F5344CB8AC3E}">
        <p14:creationId xmlns:p14="http://schemas.microsoft.com/office/powerpoint/2010/main" val="3613346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F508-6163-7F3D-C798-76333E128344}"/>
              </a:ext>
            </a:extLst>
          </p:cNvPr>
          <p:cNvSpPr>
            <a:spLocks noGrp="1"/>
          </p:cNvSpPr>
          <p:nvPr>
            <p:ph type="title"/>
          </p:nvPr>
        </p:nvSpPr>
        <p:spPr/>
        <p:txBody>
          <a:bodyPr>
            <a:normAutofit/>
          </a:bodyPr>
          <a:lstStyle/>
          <a:p>
            <a:r>
              <a:rPr lang="en-US" sz="3600" dirty="0"/>
              <a:t>Workforce Demographics - U.S.</a:t>
            </a:r>
          </a:p>
        </p:txBody>
      </p:sp>
      <p:sp>
        <p:nvSpPr>
          <p:cNvPr id="3" name="Content Placeholder 2">
            <a:extLst>
              <a:ext uri="{FF2B5EF4-FFF2-40B4-BE49-F238E27FC236}">
                <a16:creationId xmlns:a16="http://schemas.microsoft.com/office/drawing/2014/main" id="{73112556-2B97-4DD8-3432-2A9C11A13660}"/>
              </a:ext>
            </a:extLst>
          </p:cNvPr>
          <p:cNvSpPr>
            <a:spLocks noGrp="1"/>
          </p:cNvSpPr>
          <p:nvPr>
            <p:ph idx="1"/>
          </p:nvPr>
        </p:nvSpPr>
        <p:spPr>
          <a:xfrm>
            <a:off x="457200" y="1498261"/>
            <a:ext cx="8229600" cy="5192825"/>
          </a:xfrm>
        </p:spPr>
        <p:txBody>
          <a:bodyPr>
            <a:normAutofit/>
          </a:bodyPr>
          <a:lstStyle/>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b="0" i="0" dirty="0">
              <a:solidFill>
                <a:srgbClr val="333333"/>
              </a:solidFill>
              <a:effectLst/>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endParaRPr lang="en-US" sz="900" dirty="0">
              <a:solidFill>
                <a:srgbClr val="333333"/>
              </a:solidFill>
              <a:latin typeface="Tahoma" panose="020B0604030504040204" pitchFamily="34" charset="0"/>
            </a:endParaRPr>
          </a:p>
          <a:p>
            <a:pPr marL="0" indent="0">
              <a:buNone/>
            </a:pPr>
            <a:r>
              <a:rPr lang="en-US" sz="900" b="0" i="0" dirty="0">
                <a:solidFill>
                  <a:srgbClr val="333333"/>
                </a:solidFill>
                <a:effectLst/>
                <a:latin typeface="Tahoma" panose="020B0604030504040204" pitchFamily="34" charset="0"/>
              </a:rPr>
              <a:t>Bureau of Labor Statistics, U.S. Department of Labor, </a:t>
            </a:r>
            <a:r>
              <a:rPr lang="en-US" sz="900" b="0" i="1" dirty="0">
                <a:solidFill>
                  <a:srgbClr val="333333"/>
                </a:solidFill>
                <a:effectLst/>
                <a:latin typeface="Tahoma" panose="020B0604030504040204" pitchFamily="34" charset="0"/>
              </a:rPr>
              <a:t>Occupational Outlook Handbook</a:t>
            </a:r>
            <a:r>
              <a:rPr lang="en-US" sz="900" b="0" i="0" dirty="0">
                <a:solidFill>
                  <a:srgbClr val="333333"/>
                </a:solidFill>
                <a:effectLst/>
                <a:latin typeface="Tahoma" panose="020B0604030504040204" pitchFamily="34" charset="0"/>
              </a:rPr>
              <a:t>, Grounds Maintenance Workers, at </a:t>
            </a:r>
            <a:r>
              <a:rPr lang="en-US" sz="900" b="0" i="0" u="sng" dirty="0">
                <a:solidFill>
                  <a:srgbClr val="003399"/>
                </a:solidFill>
                <a:effectLst/>
                <a:latin typeface="Tahoma" panose="020B0604030504040204" pitchFamily="34" charset="0"/>
                <a:hlinkClick r:id="rId3"/>
              </a:rPr>
              <a:t>https://www.bls.gov/ooh/building-and-grounds-cleaning/grounds-maintenance-workers.htm</a:t>
            </a:r>
            <a:r>
              <a:rPr lang="en-US" sz="900" b="0" i="0" dirty="0">
                <a:solidFill>
                  <a:srgbClr val="333333"/>
                </a:solidFill>
                <a:effectLst/>
                <a:latin typeface="Tahoma" panose="020B0604030504040204" pitchFamily="34" charset="0"/>
              </a:rPr>
              <a:t> (visited </a:t>
            </a:r>
            <a:r>
              <a:rPr lang="en-US" sz="900" b="0" i="1" dirty="0">
                <a:solidFill>
                  <a:srgbClr val="333333"/>
                </a:solidFill>
                <a:effectLst/>
                <a:latin typeface="Tahoma" panose="020B0604030504040204" pitchFamily="34" charset="0"/>
              </a:rPr>
              <a:t>September 07, 2023</a:t>
            </a:r>
            <a:r>
              <a:rPr lang="en-US" sz="900" b="0" i="0" dirty="0">
                <a:solidFill>
                  <a:srgbClr val="333333"/>
                </a:solidFill>
                <a:effectLst/>
                <a:latin typeface="Tahoma" panose="020B0604030504040204" pitchFamily="34" charset="0"/>
              </a:rPr>
              <a:t>).</a:t>
            </a:r>
          </a:p>
          <a:p>
            <a:pPr marL="0" indent="0">
              <a:buNone/>
            </a:pPr>
            <a:r>
              <a:rPr lang="en-US" sz="900" dirty="0">
                <a:solidFill>
                  <a:srgbClr val="333333"/>
                </a:solidFill>
                <a:latin typeface="Tahoma" panose="020B0604030504040204" pitchFamily="34" charset="0"/>
              </a:rPr>
              <a:t>US Census Bureau / BLS, Current Population Survey, 2021 – Includes only occupations listed above, SOC 37-3010 </a:t>
            </a:r>
          </a:p>
          <a:p>
            <a:pPr marL="0" indent="0">
              <a:buNone/>
            </a:pPr>
            <a:endParaRPr lang="en-US" sz="900" dirty="0"/>
          </a:p>
        </p:txBody>
      </p:sp>
      <p:pic>
        <p:nvPicPr>
          <p:cNvPr id="4" name="Picture 3">
            <a:extLst>
              <a:ext uri="{FF2B5EF4-FFF2-40B4-BE49-F238E27FC236}">
                <a16:creationId xmlns:a16="http://schemas.microsoft.com/office/drawing/2014/main" id="{27DADE54-F9B7-ECA0-C90E-C58F7A68A4BC}"/>
              </a:ext>
            </a:extLst>
          </p:cNvPr>
          <p:cNvPicPr>
            <a:picLocks noChangeAspect="1"/>
          </p:cNvPicPr>
          <p:nvPr/>
        </p:nvPicPr>
        <p:blipFill>
          <a:blip r:embed="rId4"/>
          <a:stretch>
            <a:fillRect/>
          </a:stretch>
        </p:blipFill>
        <p:spPr>
          <a:xfrm>
            <a:off x="6901384" y="1417638"/>
            <a:ext cx="1600200" cy="1143000"/>
          </a:xfrm>
          <a:prstGeom prst="rect">
            <a:avLst/>
          </a:prstGeom>
        </p:spPr>
      </p:pic>
      <p:pic>
        <p:nvPicPr>
          <p:cNvPr id="5" name="Picture 4">
            <a:extLst>
              <a:ext uri="{FF2B5EF4-FFF2-40B4-BE49-F238E27FC236}">
                <a16:creationId xmlns:a16="http://schemas.microsoft.com/office/drawing/2014/main" id="{2F4200A8-9CFD-8B9E-05B0-8CD0D58E38AA}"/>
              </a:ext>
            </a:extLst>
          </p:cNvPr>
          <p:cNvPicPr>
            <a:picLocks noChangeAspect="1"/>
          </p:cNvPicPr>
          <p:nvPr/>
        </p:nvPicPr>
        <p:blipFill>
          <a:blip r:embed="rId5"/>
          <a:stretch>
            <a:fillRect/>
          </a:stretch>
        </p:blipFill>
        <p:spPr>
          <a:xfrm>
            <a:off x="7039428" y="2843457"/>
            <a:ext cx="1232498" cy="1720361"/>
          </a:xfrm>
          <a:prstGeom prst="rect">
            <a:avLst/>
          </a:prstGeom>
        </p:spPr>
      </p:pic>
      <p:graphicFrame>
        <p:nvGraphicFramePr>
          <p:cNvPr id="6" name="Table 5">
            <a:extLst>
              <a:ext uri="{FF2B5EF4-FFF2-40B4-BE49-F238E27FC236}">
                <a16:creationId xmlns:a16="http://schemas.microsoft.com/office/drawing/2014/main" id="{DB920DAB-846A-7752-BA93-485B4CCFF5BC}"/>
              </a:ext>
            </a:extLst>
          </p:cNvPr>
          <p:cNvGraphicFramePr>
            <a:graphicFrameLocks noGrp="1"/>
          </p:cNvGraphicFramePr>
          <p:nvPr>
            <p:extLst>
              <p:ext uri="{D42A27DB-BD31-4B8C-83A1-F6EECF244321}">
                <p14:modId xmlns:p14="http://schemas.microsoft.com/office/powerpoint/2010/main" val="2741578078"/>
              </p:ext>
            </p:extLst>
          </p:nvPr>
        </p:nvGraphicFramePr>
        <p:xfrm>
          <a:off x="593960" y="1477344"/>
          <a:ext cx="5410041" cy="1673675"/>
        </p:xfrm>
        <a:graphic>
          <a:graphicData uri="http://schemas.openxmlformats.org/drawingml/2006/table">
            <a:tbl>
              <a:tblPr/>
              <a:tblGrid>
                <a:gridCol w="4377864">
                  <a:extLst>
                    <a:ext uri="{9D8B030D-6E8A-4147-A177-3AD203B41FA5}">
                      <a16:colId xmlns:a16="http://schemas.microsoft.com/office/drawing/2014/main" val="1450760868"/>
                    </a:ext>
                  </a:extLst>
                </a:gridCol>
                <a:gridCol w="1032177">
                  <a:extLst>
                    <a:ext uri="{9D8B030D-6E8A-4147-A177-3AD203B41FA5}">
                      <a16:colId xmlns:a16="http://schemas.microsoft.com/office/drawing/2014/main" val="2796628096"/>
                    </a:ext>
                  </a:extLst>
                </a:gridCol>
              </a:tblGrid>
              <a:tr h="497014">
                <a:tc>
                  <a:txBody>
                    <a:bodyPr/>
                    <a:lstStyle/>
                    <a:p>
                      <a:pPr fontAlgn="t"/>
                      <a:r>
                        <a:rPr lang="en-US" sz="1600" b="0" i="0" u="none" strike="noStrike" dirty="0">
                          <a:solidFill>
                            <a:srgbClr val="000000"/>
                          </a:solidFill>
                          <a:effectLst/>
                          <a:latin typeface="Calibri" panose="020F0502020204030204" pitchFamily="34" charset="0"/>
                        </a:rPr>
                        <a:t>Landscaping and groundskeeping workers</a:t>
                      </a:r>
                    </a:p>
                  </a:txBody>
                  <a:tcPr marL="30480" marR="7620" marT="7620" marB="15240" anchor="ctr">
                    <a:lnL>
                      <a:noFill/>
                    </a:lnL>
                    <a:lnR>
                      <a:noFill/>
                    </a:lnR>
                    <a:lnT>
                      <a:noFill/>
                    </a:lnT>
                    <a:lnB>
                      <a:noFill/>
                    </a:lnB>
                    <a:solidFill>
                      <a:schemeClr val="bg1"/>
                    </a:solidFill>
                  </a:tcPr>
                </a:tc>
                <a:tc>
                  <a:txBody>
                    <a:bodyPr/>
                    <a:lstStyle/>
                    <a:p>
                      <a:pPr algn="r" fontAlgn="t"/>
                      <a:r>
                        <a:rPr lang="en-US" sz="1600" b="0" i="0" u="none" strike="noStrike" dirty="0">
                          <a:solidFill>
                            <a:srgbClr val="000000"/>
                          </a:solidFill>
                          <a:effectLst/>
                          <a:latin typeface="Calibri" panose="020F0502020204030204" pitchFamily="34" charset="0"/>
                        </a:rPr>
                        <a:t>1,176,100</a:t>
                      </a:r>
                    </a:p>
                  </a:txBody>
                  <a:tcPr marL="76200" marR="30480" marT="7620" marB="15240" anchor="ctr">
                    <a:lnL>
                      <a:noFill/>
                    </a:lnL>
                    <a:lnR>
                      <a:noFill/>
                    </a:lnR>
                    <a:lnT>
                      <a:noFill/>
                    </a:lnT>
                    <a:lnB>
                      <a:noFill/>
                    </a:lnB>
                    <a:solidFill>
                      <a:schemeClr val="bg1"/>
                    </a:solidFill>
                  </a:tcPr>
                </a:tc>
                <a:extLst>
                  <a:ext uri="{0D108BD9-81ED-4DB2-BD59-A6C34878D82A}">
                    <a16:rowId xmlns:a16="http://schemas.microsoft.com/office/drawing/2014/main" val="2842362019"/>
                  </a:ext>
                </a:extLst>
              </a:tr>
              <a:tr h="397425">
                <a:tc>
                  <a:txBody>
                    <a:bodyPr/>
                    <a:lstStyle/>
                    <a:p>
                      <a:pPr fontAlgn="t"/>
                      <a:r>
                        <a:rPr lang="en-US" sz="1600" b="0" i="0" u="none" strike="noStrike" dirty="0">
                          <a:solidFill>
                            <a:srgbClr val="000000"/>
                          </a:solidFill>
                          <a:effectLst/>
                          <a:latin typeface="Calibri" panose="020F0502020204030204" pitchFamily="34" charset="0"/>
                        </a:rPr>
                        <a:t>Tree trimmers and pruners</a:t>
                      </a:r>
                    </a:p>
                  </a:txBody>
                  <a:tcPr marL="30480" marR="7620" marT="7620" marB="15240" anchor="ctr">
                    <a:lnL>
                      <a:noFill/>
                    </a:lnL>
                    <a:lnR>
                      <a:noFill/>
                    </a:lnR>
                    <a:lnT>
                      <a:noFill/>
                    </a:lnT>
                    <a:lnB>
                      <a:noFill/>
                    </a:lnB>
                    <a:solidFill>
                      <a:schemeClr val="bg1"/>
                    </a:solidFill>
                  </a:tcPr>
                </a:tc>
                <a:tc>
                  <a:txBody>
                    <a:bodyPr/>
                    <a:lstStyle/>
                    <a:p>
                      <a:pPr algn="r" fontAlgn="t"/>
                      <a:r>
                        <a:rPr lang="en-US" sz="1600" b="0" i="0" u="none" strike="noStrike" dirty="0">
                          <a:solidFill>
                            <a:srgbClr val="000000"/>
                          </a:solidFill>
                          <a:effectLst/>
                          <a:latin typeface="Calibri" panose="020F0502020204030204" pitchFamily="34" charset="0"/>
                        </a:rPr>
                        <a:t>66,000</a:t>
                      </a:r>
                    </a:p>
                  </a:txBody>
                  <a:tcPr marL="76200" marR="30480" marT="7620" marB="15240" anchor="ctr">
                    <a:lnL>
                      <a:noFill/>
                    </a:lnL>
                    <a:lnR>
                      <a:noFill/>
                    </a:lnR>
                    <a:lnT>
                      <a:noFill/>
                    </a:lnT>
                    <a:lnB>
                      <a:noFill/>
                    </a:lnB>
                    <a:solidFill>
                      <a:schemeClr val="bg1"/>
                    </a:solidFill>
                  </a:tcPr>
                </a:tc>
                <a:extLst>
                  <a:ext uri="{0D108BD9-81ED-4DB2-BD59-A6C34878D82A}">
                    <a16:rowId xmlns:a16="http://schemas.microsoft.com/office/drawing/2014/main" val="1445936292"/>
                  </a:ext>
                </a:extLst>
              </a:tr>
              <a:tr h="493486">
                <a:tc>
                  <a:txBody>
                    <a:bodyPr/>
                    <a:lstStyle/>
                    <a:p>
                      <a:pPr fontAlgn="t"/>
                      <a:r>
                        <a:rPr lang="en-US" sz="1600" b="0" i="0" u="none" strike="noStrike" dirty="0">
                          <a:solidFill>
                            <a:srgbClr val="000000"/>
                          </a:solidFill>
                          <a:effectLst/>
                          <a:latin typeface="Calibri" panose="020F0502020204030204" pitchFamily="34" charset="0"/>
                        </a:rPr>
                        <a:t>Pesticide handlers, sprayers, applicators, vegetation</a:t>
                      </a:r>
                    </a:p>
                  </a:txBody>
                  <a:tcPr marL="30480" marR="7620" marT="7620" marB="15240" anchor="ctr">
                    <a:lnL>
                      <a:noFill/>
                    </a:lnL>
                    <a:lnR>
                      <a:noFill/>
                    </a:lnR>
                    <a:lnT>
                      <a:noFill/>
                    </a:lnT>
                    <a:lnB>
                      <a:noFill/>
                    </a:lnB>
                    <a:solidFill>
                      <a:schemeClr val="bg1"/>
                    </a:solidFill>
                  </a:tcPr>
                </a:tc>
                <a:tc>
                  <a:txBody>
                    <a:bodyPr/>
                    <a:lstStyle/>
                    <a:p>
                      <a:pPr algn="r" fontAlgn="t"/>
                      <a:r>
                        <a:rPr lang="en-US" sz="1600" b="0" i="0" u="none" strike="noStrike" dirty="0">
                          <a:solidFill>
                            <a:srgbClr val="000000"/>
                          </a:solidFill>
                          <a:effectLst/>
                          <a:latin typeface="Calibri" panose="020F0502020204030204" pitchFamily="34" charset="0"/>
                        </a:rPr>
                        <a:t>23,200</a:t>
                      </a:r>
                    </a:p>
                  </a:txBody>
                  <a:tcPr marL="76200" marR="30480" marT="7620" marB="15240" anchor="ctr">
                    <a:lnL>
                      <a:noFill/>
                    </a:lnL>
                    <a:lnR>
                      <a:noFill/>
                    </a:lnR>
                    <a:lnT>
                      <a:noFill/>
                    </a:lnT>
                    <a:lnB>
                      <a:noFill/>
                    </a:lnB>
                    <a:solidFill>
                      <a:schemeClr val="bg1"/>
                    </a:solidFill>
                  </a:tcPr>
                </a:tc>
                <a:extLst>
                  <a:ext uri="{0D108BD9-81ED-4DB2-BD59-A6C34878D82A}">
                    <a16:rowId xmlns:a16="http://schemas.microsoft.com/office/drawing/2014/main" val="4175549788"/>
                  </a:ext>
                </a:extLst>
              </a:tr>
              <a:tr h="285750">
                <a:tc>
                  <a:txBody>
                    <a:bodyPr/>
                    <a:lstStyle/>
                    <a:p>
                      <a:pPr fontAlgn="t"/>
                      <a:r>
                        <a:rPr lang="en-US" sz="1600" b="0" i="0" u="none" strike="noStrike">
                          <a:solidFill>
                            <a:srgbClr val="000000"/>
                          </a:solidFill>
                          <a:effectLst/>
                          <a:latin typeface="Calibri" panose="020F0502020204030204" pitchFamily="34" charset="0"/>
                        </a:rPr>
                        <a:t>Grounds maintenance workers, all other</a:t>
                      </a:r>
                    </a:p>
                  </a:txBody>
                  <a:tcPr marL="30480" marR="7620" marT="7620" marB="15240" anchor="ctr">
                    <a:lnL>
                      <a:noFill/>
                    </a:lnL>
                    <a:lnR>
                      <a:noFill/>
                    </a:lnR>
                    <a:lnT>
                      <a:noFill/>
                    </a:lnT>
                    <a:lnB>
                      <a:noFill/>
                    </a:lnB>
                    <a:solidFill>
                      <a:schemeClr val="bg1"/>
                    </a:solidFill>
                  </a:tcPr>
                </a:tc>
                <a:tc>
                  <a:txBody>
                    <a:bodyPr/>
                    <a:lstStyle/>
                    <a:p>
                      <a:pPr algn="r" fontAlgn="t"/>
                      <a:r>
                        <a:rPr lang="en-US" sz="1600" b="0" i="0" u="none" strike="noStrike" dirty="0">
                          <a:solidFill>
                            <a:srgbClr val="000000"/>
                          </a:solidFill>
                          <a:effectLst/>
                          <a:latin typeface="Calibri" panose="020F0502020204030204" pitchFamily="34" charset="0"/>
                        </a:rPr>
                        <a:t>16,300</a:t>
                      </a:r>
                    </a:p>
                  </a:txBody>
                  <a:tcPr marL="76200" marR="30480" marT="7620" marB="15240" anchor="ctr">
                    <a:lnL>
                      <a:noFill/>
                    </a:lnL>
                    <a:lnR>
                      <a:noFill/>
                    </a:lnR>
                    <a:lnT>
                      <a:noFill/>
                    </a:lnT>
                    <a:lnB>
                      <a:noFill/>
                    </a:lnB>
                    <a:solidFill>
                      <a:schemeClr val="bg1"/>
                    </a:solidFill>
                  </a:tcPr>
                </a:tc>
                <a:extLst>
                  <a:ext uri="{0D108BD9-81ED-4DB2-BD59-A6C34878D82A}">
                    <a16:rowId xmlns:a16="http://schemas.microsoft.com/office/drawing/2014/main" val="3001817390"/>
                  </a:ext>
                </a:extLst>
              </a:tr>
            </a:tbl>
          </a:graphicData>
        </a:graphic>
      </p:graphicFrame>
      <p:pic>
        <p:nvPicPr>
          <p:cNvPr id="9" name="Picture 8">
            <a:extLst>
              <a:ext uri="{FF2B5EF4-FFF2-40B4-BE49-F238E27FC236}">
                <a16:creationId xmlns:a16="http://schemas.microsoft.com/office/drawing/2014/main" id="{BEFEDC8E-FB8C-AD77-9A7D-4F4C6D6EE297}"/>
              </a:ext>
            </a:extLst>
          </p:cNvPr>
          <p:cNvPicPr>
            <a:picLocks noChangeAspect="1"/>
          </p:cNvPicPr>
          <p:nvPr/>
        </p:nvPicPr>
        <p:blipFill>
          <a:blip r:embed="rId6"/>
          <a:stretch>
            <a:fillRect/>
          </a:stretch>
        </p:blipFill>
        <p:spPr>
          <a:xfrm>
            <a:off x="988189" y="3543364"/>
            <a:ext cx="4216399" cy="2040907"/>
          </a:xfrm>
          <a:prstGeom prst="rect">
            <a:avLst/>
          </a:prstGeom>
          <a:ln>
            <a:solidFill>
              <a:schemeClr val="tx1"/>
            </a:solidFill>
          </a:ln>
        </p:spPr>
      </p:pic>
    </p:spTree>
    <p:extLst>
      <p:ext uri="{BB962C8B-B14F-4D97-AF65-F5344CB8AC3E}">
        <p14:creationId xmlns:p14="http://schemas.microsoft.com/office/powerpoint/2010/main" val="2587538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32404C-361A-D112-FCAF-4802E0BEBCD0}"/>
              </a:ext>
            </a:extLst>
          </p:cNvPr>
          <p:cNvSpPr>
            <a:spLocks noGrp="1"/>
          </p:cNvSpPr>
          <p:nvPr>
            <p:ph type="sldNum" sz="quarter" idx="12"/>
          </p:nvPr>
        </p:nvSpPr>
        <p:spPr/>
        <p:txBody>
          <a:bodyPr/>
          <a:lstStyle/>
          <a:p>
            <a:fld id="{B4247F49-15E3-AF47-9628-BAF668941D01}" type="slidenum">
              <a:rPr lang="en-US" smtClean="0"/>
              <a:t>9</a:t>
            </a:fld>
            <a:endParaRPr lang="en-US"/>
          </a:p>
        </p:txBody>
      </p:sp>
      <p:pic>
        <p:nvPicPr>
          <p:cNvPr id="6" name="Picture 5">
            <a:extLst>
              <a:ext uri="{FF2B5EF4-FFF2-40B4-BE49-F238E27FC236}">
                <a16:creationId xmlns:a16="http://schemas.microsoft.com/office/drawing/2014/main" id="{B6AE1355-CB22-ABBA-F880-60DC18CC0372}"/>
              </a:ext>
            </a:extLst>
          </p:cNvPr>
          <p:cNvPicPr>
            <a:picLocks noChangeAspect="1"/>
          </p:cNvPicPr>
          <p:nvPr/>
        </p:nvPicPr>
        <p:blipFill>
          <a:blip r:embed="rId2"/>
          <a:stretch>
            <a:fillRect/>
          </a:stretch>
        </p:blipFill>
        <p:spPr>
          <a:xfrm>
            <a:off x="304801" y="495301"/>
            <a:ext cx="1234830" cy="1620979"/>
          </a:xfrm>
          <a:prstGeom prst="rect">
            <a:avLst/>
          </a:prstGeom>
          <a:ln>
            <a:solidFill>
              <a:schemeClr val="tx1"/>
            </a:solidFill>
          </a:ln>
        </p:spPr>
      </p:pic>
      <p:sp>
        <p:nvSpPr>
          <p:cNvPr id="8" name="Content Placeholder 7">
            <a:extLst>
              <a:ext uri="{FF2B5EF4-FFF2-40B4-BE49-F238E27FC236}">
                <a16:creationId xmlns:a16="http://schemas.microsoft.com/office/drawing/2014/main" id="{54327492-A2C3-442A-7FD5-3A9411A20ECB}"/>
              </a:ext>
            </a:extLst>
          </p:cNvPr>
          <p:cNvSpPr txBox="1">
            <a:spLocks noGrp="1"/>
          </p:cNvSpPr>
          <p:nvPr>
            <p:ph idx="1"/>
          </p:nvPr>
        </p:nvSpPr>
        <p:spPr>
          <a:xfrm>
            <a:off x="71536" y="2214351"/>
            <a:ext cx="3213785" cy="461665"/>
          </a:xfrm>
          <a:prstGeom prst="rect">
            <a:avLst/>
          </a:prstGeom>
          <a:noFill/>
        </p:spPr>
        <p:txBody>
          <a:bodyPr wrap="square">
            <a:spAutoFit/>
          </a:bodyPr>
          <a:lstStyle/>
          <a:p>
            <a:pPr marL="0" marR="0" indent="0">
              <a:spcBef>
                <a:spcPts val="0"/>
              </a:spcBef>
              <a:spcAft>
                <a:spcPts val="0"/>
              </a:spcAft>
              <a:buNone/>
            </a:pPr>
            <a:r>
              <a:rPr lang="en-US" sz="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Kearney GD, Imai S. </a:t>
            </a:r>
            <a:r>
              <a:rPr lang="en-US" sz="8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Occupational fatalities among Grounds </a:t>
            </a:r>
            <a:r>
              <a:rPr lang="en-US" sz="800" i="1" dirty="0">
                <a:solidFill>
                  <a:srgbClr val="212121"/>
                </a:solidFill>
                <a:latin typeface="Arial" panose="020B0604020202020204" pitchFamily="34" charset="0"/>
                <a:ea typeface="Times New Roman" panose="02020603050405020304" pitchFamily="18" charset="0"/>
                <a:cs typeface="Arial" panose="020B0604020202020204" pitchFamily="34" charset="0"/>
              </a:rPr>
              <a:t>M</a:t>
            </a:r>
            <a:r>
              <a:rPr lang="en-US" sz="800" i="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aintenance Workers in the United States (2016-2020). </a:t>
            </a:r>
          </a:p>
          <a:p>
            <a:pPr marL="0" marR="0" indent="0">
              <a:spcBef>
                <a:spcPts val="0"/>
              </a:spcBef>
              <a:spcAft>
                <a:spcPts val="0"/>
              </a:spcAft>
              <a:buNone/>
            </a:pPr>
            <a:r>
              <a:rPr lang="en-US" sz="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Am J Ind Med. 2023 Jun 11.</a:t>
            </a:r>
            <a:endParaRPr lang="en-US" sz="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FE0C281C-E887-BA17-52E4-F977F6215EE8}"/>
              </a:ext>
            </a:extLst>
          </p:cNvPr>
          <p:cNvPicPr>
            <a:picLocks noChangeAspect="1"/>
          </p:cNvPicPr>
          <p:nvPr/>
        </p:nvPicPr>
        <p:blipFill>
          <a:blip r:embed="rId3"/>
          <a:stretch>
            <a:fillRect/>
          </a:stretch>
        </p:blipFill>
        <p:spPr>
          <a:xfrm>
            <a:off x="4173535" y="406602"/>
            <a:ext cx="3412866" cy="2405319"/>
          </a:xfrm>
          <a:prstGeom prst="rect">
            <a:avLst/>
          </a:prstGeom>
          <a:ln>
            <a:solidFill>
              <a:schemeClr val="tx1"/>
            </a:solidFill>
          </a:ln>
        </p:spPr>
      </p:pic>
      <p:pic>
        <p:nvPicPr>
          <p:cNvPr id="10" name="Picture 9">
            <a:extLst>
              <a:ext uri="{FF2B5EF4-FFF2-40B4-BE49-F238E27FC236}">
                <a16:creationId xmlns:a16="http://schemas.microsoft.com/office/drawing/2014/main" id="{080BBC18-8991-A636-A8A4-975D43E67CDF}"/>
              </a:ext>
            </a:extLst>
          </p:cNvPr>
          <p:cNvPicPr>
            <a:picLocks noChangeAspect="1"/>
          </p:cNvPicPr>
          <p:nvPr/>
        </p:nvPicPr>
        <p:blipFill>
          <a:blip r:embed="rId4"/>
          <a:stretch>
            <a:fillRect/>
          </a:stretch>
        </p:blipFill>
        <p:spPr>
          <a:xfrm>
            <a:off x="4329403" y="3477966"/>
            <a:ext cx="4072743" cy="2465320"/>
          </a:xfrm>
          <a:prstGeom prst="rect">
            <a:avLst/>
          </a:prstGeom>
          <a:ln>
            <a:solidFill>
              <a:schemeClr val="tx1"/>
            </a:solidFill>
          </a:ln>
        </p:spPr>
      </p:pic>
      <p:pic>
        <p:nvPicPr>
          <p:cNvPr id="11" name="Picture 10">
            <a:extLst>
              <a:ext uri="{FF2B5EF4-FFF2-40B4-BE49-F238E27FC236}">
                <a16:creationId xmlns:a16="http://schemas.microsoft.com/office/drawing/2014/main" id="{3D8D24E1-755B-B518-3362-DDBAD8765E30}"/>
              </a:ext>
            </a:extLst>
          </p:cNvPr>
          <p:cNvPicPr>
            <a:picLocks noChangeAspect="1"/>
          </p:cNvPicPr>
          <p:nvPr/>
        </p:nvPicPr>
        <p:blipFill>
          <a:blip r:embed="rId5"/>
          <a:stretch>
            <a:fillRect/>
          </a:stretch>
        </p:blipFill>
        <p:spPr>
          <a:xfrm>
            <a:off x="304801" y="3477967"/>
            <a:ext cx="3505983" cy="2466136"/>
          </a:xfrm>
          <a:prstGeom prst="rect">
            <a:avLst/>
          </a:prstGeom>
          <a:ln>
            <a:solidFill>
              <a:schemeClr val="tx1"/>
            </a:solidFill>
          </a:ln>
        </p:spPr>
      </p:pic>
      <p:sp>
        <p:nvSpPr>
          <p:cNvPr id="13" name="TextBox 12">
            <a:extLst>
              <a:ext uri="{FF2B5EF4-FFF2-40B4-BE49-F238E27FC236}">
                <a16:creationId xmlns:a16="http://schemas.microsoft.com/office/drawing/2014/main" id="{EA3246B6-B70D-C2FD-3CDC-4F72C1D74B6C}"/>
              </a:ext>
            </a:extLst>
          </p:cNvPr>
          <p:cNvSpPr txBox="1"/>
          <p:nvPr/>
        </p:nvSpPr>
        <p:spPr>
          <a:xfrm>
            <a:off x="4329403" y="6045817"/>
            <a:ext cx="4572000" cy="410562"/>
          </a:xfrm>
          <a:prstGeom prst="rect">
            <a:avLst/>
          </a:prstGeom>
          <a:noFill/>
        </p:spPr>
        <p:txBody>
          <a:bodyPr wrap="square">
            <a:spAutoFit/>
          </a:bodyPr>
          <a:lstStyle/>
          <a:p>
            <a:pPr marL="0" marR="0">
              <a:lnSpc>
                <a:spcPct val="107000"/>
              </a:lnSpc>
              <a:spcBef>
                <a:spcPts val="0"/>
              </a:spcBef>
              <a:spcAft>
                <a:spcPts val="0"/>
              </a:spcAft>
            </a:pPr>
            <a:r>
              <a:rPr lang="en-US" sz="1000" b="1" dirty="0">
                <a:effectLst/>
                <a:latin typeface="Times New Roman" panose="02020603050405020304" pitchFamily="18" charset="0"/>
                <a:ea typeface="Gill Sans MT" panose="020B0502020104020203" pitchFamily="34" charset="0"/>
                <a:cs typeface="Times New Roman" panose="02020603050405020304" pitchFamily="18" charset="0"/>
              </a:rPr>
              <a:t>Figure 3. </a:t>
            </a:r>
            <a:r>
              <a:rPr lang="en-US" sz="1000" b="0" dirty="0">
                <a:effectLst/>
                <a:latin typeface="Times New Roman" panose="02020603050405020304" pitchFamily="18" charset="0"/>
                <a:ea typeface="Gill Sans MT" panose="020B0502020104020203" pitchFamily="34" charset="0"/>
                <a:cs typeface="Times New Roman" panose="02020603050405020304" pitchFamily="18" charset="0"/>
              </a:rPr>
              <a:t>Number of Fatal Occupational Injuries Among U.S. and Foreign-born Grounds Maintenance Workers of Hispanic or Latino Ethnicity, U.S. (2016-2020)</a:t>
            </a:r>
            <a:r>
              <a:rPr lang="en-US" sz="1000" b="0" baseline="30000" dirty="0" err="1">
                <a:effectLst/>
                <a:latin typeface="Times New Roman" panose="02020603050405020304" pitchFamily="18" charset="0"/>
                <a:ea typeface="Gill Sans MT" panose="020B0502020104020203" pitchFamily="34" charset="0"/>
                <a:cs typeface="Times New Roman" panose="02020603050405020304" pitchFamily="18" charset="0"/>
              </a:rPr>
              <a:t>a,b</a:t>
            </a:r>
            <a:endParaRPr lang="en-US" sz="1000" b="1" dirty="0">
              <a:effectLst/>
              <a:latin typeface="Times New Roman" panose="02020603050405020304" pitchFamily="18" charset="0"/>
              <a:ea typeface="Gill Sans MT" panose="020B0502020104020203"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B588FCC-FD28-180E-C386-50385ABFCC30}"/>
              </a:ext>
            </a:extLst>
          </p:cNvPr>
          <p:cNvSpPr txBox="1"/>
          <p:nvPr/>
        </p:nvSpPr>
        <p:spPr>
          <a:xfrm>
            <a:off x="71536" y="6595696"/>
            <a:ext cx="9212423" cy="215187"/>
          </a:xfrm>
          <a:prstGeom prst="rect">
            <a:avLst/>
          </a:prstGeom>
          <a:noFill/>
        </p:spPr>
        <p:txBody>
          <a:bodyPr wrap="square">
            <a:spAutoFit/>
          </a:bodyPr>
          <a:lstStyle/>
          <a:p>
            <a:pPr marL="0" marR="0">
              <a:lnSpc>
                <a:spcPct val="107000"/>
              </a:lnSpc>
              <a:spcBef>
                <a:spcPts val="0"/>
              </a:spcBef>
              <a:spcAft>
                <a:spcPts val="0"/>
              </a:spcAft>
            </a:pPr>
            <a:r>
              <a:rPr lang="en-US" sz="800" b="1" baseline="30000" dirty="0">
                <a:effectLst/>
                <a:latin typeface="Times New Roman" panose="02020603050405020304" pitchFamily="18" charset="0"/>
                <a:ea typeface="Gill Sans MT" panose="020B0502020104020203" pitchFamily="34" charset="0"/>
                <a:cs typeface="Times New Roman" panose="02020603050405020304" pitchFamily="18" charset="0"/>
              </a:rPr>
              <a:t>a</a:t>
            </a:r>
            <a:r>
              <a:rPr lang="en-US" sz="800" b="0" baseline="30000" dirty="0">
                <a:effectLst/>
                <a:latin typeface="Times New Roman" panose="02020603050405020304" pitchFamily="18" charset="0"/>
                <a:ea typeface="Gill Sans MT" panose="020B0502020104020203" pitchFamily="34" charset="0"/>
                <a:cs typeface="Times New Roman" panose="02020603050405020304" pitchFamily="18" charset="0"/>
              </a:rPr>
              <a:t> </a:t>
            </a:r>
            <a:r>
              <a:rPr lang="en-US" sz="800" b="0" dirty="0">
                <a:effectLst/>
                <a:latin typeface="Times New Roman" panose="02020603050405020304" pitchFamily="18" charset="0"/>
                <a:ea typeface="Gill Sans MT" panose="020B0502020104020203" pitchFamily="34" charset="0"/>
                <a:cs typeface="Times New Roman" panose="02020603050405020304" pitchFamily="18" charset="0"/>
              </a:rPr>
              <a:t>Source: BLS, Census of Fatal Occupational Injuries. </a:t>
            </a:r>
            <a:r>
              <a:rPr lang="en-US" sz="800" baseline="30000" dirty="0">
                <a:latin typeface="Times New Roman" panose="02020603050405020304" pitchFamily="18" charset="0"/>
                <a:ea typeface="Gill Sans MT" panose="020B0502020104020203" pitchFamily="34" charset="0"/>
                <a:cs typeface="Times New Roman" panose="02020603050405020304" pitchFamily="18" charset="0"/>
              </a:rPr>
              <a:t>a</a:t>
            </a:r>
            <a:r>
              <a:rPr lang="en-US" sz="800" b="0" baseline="30000" dirty="0">
                <a:effectLst/>
                <a:latin typeface="Times New Roman" panose="02020603050405020304" pitchFamily="18" charset="0"/>
                <a:ea typeface="Gill Sans MT" panose="020B0502020104020203" pitchFamily="34" charset="0"/>
                <a:cs typeface="Times New Roman" panose="02020603050405020304" pitchFamily="18" charset="0"/>
              </a:rPr>
              <a:t> </a:t>
            </a:r>
            <a:r>
              <a:rPr lang="en-US" sz="800" b="0" dirty="0">
                <a:effectLst/>
                <a:latin typeface="Times New Roman" panose="02020603050405020304" pitchFamily="18" charset="0"/>
                <a:ea typeface="Gill Sans MT" panose="020B0502020104020203" pitchFamily="34" charset="0"/>
                <a:cs typeface="Times New Roman" panose="02020603050405020304" pitchFamily="18" charset="0"/>
              </a:rPr>
              <a:t>Persons identified as Hispanic or Latino may be of any race. Cases reported with unknown ethnicity were included in counts of non-Hispanic workers</a:t>
            </a:r>
            <a:endParaRPr lang="en-US" sz="1000" b="1" dirty="0">
              <a:effectLst/>
              <a:latin typeface="Times New Roman" panose="02020603050405020304" pitchFamily="18" charset="0"/>
              <a:ea typeface="Gill Sans MT" panose="020B0502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D47FF6C-EE88-D1EF-D752-96F80856E2F2}"/>
              </a:ext>
            </a:extLst>
          </p:cNvPr>
          <p:cNvSpPr txBox="1"/>
          <p:nvPr/>
        </p:nvSpPr>
        <p:spPr>
          <a:xfrm>
            <a:off x="4077478" y="2893686"/>
            <a:ext cx="4725837" cy="410562"/>
          </a:xfrm>
          <a:prstGeom prst="rect">
            <a:avLst/>
          </a:prstGeom>
          <a:noFill/>
        </p:spPr>
        <p:txBody>
          <a:bodyPr wrap="square">
            <a:spAutoFit/>
          </a:bodyPr>
          <a:lstStyle/>
          <a:p>
            <a:pPr marL="0" marR="0">
              <a:lnSpc>
                <a:spcPct val="107000"/>
              </a:lnSpc>
              <a:spcBef>
                <a:spcPts val="0"/>
              </a:spcBef>
              <a:spcAft>
                <a:spcPts val="0"/>
              </a:spcAft>
            </a:pPr>
            <a:r>
              <a:rPr lang="en-US" sz="1000" b="1" dirty="0">
                <a:effectLst/>
                <a:latin typeface="Times New Roman" panose="02020603050405020304" pitchFamily="18" charset="0"/>
                <a:ea typeface="Gill Sans MT" panose="020B0502020104020203" pitchFamily="34" charset="0"/>
                <a:cs typeface="Times New Roman" panose="02020603050405020304" pitchFamily="18" charset="0"/>
              </a:rPr>
              <a:t>Figure 1. </a:t>
            </a:r>
            <a:r>
              <a:rPr lang="en-US" sz="1000" b="0" dirty="0">
                <a:effectLst/>
                <a:latin typeface="Times New Roman" panose="02020603050405020304" pitchFamily="18" charset="0"/>
                <a:ea typeface="Gill Sans MT" panose="020B0502020104020203" pitchFamily="34" charset="0"/>
                <a:cs typeface="Times New Roman" panose="02020603050405020304" pitchFamily="18" charset="0"/>
              </a:rPr>
              <a:t>Number of Fatal Occupational Injuries Among Grounds Maintenance Workers, by State, U.S. (2016-2020)</a:t>
            </a:r>
            <a:r>
              <a:rPr lang="en-US" sz="1000" b="0" baseline="30000" dirty="0">
                <a:effectLst/>
                <a:latin typeface="Times New Roman" panose="02020603050405020304" pitchFamily="18" charset="0"/>
                <a:ea typeface="Gill Sans MT" panose="020B0502020104020203" pitchFamily="34" charset="0"/>
                <a:cs typeface="Times New Roman" panose="02020603050405020304" pitchFamily="18" charset="0"/>
              </a:rPr>
              <a:t>a</a:t>
            </a:r>
            <a:r>
              <a:rPr lang="en-US" sz="1000" b="0" dirty="0">
                <a:effectLst/>
                <a:latin typeface="Times New Roman" panose="02020603050405020304" pitchFamily="18" charset="0"/>
                <a:ea typeface="Gill Sans MT" panose="020B0502020104020203" pitchFamily="34" charset="0"/>
                <a:cs typeface="Times New Roman" panose="02020603050405020304" pitchFamily="18" charset="0"/>
              </a:rPr>
              <a:t> </a:t>
            </a:r>
            <a:endParaRPr lang="en-US" sz="1000" b="1" dirty="0">
              <a:effectLst/>
              <a:latin typeface="Times New Roman" panose="02020603050405020304" pitchFamily="18" charset="0"/>
              <a:ea typeface="Gill Sans MT" panose="020B0502020104020203"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F198FD5-D252-33E4-3EFC-15342E8DC18D}"/>
              </a:ext>
            </a:extLst>
          </p:cNvPr>
          <p:cNvSpPr txBox="1"/>
          <p:nvPr/>
        </p:nvSpPr>
        <p:spPr>
          <a:xfrm>
            <a:off x="213462" y="6042174"/>
            <a:ext cx="3650757" cy="410562"/>
          </a:xfrm>
          <a:prstGeom prst="rect">
            <a:avLst/>
          </a:prstGeom>
          <a:noFill/>
        </p:spPr>
        <p:txBody>
          <a:bodyPr wrap="square">
            <a:spAutoFit/>
          </a:bodyPr>
          <a:lstStyle/>
          <a:p>
            <a:pPr marL="0" marR="0">
              <a:lnSpc>
                <a:spcPct val="107000"/>
              </a:lnSpc>
              <a:spcBef>
                <a:spcPts val="0"/>
              </a:spcBef>
              <a:spcAft>
                <a:spcPts val="0"/>
              </a:spcAft>
            </a:pPr>
            <a:r>
              <a:rPr lang="en-US" sz="1000" b="1" dirty="0">
                <a:effectLst/>
                <a:latin typeface="Times New Roman" panose="02020603050405020304" pitchFamily="18" charset="0"/>
                <a:ea typeface="Gill Sans MT" panose="020B0502020104020203" pitchFamily="34" charset="0"/>
                <a:cs typeface="Times New Roman" panose="02020603050405020304" pitchFamily="18" charset="0"/>
              </a:rPr>
              <a:t>Figure 2. </a:t>
            </a:r>
            <a:r>
              <a:rPr lang="en-US" sz="1000" b="0" dirty="0">
                <a:effectLst/>
                <a:latin typeface="Times New Roman" panose="02020603050405020304" pitchFamily="18" charset="0"/>
                <a:ea typeface="Gill Sans MT" panose="020B0502020104020203" pitchFamily="34" charset="0"/>
                <a:cs typeface="Times New Roman" panose="02020603050405020304" pitchFamily="18" charset="0"/>
              </a:rPr>
              <a:t>Fatal Occupational Injury Rate Among Grounds Maintenance Workers and U.S. Workers, U.S. (2016-2020)</a:t>
            </a:r>
            <a:r>
              <a:rPr lang="en-US" sz="1000" b="0" baseline="30000" dirty="0">
                <a:effectLst/>
                <a:latin typeface="Times New Roman" panose="02020603050405020304" pitchFamily="18" charset="0"/>
                <a:ea typeface="Gill Sans MT" panose="020B0502020104020203" pitchFamily="34" charset="0"/>
                <a:cs typeface="Times New Roman" panose="02020603050405020304" pitchFamily="18" charset="0"/>
              </a:rPr>
              <a:t>a</a:t>
            </a:r>
            <a:endParaRPr lang="en-US" sz="1000" b="1" dirty="0">
              <a:effectLst/>
              <a:latin typeface="Times New Roman" panose="02020603050405020304" pitchFamily="18" charset="0"/>
              <a:ea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2516079109"/>
      </p:ext>
    </p:extLst>
  </p:cSld>
  <p:clrMapOvr>
    <a:masterClrMapping/>
  </p:clrMapOvr>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template_ECU-Pirate_Statue_rev (1)" id="{738FB05A-639D-4CBE-855B-250F142F19A6}" vid="{F3F2BF4A-22E4-43F0-9814-7B21628E49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Powerpointtemplate_ECU-Pirate_Statue_rev (1)</Template>
  <TotalTime>1089</TotalTime>
  <Words>2811</Words>
  <Application>Microsoft Office PowerPoint</Application>
  <PresentationFormat>On-screen Show (4:3)</PresentationFormat>
  <Paragraphs>435</Paragraphs>
  <Slides>30</Slides>
  <Notes>20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East Carolina University</vt:lpstr>
      <vt:lpstr>PowerPoint Presentation</vt:lpstr>
      <vt:lpstr>Acknowledgments</vt:lpstr>
      <vt:lpstr>Objective:  AVOID TEGO Syndrome</vt:lpstr>
      <vt:lpstr>“Most Dangerous Jobs in America”</vt:lpstr>
      <vt:lpstr>Quiz</vt:lpstr>
      <vt:lpstr>PowerPoint Presentation</vt:lpstr>
      <vt:lpstr>Dangerous and Often Blurred</vt:lpstr>
      <vt:lpstr>Workforce Demographics - U.S.</vt:lpstr>
      <vt:lpstr>PowerPoint Presentation</vt:lpstr>
      <vt:lpstr>NIOSH and FACE Program</vt:lpstr>
      <vt:lpstr>PowerPoint Presentation</vt:lpstr>
      <vt:lpstr>PowerPoint Presentation</vt:lpstr>
      <vt:lpstr>FACE REPORTS: CONTENT</vt:lpstr>
      <vt:lpstr>How are FACE Investigations Conducted? </vt:lpstr>
      <vt:lpstr>GOAL and OBJECTIVES  </vt:lpstr>
      <vt:lpstr>PowerPoint Presentation</vt:lpstr>
      <vt:lpstr>METHODS Database Schema</vt:lpstr>
      <vt:lpstr>PowerPoint Presentation</vt:lpstr>
      <vt:lpstr>RESULTS NIOSH and State FACE Reports, Landscaping Service Worker Fatalities, by State </vt:lpstr>
      <vt:lpstr>PowerPoint Presentation</vt:lpstr>
      <vt:lpstr>RESULTS FACE Reports: Decedent’s Demographic, Work and Employer  Characteristics </vt:lpstr>
      <vt:lpstr>RESULTS Major Event or Exposure Category</vt:lpstr>
      <vt:lpstr>RESULTS Source of Fatal Injury</vt:lpstr>
      <vt:lpstr>RESULTS FACE Reports: Fatal Incidents and Job Tenure with Employer</vt:lpstr>
      <vt:lpstr>Discussion</vt:lpstr>
      <vt:lpstr>PowerPoint Presentation</vt:lpstr>
      <vt:lpstr>References</vt:lpstr>
      <vt:lpstr>Quiz</vt:lpstr>
      <vt:lpstr>PowerPoint Presentation</vt:lpstr>
      <vt:lpstr>PowerPoint Presentation</vt:lpstr>
    </vt:vector>
  </TitlesOfParts>
  <Company>East Carolina Univeristy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Kearney, Gregory Dale</dc:creator>
  <cp:lastModifiedBy>McAden, Emily Price</cp:lastModifiedBy>
  <cp:revision>11</cp:revision>
  <dcterms:created xsi:type="dcterms:W3CDTF">2023-03-23T10:54:09Z</dcterms:created>
  <dcterms:modified xsi:type="dcterms:W3CDTF">2024-03-08T18:00:16Z</dcterms:modified>
</cp:coreProperties>
</file>