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1"/>
  </p:notesMasterIdLst>
  <p:sldIdLst>
    <p:sldId id="264" r:id="rId2"/>
    <p:sldId id="311" r:id="rId3"/>
    <p:sldId id="444" r:id="rId4"/>
    <p:sldId id="428" r:id="rId5"/>
    <p:sldId id="429" r:id="rId6"/>
    <p:sldId id="430" r:id="rId7"/>
    <p:sldId id="431" r:id="rId8"/>
    <p:sldId id="313" r:id="rId9"/>
    <p:sldId id="465" r:id="rId10"/>
    <p:sldId id="464" r:id="rId11"/>
    <p:sldId id="418" r:id="rId12"/>
    <p:sldId id="450" r:id="rId13"/>
    <p:sldId id="417" r:id="rId14"/>
    <p:sldId id="290" r:id="rId15"/>
    <p:sldId id="312" r:id="rId16"/>
    <p:sldId id="287" r:id="rId17"/>
    <p:sldId id="288" r:id="rId18"/>
    <p:sldId id="364" r:id="rId19"/>
    <p:sldId id="314" r:id="rId20"/>
    <p:sldId id="316" r:id="rId21"/>
    <p:sldId id="318" r:id="rId22"/>
    <p:sldId id="463" r:id="rId23"/>
    <p:sldId id="365" r:id="rId24"/>
    <p:sldId id="445" r:id="rId25"/>
    <p:sldId id="303" r:id="rId26"/>
    <p:sldId id="367" r:id="rId27"/>
    <p:sldId id="335" r:id="rId28"/>
    <p:sldId id="370" r:id="rId29"/>
    <p:sldId id="337" r:id="rId30"/>
    <p:sldId id="361" r:id="rId31"/>
    <p:sldId id="362" r:id="rId32"/>
    <p:sldId id="446" r:id="rId33"/>
    <p:sldId id="447" r:id="rId34"/>
    <p:sldId id="455" r:id="rId35"/>
    <p:sldId id="458" r:id="rId36"/>
    <p:sldId id="456" r:id="rId37"/>
    <p:sldId id="457" r:id="rId38"/>
    <p:sldId id="459" r:id="rId39"/>
    <p:sldId id="432" r:id="rId40"/>
    <p:sldId id="291" r:id="rId41"/>
    <p:sldId id="289" r:id="rId42"/>
    <p:sldId id="292" r:id="rId43"/>
    <p:sldId id="466" r:id="rId44"/>
    <p:sldId id="293" r:id="rId45"/>
    <p:sldId id="294" r:id="rId46"/>
    <p:sldId id="462" r:id="rId47"/>
    <p:sldId id="424" r:id="rId48"/>
    <p:sldId id="371" r:id="rId49"/>
    <p:sldId id="461" r:id="rId50"/>
    <p:sldId id="320" r:id="rId51"/>
    <p:sldId id="328" r:id="rId52"/>
    <p:sldId id="344" r:id="rId53"/>
    <p:sldId id="345" r:id="rId54"/>
    <p:sldId id="421" r:id="rId55"/>
    <p:sldId id="422" r:id="rId56"/>
    <p:sldId id="338" r:id="rId57"/>
    <p:sldId id="296" r:id="rId58"/>
    <p:sldId id="297" r:id="rId59"/>
    <p:sldId id="298"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5CD"/>
    <a:srgbClr val="D7B5D8"/>
    <a:srgbClr val="FFFFD4"/>
    <a:srgbClr val="A9D18E"/>
    <a:srgbClr val="E08263"/>
    <a:srgbClr val="FFCC66"/>
    <a:srgbClr val="336699"/>
    <a:srgbClr val="78C679"/>
    <a:srgbClr val="67A9CF"/>
    <a:srgbClr val="D416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31" autoAdjust="0"/>
  </p:normalViewPr>
  <p:slideViewPr>
    <p:cSldViewPr snapToGrid="0">
      <p:cViewPr varScale="1">
        <p:scale>
          <a:sx n="53" d="100"/>
          <a:sy n="53" d="100"/>
        </p:scale>
        <p:origin x="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CC407F-675C-4126-9F14-E63FF50175D3}" type="doc">
      <dgm:prSet loTypeId="urn:microsoft.com/office/officeart/2005/8/layout/venn1" loCatId="relationship" qsTypeId="urn:microsoft.com/office/officeart/2005/8/quickstyle/simple1" qsCatId="simple" csTypeId="urn:microsoft.com/office/officeart/2005/8/colors/accent1_2" csCatId="accent1" phldr="1"/>
      <dgm:spPr/>
    </dgm:pt>
    <dgm:pt modelId="{FE9EB30D-FE24-4CFA-BBF8-FDF4790C3EF3}">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Environmental justice</a:t>
          </a:r>
        </a:p>
      </dgm:t>
    </dgm:pt>
    <dgm:pt modelId="{2256B30A-A17C-493E-8E97-671FD3D05DDD}" type="parTrans" cxnId="{6D8FFAD1-77A9-4CDA-9E82-8C91D7193B0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D5828BC-1F60-4CE8-90FE-C15077AE82CD}" type="sibTrans" cxnId="{6D8FFAD1-77A9-4CDA-9E82-8C91D7193B0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03BEA3B-4C35-48D1-BF58-57B225BC045A}">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Occupational epidemiology</a:t>
          </a:r>
        </a:p>
      </dgm:t>
    </dgm:pt>
    <dgm:pt modelId="{89F4AA56-AA61-4A3A-BEFA-041540F02D4A}" type="parTrans" cxnId="{46165670-C9D8-404A-A498-D32717DE6B2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CFCA5C0-8FB6-4914-9D75-38BE6256D68B}" type="sibTrans" cxnId="{46165670-C9D8-404A-A498-D32717DE6B2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EE1AD50-A2F5-437D-AFA2-58C491733D33}">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Applied public health</a:t>
          </a:r>
        </a:p>
      </dgm:t>
    </dgm:pt>
    <dgm:pt modelId="{769CF465-E7BC-41EC-9686-D60D95A45866}" type="parTrans" cxnId="{16D490D4-36D6-4EB1-9626-99B2E4D1A1E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980FFF7-2EA4-45E6-99DF-50F3A95C9D4F}" type="sibTrans" cxnId="{16D490D4-36D6-4EB1-9626-99B2E4D1A1E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D345324-3224-49D9-A823-A6538B6ECFAF}" type="pres">
      <dgm:prSet presAssocID="{89CC407F-675C-4126-9F14-E63FF50175D3}" presName="compositeShape" presStyleCnt="0">
        <dgm:presLayoutVars>
          <dgm:chMax val="7"/>
          <dgm:dir/>
          <dgm:resizeHandles val="exact"/>
        </dgm:presLayoutVars>
      </dgm:prSet>
      <dgm:spPr/>
    </dgm:pt>
    <dgm:pt modelId="{4D2BF659-B1BC-469E-993D-97C3402076D1}" type="pres">
      <dgm:prSet presAssocID="{FE9EB30D-FE24-4CFA-BBF8-FDF4790C3EF3}" presName="circ1" presStyleLbl="vennNode1" presStyleIdx="0" presStyleCnt="3"/>
      <dgm:spPr/>
    </dgm:pt>
    <dgm:pt modelId="{A6F1992B-71B4-4DAB-ABB1-563EB677FFB5}" type="pres">
      <dgm:prSet presAssocID="{FE9EB30D-FE24-4CFA-BBF8-FDF4790C3EF3}" presName="circ1Tx" presStyleLbl="revTx" presStyleIdx="0" presStyleCnt="0">
        <dgm:presLayoutVars>
          <dgm:chMax val="0"/>
          <dgm:chPref val="0"/>
          <dgm:bulletEnabled val="1"/>
        </dgm:presLayoutVars>
      </dgm:prSet>
      <dgm:spPr/>
    </dgm:pt>
    <dgm:pt modelId="{5ACF9E18-2A87-4223-B2AE-2D19D169523A}" type="pres">
      <dgm:prSet presAssocID="{A03BEA3B-4C35-48D1-BF58-57B225BC045A}" presName="circ2" presStyleLbl="vennNode1" presStyleIdx="1" presStyleCnt="3"/>
      <dgm:spPr/>
    </dgm:pt>
    <dgm:pt modelId="{9E7C8806-50A9-4111-87FD-34D5AC41A2CA}" type="pres">
      <dgm:prSet presAssocID="{A03BEA3B-4C35-48D1-BF58-57B225BC045A}" presName="circ2Tx" presStyleLbl="revTx" presStyleIdx="0" presStyleCnt="0">
        <dgm:presLayoutVars>
          <dgm:chMax val="0"/>
          <dgm:chPref val="0"/>
          <dgm:bulletEnabled val="1"/>
        </dgm:presLayoutVars>
      </dgm:prSet>
      <dgm:spPr/>
    </dgm:pt>
    <dgm:pt modelId="{F5442983-4D7A-4671-B9E7-6271287EF9BD}" type="pres">
      <dgm:prSet presAssocID="{EEE1AD50-A2F5-437D-AFA2-58C491733D33}" presName="circ3" presStyleLbl="vennNode1" presStyleIdx="2" presStyleCnt="3"/>
      <dgm:spPr/>
    </dgm:pt>
    <dgm:pt modelId="{1BF6AA76-6549-463E-9D28-7F6AE9EFEC85}" type="pres">
      <dgm:prSet presAssocID="{EEE1AD50-A2F5-437D-AFA2-58C491733D33}" presName="circ3Tx" presStyleLbl="revTx" presStyleIdx="0" presStyleCnt="0">
        <dgm:presLayoutVars>
          <dgm:chMax val="0"/>
          <dgm:chPref val="0"/>
          <dgm:bulletEnabled val="1"/>
        </dgm:presLayoutVars>
      </dgm:prSet>
      <dgm:spPr/>
    </dgm:pt>
  </dgm:ptLst>
  <dgm:cxnLst>
    <dgm:cxn modelId="{1EBBCB04-D9F5-40F7-AA86-2BF259A58A4E}" type="presOf" srcId="{A03BEA3B-4C35-48D1-BF58-57B225BC045A}" destId="{9E7C8806-50A9-4111-87FD-34D5AC41A2CA}" srcOrd="1" destOrd="0" presId="urn:microsoft.com/office/officeart/2005/8/layout/venn1"/>
    <dgm:cxn modelId="{A63C1832-8BAB-429C-A47C-3268E22912BE}" type="presOf" srcId="{EEE1AD50-A2F5-437D-AFA2-58C491733D33}" destId="{1BF6AA76-6549-463E-9D28-7F6AE9EFEC85}" srcOrd="1" destOrd="0" presId="urn:microsoft.com/office/officeart/2005/8/layout/venn1"/>
    <dgm:cxn modelId="{47FAC53F-47B7-4D1D-8EB8-192CFA33C7AA}" type="presOf" srcId="{FE9EB30D-FE24-4CFA-BBF8-FDF4790C3EF3}" destId="{4D2BF659-B1BC-469E-993D-97C3402076D1}" srcOrd="0" destOrd="0" presId="urn:microsoft.com/office/officeart/2005/8/layout/venn1"/>
    <dgm:cxn modelId="{B0B64447-F807-4D7A-9B45-A82DF4463C03}" type="presOf" srcId="{EEE1AD50-A2F5-437D-AFA2-58C491733D33}" destId="{F5442983-4D7A-4671-B9E7-6271287EF9BD}" srcOrd="0" destOrd="0" presId="urn:microsoft.com/office/officeart/2005/8/layout/venn1"/>
    <dgm:cxn modelId="{2A31AC4A-5C4F-4DC3-AD11-822B1507A039}" type="presOf" srcId="{FE9EB30D-FE24-4CFA-BBF8-FDF4790C3EF3}" destId="{A6F1992B-71B4-4DAB-ABB1-563EB677FFB5}" srcOrd="1" destOrd="0" presId="urn:microsoft.com/office/officeart/2005/8/layout/venn1"/>
    <dgm:cxn modelId="{46165670-C9D8-404A-A498-D32717DE6B26}" srcId="{89CC407F-675C-4126-9F14-E63FF50175D3}" destId="{A03BEA3B-4C35-48D1-BF58-57B225BC045A}" srcOrd="1" destOrd="0" parTransId="{89F4AA56-AA61-4A3A-BEFA-041540F02D4A}" sibTransId="{FCFCA5C0-8FB6-4914-9D75-38BE6256D68B}"/>
    <dgm:cxn modelId="{61C1209B-ADDD-4DF1-BCC5-81F36049D5C4}" type="presOf" srcId="{A03BEA3B-4C35-48D1-BF58-57B225BC045A}" destId="{5ACF9E18-2A87-4223-B2AE-2D19D169523A}" srcOrd="0" destOrd="0" presId="urn:microsoft.com/office/officeart/2005/8/layout/venn1"/>
    <dgm:cxn modelId="{5E0706C4-3B69-4C0D-8409-9707D447F05D}" type="presOf" srcId="{89CC407F-675C-4126-9F14-E63FF50175D3}" destId="{1D345324-3224-49D9-A823-A6538B6ECFAF}" srcOrd="0" destOrd="0" presId="urn:microsoft.com/office/officeart/2005/8/layout/venn1"/>
    <dgm:cxn modelId="{6D8FFAD1-77A9-4CDA-9E82-8C91D7193B0F}" srcId="{89CC407F-675C-4126-9F14-E63FF50175D3}" destId="{FE9EB30D-FE24-4CFA-BBF8-FDF4790C3EF3}" srcOrd="0" destOrd="0" parTransId="{2256B30A-A17C-493E-8E97-671FD3D05DDD}" sibTransId="{CD5828BC-1F60-4CE8-90FE-C15077AE82CD}"/>
    <dgm:cxn modelId="{16D490D4-36D6-4EB1-9626-99B2E4D1A1E0}" srcId="{89CC407F-675C-4126-9F14-E63FF50175D3}" destId="{EEE1AD50-A2F5-437D-AFA2-58C491733D33}" srcOrd="2" destOrd="0" parTransId="{769CF465-E7BC-41EC-9686-D60D95A45866}" sibTransId="{6980FFF7-2EA4-45E6-99DF-50F3A95C9D4F}"/>
    <dgm:cxn modelId="{475C58FB-757C-4193-954A-6FA7FA14761B}" type="presParOf" srcId="{1D345324-3224-49D9-A823-A6538B6ECFAF}" destId="{4D2BF659-B1BC-469E-993D-97C3402076D1}" srcOrd="0" destOrd="0" presId="urn:microsoft.com/office/officeart/2005/8/layout/venn1"/>
    <dgm:cxn modelId="{EBA85399-D1EE-4F46-AED2-ACD29EBAD23A}" type="presParOf" srcId="{1D345324-3224-49D9-A823-A6538B6ECFAF}" destId="{A6F1992B-71B4-4DAB-ABB1-563EB677FFB5}" srcOrd="1" destOrd="0" presId="urn:microsoft.com/office/officeart/2005/8/layout/venn1"/>
    <dgm:cxn modelId="{4922A01B-E782-417E-B170-1A5D4A4872A8}" type="presParOf" srcId="{1D345324-3224-49D9-A823-A6538B6ECFAF}" destId="{5ACF9E18-2A87-4223-B2AE-2D19D169523A}" srcOrd="2" destOrd="0" presId="urn:microsoft.com/office/officeart/2005/8/layout/venn1"/>
    <dgm:cxn modelId="{3C76AE43-3FB7-4976-B00E-3B83AC2F1427}" type="presParOf" srcId="{1D345324-3224-49D9-A823-A6538B6ECFAF}" destId="{9E7C8806-50A9-4111-87FD-34D5AC41A2CA}" srcOrd="3" destOrd="0" presId="urn:microsoft.com/office/officeart/2005/8/layout/venn1"/>
    <dgm:cxn modelId="{D9C2D654-8641-414C-90F6-2A4DA1D80EEE}" type="presParOf" srcId="{1D345324-3224-49D9-A823-A6538B6ECFAF}" destId="{F5442983-4D7A-4671-B9E7-6271287EF9BD}" srcOrd="4" destOrd="0" presId="urn:microsoft.com/office/officeart/2005/8/layout/venn1"/>
    <dgm:cxn modelId="{780418CA-64FE-4D76-81C6-616B416CE90F}" type="presParOf" srcId="{1D345324-3224-49D9-A823-A6538B6ECFAF}" destId="{1BF6AA76-6549-463E-9D28-7F6AE9EFEC8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CC407F-675C-4126-9F14-E63FF50175D3}" type="doc">
      <dgm:prSet loTypeId="urn:microsoft.com/office/officeart/2005/8/layout/venn1" loCatId="relationship" qsTypeId="urn:microsoft.com/office/officeart/2005/8/quickstyle/simple1" qsCatId="simple" csTypeId="urn:microsoft.com/office/officeart/2005/8/colors/accent1_2" csCatId="accent1" phldr="1"/>
      <dgm:spPr/>
    </dgm:pt>
    <dgm:pt modelId="{FE9EB30D-FE24-4CFA-BBF8-FDF4790C3EF3}">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Environmental justice</a:t>
          </a:r>
        </a:p>
      </dgm:t>
    </dgm:pt>
    <dgm:pt modelId="{2256B30A-A17C-493E-8E97-671FD3D05DDD}" type="parTrans" cxnId="{6D8FFAD1-77A9-4CDA-9E82-8C91D7193B0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D5828BC-1F60-4CE8-90FE-C15077AE82CD}" type="sibTrans" cxnId="{6D8FFAD1-77A9-4CDA-9E82-8C91D7193B0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D345324-3224-49D9-A823-A6538B6ECFAF}" type="pres">
      <dgm:prSet presAssocID="{89CC407F-675C-4126-9F14-E63FF50175D3}" presName="compositeShape" presStyleCnt="0">
        <dgm:presLayoutVars>
          <dgm:chMax val="7"/>
          <dgm:dir/>
          <dgm:resizeHandles val="exact"/>
        </dgm:presLayoutVars>
      </dgm:prSet>
      <dgm:spPr/>
    </dgm:pt>
    <dgm:pt modelId="{722BF0C2-45A5-4DE2-A15A-9EC6C19E4074}" type="pres">
      <dgm:prSet presAssocID="{FE9EB30D-FE24-4CFA-BBF8-FDF4790C3EF3}" presName="circ1TxSh" presStyleLbl="vennNode1" presStyleIdx="0" presStyleCnt="1" custLinFactNeighborX="25389"/>
      <dgm:spPr/>
    </dgm:pt>
  </dgm:ptLst>
  <dgm:cxnLst>
    <dgm:cxn modelId="{35EF491D-A3DA-45AA-9263-A5FF8AD5DD85}" type="presOf" srcId="{FE9EB30D-FE24-4CFA-BBF8-FDF4790C3EF3}" destId="{722BF0C2-45A5-4DE2-A15A-9EC6C19E4074}" srcOrd="0" destOrd="0" presId="urn:microsoft.com/office/officeart/2005/8/layout/venn1"/>
    <dgm:cxn modelId="{5E0706C4-3B69-4C0D-8409-9707D447F05D}" type="presOf" srcId="{89CC407F-675C-4126-9F14-E63FF50175D3}" destId="{1D345324-3224-49D9-A823-A6538B6ECFAF}" srcOrd="0" destOrd="0" presId="urn:microsoft.com/office/officeart/2005/8/layout/venn1"/>
    <dgm:cxn modelId="{6D8FFAD1-77A9-4CDA-9E82-8C91D7193B0F}" srcId="{89CC407F-675C-4126-9F14-E63FF50175D3}" destId="{FE9EB30D-FE24-4CFA-BBF8-FDF4790C3EF3}" srcOrd="0" destOrd="0" parTransId="{2256B30A-A17C-493E-8E97-671FD3D05DDD}" sibTransId="{CD5828BC-1F60-4CE8-90FE-C15077AE82CD}"/>
    <dgm:cxn modelId="{A5A3D1CE-46E5-40AC-B195-CBC8BF135B01}" type="presParOf" srcId="{1D345324-3224-49D9-A823-A6538B6ECFAF}" destId="{722BF0C2-45A5-4DE2-A15A-9EC6C19E4074}"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CC407F-675C-4126-9F14-E63FF50175D3}" type="doc">
      <dgm:prSet loTypeId="urn:microsoft.com/office/officeart/2005/8/layout/venn1" loCatId="relationship" qsTypeId="urn:microsoft.com/office/officeart/2005/8/quickstyle/simple1" qsCatId="simple" csTypeId="urn:microsoft.com/office/officeart/2005/8/colors/accent1_2" csCatId="accent1" phldr="1"/>
      <dgm:spPr/>
    </dgm:pt>
    <dgm:pt modelId="{EEE1AD50-A2F5-437D-AFA2-58C491733D33}">
      <dgm:prSet phldrT="[Text]" custT="1"/>
      <dgm:spPr/>
      <dgm:t>
        <a:bodyPr/>
        <a:lstStyle/>
        <a:p>
          <a:r>
            <a:rPr lang="en-US" sz="4000" dirty="0">
              <a:latin typeface="Open Sans" panose="020B0606030504020204" pitchFamily="34" charset="0"/>
              <a:ea typeface="Open Sans" panose="020B0606030504020204" pitchFamily="34" charset="0"/>
              <a:cs typeface="Open Sans" panose="020B0606030504020204" pitchFamily="34" charset="0"/>
            </a:rPr>
            <a:t>Applied public health</a:t>
          </a:r>
        </a:p>
      </dgm:t>
    </dgm:pt>
    <dgm:pt modelId="{769CF465-E7BC-41EC-9686-D60D95A45866}" type="parTrans" cxnId="{16D490D4-36D6-4EB1-9626-99B2E4D1A1E0}">
      <dgm:prSet/>
      <dgm:spPr/>
      <dgm:t>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dgm:t>
    </dgm:pt>
    <dgm:pt modelId="{6980FFF7-2EA4-45E6-99DF-50F3A95C9D4F}" type="sibTrans" cxnId="{16D490D4-36D6-4EB1-9626-99B2E4D1A1E0}">
      <dgm:prSet/>
      <dgm:spPr/>
      <dgm:t>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dgm:t>
    </dgm:pt>
    <dgm:pt modelId="{1D345324-3224-49D9-A823-A6538B6ECFAF}" type="pres">
      <dgm:prSet presAssocID="{89CC407F-675C-4126-9F14-E63FF50175D3}" presName="compositeShape" presStyleCnt="0">
        <dgm:presLayoutVars>
          <dgm:chMax val="7"/>
          <dgm:dir/>
          <dgm:resizeHandles val="exact"/>
        </dgm:presLayoutVars>
      </dgm:prSet>
      <dgm:spPr/>
    </dgm:pt>
    <dgm:pt modelId="{C3C8EE2D-F343-4F95-A13D-045768FEECE0}" type="pres">
      <dgm:prSet presAssocID="{EEE1AD50-A2F5-437D-AFA2-58C491733D33}" presName="circ1TxSh" presStyleLbl="vennNode1" presStyleIdx="0" presStyleCnt="1" custLinFactNeighborX="5942" custLinFactNeighborY="-9895"/>
      <dgm:spPr/>
    </dgm:pt>
  </dgm:ptLst>
  <dgm:cxnLst>
    <dgm:cxn modelId="{AF5A9824-4E3A-4AB9-A9FC-7FF4479A3BD7}" type="presOf" srcId="{EEE1AD50-A2F5-437D-AFA2-58C491733D33}" destId="{C3C8EE2D-F343-4F95-A13D-045768FEECE0}" srcOrd="0" destOrd="0" presId="urn:microsoft.com/office/officeart/2005/8/layout/venn1"/>
    <dgm:cxn modelId="{5E0706C4-3B69-4C0D-8409-9707D447F05D}" type="presOf" srcId="{89CC407F-675C-4126-9F14-E63FF50175D3}" destId="{1D345324-3224-49D9-A823-A6538B6ECFAF}" srcOrd="0" destOrd="0" presId="urn:microsoft.com/office/officeart/2005/8/layout/venn1"/>
    <dgm:cxn modelId="{16D490D4-36D6-4EB1-9626-99B2E4D1A1E0}" srcId="{89CC407F-675C-4126-9F14-E63FF50175D3}" destId="{EEE1AD50-A2F5-437D-AFA2-58C491733D33}" srcOrd="0" destOrd="0" parTransId="{769CF465-E7BC-41EC-9686-D60D95A45866}" sibTransId="{6980FFF7-2EA4-45E6-99DF-50F3A95C9D4F}"/>
    <dgm:cxn modelId="{394422D6-CE05-47D9-A1B0-F2C1AC887FE6}" type="presParOf" srcId="{1D345324-3224-49D9-A823-A6538B6ECFAF}" destId="{C3C8EE2D-F343-4F95-A13D-045768FEECE0}"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CC407F-675C-4126-9F14-E63FF50175D3}" type="doc">
      <dgm:prSet loTypeId="urn:microsoft.com/office/officeart/2005/8/layout/venn1" loCatId="relationship" qsTypeId="urn:microsoft.com/office/officeart/2005/8/quickstyle/simple1" qsCatId="simple" csTypeId="urn:microsoft.com/office/officeart/2005/8/colors/accent1_2" csCatId="accent1" phldr="1"/>
      <dgm:spPr/>
    </dgm:pt>
    <dgm:pt modelId="{A03BEA3B-4C35-48D1-BF58-57B225BC045A}">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Occupational epidemiology</a:t>
          </a:r>
        </a:p>
      </dgm:t>
    </dgm:pt>
    <dgm:pt modelId="{89F4AA56-AA61-4A3A-BEFA-041540F02D4A}" type="parTrans" cxnId="{46165670-C9D8-404A-A498-D32717DE6B2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CFCA5C0-8FB6-4914-9D75-38BE6256D68B}" type="sibTrans" cxnId="{46165670-C9D8-404A-A498-D32717DE6B2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D345324-3224-49D9-A823-A6538B6ECFAF}" type="pres">
      <dgm:prSet presAssocID="{89CC407F-675C-4126-9F14-E63FF50175D3}" presName="compositeShape" presStyleCnt="0">
        <dgm:presLayoutVars>
          <dgm:chMax val="7"/>
          <dgm:dir/>
          <dgm:resizeHandles val="exact"/>
        </dgm:presLayoutVars>
      </dgm:prSet>
      <dgm:spPr/>
    </dgm:pt>
    <dgm:pt modelId="{6B016D16-934F-45E8-B414-19A62B57FED6}" type="pres">
      <dgm:prSet presAssocID="{A03BEA3B-4C35-48D1-BF58-57B225BC045A}" presName="circ1TxSh" presStyleLbl="vennNode1" presStyleIdx="0" presStyleCnt="1" custLinFactNeighborX="2561"/>
      <dgm:spPr/>
    </dgm:pt>
  </dgm:ptLst>
  <dgm:cxnLst>
    <dgm:cxn modelId="{73B11601-BDB7-428D-A174-51CE68474488}" type="presOf" srcId="{A03BEA3B-4C35-48D1-BF58-57B225BC045A}" destId="{6B016D16-934F-45E8-B414-19A62B57FED6}" srcOrd="0" destOrd="0" presId="urn:microsoft.com/office/officeart/2005/8/layout/venn1"/>
    <dgm:cxn modelId="{46165670-C9D8-404A-A498-D32717DE6B26}" srcId="{89CC407F-675C-4126-9F14-E63FF50175D3}" destId="{A03BEA3B-4C35-48D1-BF58-57B225BC045A}" srcOrd="0" destOrd="0" parTransId="{89F4AA56-AA61-4A3A-BEFA-041540F02D4A}" sibTransId="{FCFCA5C0-8FB6-4914-9D75-38BE6256D68B}"/>
    <dgm:cxn modelId="{5E0706C4-3B69-4C0D-8409-9707D447F05D}" type="presOf" srcId="{89CC407F-675C-4126-9F14-E63FF50175D3}" destId="{1D345324-3224-49D9-A823-A6538B6ECFAF}" srcOrd="0" destOrd="0" presId="urn:microsoft.com/office/officeart/2005/8/layout/venn1"/>
    <dgm:cxn modelId="{6BC2213D-721F-406C-9616-CECC1767B9B6}" type="presParOf" srcId="{1D345324-3224-49D9-A823-A6538B6ECFAF}" destId="{6B016D16-934F-45E8-B414-19A62B57FED6}"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CC407F-675C-4126-9F14-E63FF50175D3}" type="doc">
      <dgm:prSet loTypeId="urn:microsoft.com/office/officeart/2005/8/layout/venn1" loCatId="relationship" qsTypeId="urn:microsoft.com/office/officeart/2005/8/quickstyle/simple1" qsCatId="simple" csTypeId="urn:microsoft.com/office/officeart/2005/8/colors/accent1_2" csCatId="accent1" phldr="1"/>
      <dgm:spPr/>
    </dgm:pt>
    <dgm:pt modelId="{FE9EB30D-FE24-4CFA-BBF8-FDF4790C3EF3}">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Environmental justice</a:t>
          </a:r>
        </a:p>
      </dgm:t>
    </dgm:pt>
    <dgm:pt modelId="{2256B30A-A17C-493E-8E97-671FD3D05DDD}" type="parTrans" cxnId="{6D8FFAD1-77A9-4CDA-9E82-8C91D7193B0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D5828BC-1F60-4CE8-90FE-C15077AE82CD}" type="sibTrans" cxnId="{6D8FFAD1-77A9-4CDA-9E82-8C91D7193B0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03BEA3B-4C35-48D1-BF58-57B225BC045A}">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Occupational epidemiology</a:t>
          </a:r>
        </a:p>
      </dgm:t>
    </dgm:pt>
    <dgm:pt modelId="{89F4AA56-AA61-4A3A-BEFA-041540F02D4A}" type="parTrans" cxnId="{46165670-C9D8-404A-A498-D32717DE6B2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CFCA5C0-8FB6-4914-9D75-38BE6256D68B}" type="sibTrans" cxnId="{46165670-C9D8-404A-A498-D32717DE6B2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EE1AD50-A2F5-437D-AFA2-58C491733D33}">
      <dgm:prSet phldrT="[Tex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Applied public health</a:t>
          </a:r>
        </a:p>
      </dgm:t>
    </dgm:pt>
    <dgm:pt modelId="{769CF465-E7BC-41EC-9686-D60D95A45866}" type="parTrans" cxnId="{16D490D4-36D6-4EB1-9626-99B2E4D1A1E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980FFF7-2EA4-45E6-99DF-50F3A95C9D4F}" type="sibTrans" cxnId="{16D490D4-36D6-4EB1-9626-99B2E4D1A1E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D345324-3224-49D9-A823-A6538B6ECFAF}" type="pres">
      <dgm:prSet presAssocID="{89CC407F-675C-4126-9F14-E63FF50175D3}" presName="compositeShape" presStyleCnt="0">
        <dgm:presLayoutVars>
          <dgm:chMax val="7"/>
          <dgm:dir/>
          <dgm:resizeHandles val="exact"/>
        </dgm:presLayoutVars>
      </dgm:prSet>
      <dgm:spPr/>
    </dgm:pt>
    <dgm:pt modelId="{4D2BF659-B1BC-469E-993D-97C3402076D1}" type="pres">
      <dgm:prSet presAssocID="{FE9EB30D-FE24-4CFA-BBF8-FDF4790C3EF3}" presName="circ1" presStyleLbl="vennNode1" presStyleIdx="0" presStyleCnt="3"/>
      <dgm:spPr/>
    </dgm:pt>
    <dgm:pt modelId="{A6F1992B-71B4-4DAB-ABB1-563EB677FFB5}" type="pres">
      <dgm:prSet presAssocID="{FE9EB30D-FE24-4CFA-BBF8-FDF4790C3EF3}" presName="circ1Tx" presStyleLbl="revTx" presStyleIdx="0" presStyleCnt="0">
        <dgm:presLayoutVars>
          <dgm:chMax val="0"/>
          <dgm:chPref val="0"/>
          <dgm:bulletEnabled val="1"/>
        </dgm:presLayoutVars>
      </dgm:prSet>
      <dgm:spPr/>
    </dgm:pt>
    <dgm:pt modelId="{5ACF9E18-2A87-4223-B2AE-2D19D169523A}" type="pres">
      <dgm:prSet presAssocID="{A03BEA3B-4C35-48D1-BF58-57B225BC045A}" presName="circ2" presStyleLbl="vennNode1" presStyleIdx="1" presStyleCnt="3"/>
      <dgm:spPr/>
    </dgm:pt>
    <dgm:pt modelId="{9E7C8806-50A9-4111-87FD-34D5AC41A2CA}" type="pres">
      <dgm:prSet presAssocID="{A03BEA3B-4C35-48D1-BF58-57B225BC045A}" presName="circ2Tx" presStyleLbl="revTx" presStyleIdx="0" presStyleCnt="0">
        <dgm:presLayoutVars>
          <dgm:chMax val="0"/>
          <dgm:chPref val="0"/>
          <dgm:bulletEnabled val="1"/>
        </dgm:presLayoutVars>
      </dgm:prSet>
      <dgm:spPr/>
    </dgm:pt>
    <dgm:pt modelId="{F5442983-4D7A-4671-B9E7-6271287EF9BD}" type="pres">
      <dgm:prSet presAssocID="{EEE1AD50-A2F5-437D-AFA2-58C491733D33}" presName="circ3" presStyleLbl="vennNode1" presStyleIdx="2" presStyleCnt="3"/>
      <dgm:spPr/>
    </dgm:pt>
    <dgm:pt modelId="{1BF6AA76-6549-463E-9D28-7F6AE9EFEC85}" type="pres">
      <dgm:prSet presAssocID="{EEE1AD50-A2F5-437D-AFA2-58C491733D33}" presName="circ3Tx" presStyleLbl="revTx" presStyleIdx="0" presStyleCnt="0">
        <dgm:presLayoutVars>
          <dgm:chMax val="0"/>
          <dgm:chPref val="0"/>
          <dgm:bulletEnabled val="1"/>
        </dgm:presLayoutVars>
      </dgm:prSet>
      <dgm:spPr/>
    </dgm:pt>
  </dgm:ptLst>
  <dgm:cxnLst>
    <dgm:cxn modelId="{1EBBCB04-D9F5-40F7-AA86-2BF259A58A4E}" type="presOf" srcId="{A03BEA3B-4C35-48D1-BF58-57B225BC045A}" destId="{9E7C8806-50A9-4111-87FD-34D5AC41A2CA}" srcOrd="1" destOrd="0" presId="urn:microsoft.com/office/officeart/2005/8/layout/venn1"/>
    <dgm:cxn modelId="{A63C1832-8BAB-429C-A47C-3268E22912BE}" type="presOf" srcId="{EEE1AD50-A2F5-437D-AFA2-58C491733D33}" destId="{1BF6AA76-6549-463E-9D28-7F6AE9EFEC85}" srcOrd="1" destOrd="0" presId="urn:microsoft.com/office/officeart/2005/8/layout/venn1"/>
    <dgm:cxn modelId="{47FAC53F-47B7-4D1D-8EB8-192CFA33C7AA}" type="presOf" srcId="{FE9EB30D-FE24-4CFA-BBF8-FDF4790C3EF3}" destId="{4D2BF659-B1BC-469E-993D-97C3402076D1}" srcOrd="0" destOrd="0" presId="urn:microsoft.com/office/officeart/2005/8/layout/venn1"/>
    <dgm:cxn modelId="{B0B64447-F807-4D7A-9B45-A82DF4463C03}" type="presOf" srcId="{EEE1AD50-A2F5-437D-AFA2-58C491733D33}" destId="{F5442983-4D7A-4671-B9E7-6271287EF9BD}" srcOrd="0" destOrd="0" presId="urn:microsoft.com/office/officeart/2005/8/layout/venn1"/>
    <dgm:cxn modelId="{2A31AC4A-5C4F-4DC3-AD11-822B1507A039}" type="presOf" srcId="{FE9EB30D-FE24-4CFA-BBF8-FDF4790C3EF3}" destId="{A6F1992B-71B4-4DAB-ABB1-563EB677FFB5}" srcOrd="1" destOrd="0" presId="urn:microsoft.com/office/officeart/2005/8/layout/venn1"/>
    <dgm:cxn modelId="{46165670-C9D8-404A-A498-D32717DE6B26}" srcId="{89CC407F-675C-4126-9F14-E63FF50175D3}" destId="{A03BEA3B-4C35-48D1-BF58-57B225BC045A}" srcOrd="1" destOrd="0" parTransId="{89F4AA56-AA61-4A3A-BEFA-041540F02D4A}" sibTransId="{FCFCA5C0-8FB6-4914-9D75-38BE6256D68B}"/>
    <dgm:cxn modelId="{61C1209B-ADDD-4DF1-BCC5-81F36049D5C4}" type="presOf" srcId="{A03BEA3B-4C35-48D1-BF58-57B225BC045A}" destId="{5ACF9E18-2A87-4223-B2AE-2D19D169523A}" srcOrd="0" destOrd="0" presId="urn:microsoft.com/office/officeart/2005/8/layout/venn1"/>
    <dgm:cxn modelId="{5E0706C4-3B69-4C0D-8409-9707D447F05D}" type="presOf" srcId="{89CC407F-675C-4126-9F14-E63FF50175D3}" destId="{1D345324-3224-49D9-A823-A6538B6ECFAF}" srcOrd="0" destOrd="0" presId="urn:microsoft.com/office/officeart/2005/8/layout/venn1"/>
    <dgm:cxn modelId="{6D8FFAD1-77A9-4CDA-9E82-8C91D7193B0F}" srcId="{89CC407F-675C-4126-9F14-E63FF50175D3}" destId="{FE9EB30D-FE24-4CFA-BBF8-FDF4790C3EF3}" srcOrd="0" destOrd="0" parTransId="{2256B30A-A17C-493E-8E97-671FD3D05DDD}" sibTransId="{CD5828BC-1F60-4CE8-90FE-C15077AE82CD}"/>
    <dgm:cxn modelId="{16D490D4-36D6-4EB1-9626-99B2E4D1A1E0}" srcId="{89CC407F-675C-4126-9F14-E63FF50175D3}" destId="{EEE1AD50-A2F5-437D-AFA2-58C491733D33}" srcOrd="2" destOrd="0" parTransId="{769CF465-E7BC-41EC-9686-D60D95A45866}" sibTransId="{6980FFF7-2EA4-45E6-99DF-50F3A95C9D4F}"/>
    <dgm:cxn modelId="{475C58FB-757C-4193-954A-6FA7FA14761B}" type="presParOf" srcId="{1D345324-3224-49D9-A823-A6538B6ECFAF}" destId="{4D2BF659-B1BC-469E-993D-97C3402076D1}" srcOrd="0" destOrd="0" presId="urn:microsoft.com/office/officeart/2005/8/layout/venn1"/>
    <dgm:cxn modelId="{EBA85399-D1EE-4F46-AED2-ACD29EBAD23A}" type="presParOf" srcId="{1D345324-3224-49D9-A823-A6538B6ECFAF}" destId="{A6F1992B-71B4-4DAB-ABB1-563EB677FFB5}" srcOrd="1" destOrd="0" presId="urn:microsoft.com/office/officeart/2005/8/layout/venn1"/>
    <dgm:cxn modelId="{4922A01B-E782-417E-B170-1A5D4A4872A8}" type="presParOf" srcId="{1D345324-3224-49D9-A823-A6538B6ECFAF}" destId="{5ACF9E18-2A87-4223-B2AE-2D19D169523A}" srcOrd="2" destOrd="0" presId="urn:microsoft.com/office/officeart/2005/8/layout/venn1"/>
    <dgm:cxn modelId="{3C76AE43-3FB7-4976-B00E-3B83AC2F1427}" type="presParOf" srcId="{1D345324-3224-49D9-A823-A6538B6ECFAF}" destId="{9E7C8806-50A9-4111-87FD-34D5AC41A2CA}" srcOrd="3" destOrd="0" presId="urn:microsoft.com/office/officeart/2005/8/layout/venn1"/>
    <dgm:cxn modelId="{D9C2D654-8641-414C-90F6-2A4DA1D80EEE}" type="presParOf" srcId="{1D345324-3224-49D9-A823-A6538B6ECFAF}" destId="{F5442983-4D7A-4671-B9E7-6271287EF9BD}" srcOrd="4" destOrd="0" presId="urn:microsoft.com/office/officeart/2005/8/layout/venn1"/>
    <dgm:cxn modelId="{780418CA-64FE-4D76-81C6-616B416CE90F}" type="presParOf" srcId="{1D345324-3224-49D9-A823-A6538B6ECFAF}" destId="{1BF6AA76-6549-463E-9D28-7F6AE9EFEC8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BF659-B1BC-469E-993D-97C3402076D1}">
      <dsp:nvSpPr>
        <dsp:cNvPr id="0" name=""/>
        <dsp:cNvSpPr/>
      </dsp:nvSpPr>
      <dsp:spPr>
        <a:xfrm>
          <a:off x="1828799" y="50799"/>
          <a:ext cx="2438400" cy="24384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Environmental justice</a:t>
          </a:r>
        </a:p>
      </dsp:txBody>
      <dsp:txXfrm>
        <a:off x="2153920" y="477519"/>
        <a:ext cx="1788160" cy="1097280"/>
      </dsp:txXfrm>
    </dsp:sp>
    <dsp:sp modelId="{5ACF9E18-2A87-4223-B2AE-2D19D169523A}">
      <dsp:nvSpPr>
        <dsp:cNvPr id="0" name=""/>
        <dsp:cNvSpPr/>
      </dsp:nvSpPr>
      <dsp:spPr>
        <a:xfrm>
          <a:off x="2708656" y="1574800"/>
          <a:ext cx="2438400" cy="24384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Occupational epidemiology</a:t>
          </a:r>
        </a:p>
      </dsp:txBody>
      <dsp:txXfrm>
        <a:off x="3454400" y="2204720"/>
        <a:ext cx="1463040" cy="1341120"/>
      </dsp:txXfrm>
    </dsp:sp>
    <dsp:sp modelId="{F5442983-4D7A-4671-B9E7-6271287EF9BD}">
      <dsp:nvSpPr>
        <dsp:cNvPr id="0" name=""/>
        <dsp:cNvSpPr/>
      </dsp:nvSpPr>
      <dsp:spPr>
        <a:xfrm>
          <a:off x="948943" y="1574800"/>
          <a:ext cx="2438400" cy="24384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Applied public health</a:t>
          </a:r>
        </a:p>
      </dsp:txBody>
      <dsp:txXfrm>
        <a:off x="1178560" y="2204720"/>
        <a:ext cx="1463040" cy="1341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BF0C2-45A5-4DE2-A15A-9EC6C19E4074}">
      <dsp:nvSpPr>
        <dsp:cNvPr id="0" name=""/>
        <dsp:cNvSpPr/>
      </dsp:nvSpPr>
      <dsp:spPr>
        <a:xfrm>
          <a:off x="1470198" y="0"/>
          <a:ext cx="2940397" cy="294039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Environmental justice</a:t>
          </a:r>
        </a:p>
      </dsp:txBody>
      <dsp:txXfrm>
        <a:off x="1900809" y="430611"/>
        <a:ext cx="2079175" cy="2079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8EE2D-F343-4F95-A13D-045768FEECE0}">
      <dsp:nvSpPr>
        <dsp:cNvPr id="0" name=""/>
        <dsp:cNvSpPr/>
      </dsp:nvSpPr>
      <dsp:spPr>
        <a:xfrm>
          <a:off x="938199" y="0"/>
          <a:ext cx="3032125" cy="303212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Open Sans" panose="020B0606030504020204" pitchFamily="34" charset="0"/>
              <a:ea typeface="Open Sans" panose="020B0606030504020204" pitchFamily="34" charset="0"/>
              <a:cs typeface="Open Sans" panose="020B0606030504020204" pitchFamily="34" charset="0"/>
            </a:rPr>
            <a:t>Applied public health</a:t>
          </a:r>
        </a:p>
      </dsp:txBody>
      <dsp:txXfrm>
        <a:off x="1382243" y="444044"/>
        <a:ext cx="2144037" cy="21440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16D16-934F-45E8-B414-19A62B57FED6}">
      <dsp:nvSpPr>
        <dsp:cNvPr id="0" name=""/>
        <dsp:cNvSpPr/>
      </dsp:nvSpPr>
      <dsp:spPr>
        <a:xfrm>
          <a:off x="842540" y="0"/>
          <a:ext cx="3057002" cy="30570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Open Sans" panose="020B0606030504020204" pitchFamily="34" charset="0"/>
              <a:ea typeface="Open Sans" panose="020B0606030504020204" pitchFamily="34" charset="0"/>
              <a:cs typeface="Open Sans" panose="020B0606030504020204" pitchFamily="34" charset="0"/>
            </a:rPr>
            <a:t>Occupational epidemiology</a:t>
          </a:r>
        </a:p>
      </dsp:txBody>
      <dsp:txXfrm>
        <a:off x="1290228" y="447688"/>
        <a:ext cx="2161626" cy="21616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BF659-B1BC-469E-993D-97C3402076D1}">
      <dsp:nvSpPr>
        <dsp:cNvPr id="0" name=""/>
        <dsp:cNvSpPr/>
      </dsp:nvSpPr>
      <dsp:spPr>
        <a:xfrm>
          <a:off x="1828799" y="50799"/>
          <a:ext cx="2438400" cy="24384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Environmental justice</a:t>
          </a:r>
        </a:p>
      </dsp:txBody>
      <dsp:txXfrm>
        <a:off x="2153920" y="477519"/>
        <a:ext cx="1788160" cy="1097280"/>
      </dsp:txXfrm>
    </dsp:sp>
    <dsp:sp modelId="{5ACF9E18-2A87-4223-B2AE-2D19D169523A}">
      <dsp:nvSpPr>
        <dsp:cNvPr id="0" name=""/>
        <dsp:cNvSpPr/>
      </dsp:nvSpPr>
      <dsp:spPr>
        <a:xfrm>
          <a:off x="2708656" y="1574800"/>
          <a:ext cx="2438400" cy="24384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Occupational epidemiology</a:t>
          </a:r>
        </a:p>
      </dsp:txBody>
      <dsp:txXfrm>
        <a:off x="3454400" y="2204720"/>
        <a:ext cx="1463040" cy="1341120"/>
      </dsp:txXfrm>
    </dsp:sp>
    <dsp:sp modelId="{F5442983-4D7A-4671-B9E7-6271287EF9BD}">
      <dsp:nvSpPr>
        <dsp:cNvPr id="0" name=""/>
        <dsp:cNvSpPr/>
      </dsp:nvSpPr>
      <dsp:spPr>
        <a:xfrm>
          <a:off x="948943" y="1574800"/>
          <a:ext cx="2438400" cy="24384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Applied public health</a:t>
          </a:r>
        </a:p>
      </dsp:txBody>
      <dsp:txXfrm>
        <a:off x="1178560" y="2204720"/>
        <a:ext cx="1463040" cy="134112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B7CAB-7720-40CF-B504-4F67706C322D}" type="datetimeFigureOut">
              <a:rPr lang="en-US" smtClean="0"/>
              <a:t>4/4/2022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EFE1-CDD4-45C8-A96A-10EEEAE145A4}" type="slidenum">
              <a:rPr lang="en-US" smtClean="0"/>
              <a:t>‹#›</a:t>
            </a:fld>
            <a:endParaRPr lang="en-US"/>
          </a:p>
        </p:txBody>
      </p:sp>
    </p:spTree>
    <p:extLst>
      <p:ext uri="{BB962C8B-B14F-4D97-AF65-F5344CB8AC3E}">
        <p14:creationId xmlns:p14="http://schemas.microsoft.com/office/powerpoint/2010/main" val="416860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1</a:t>
            </a:fld>
            <a:endParaRPr lang="en-US"/>
          </a:p>
        </p:txBody>
      </p:sp>
    </p:spTree>
    <p:extLst>
      <p:ext uri="{BB962C8B-B14F-4D97-AF65-F5344CB8AC3E}">
        <p14:creationId xmlns:p14="http://schemas.microsoft.com/office/powerpoint/2010/main" val="124349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EFE1-CDD4-45C8-A96A-10EEEAE145A4}" type="slidenum">
              <a:rPr lang="en-US" smtClean="0"/>
              <a:t>12</a:t>
            </a:fld>
            <a:endParaRPr lang="en-US"/>
          </a:p>
        </p:txBody>
      </p:sp>
    </p:spTree>
    <p:extLst>
      <p:ext uri="{BB962C8B-B14F-4D97-AF65-F5344CB8AC3E}">
        <p14:creationId xmlns:p14="http://schemas.microsoft.com/office/powerpoint/2010/main" val="2648743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EFE1-CDD4-45C8-A96A-10EEEAE145A4}" type="slidenum">
              <a:rPr lang="en-US" smtClean="0"/>
              <a:t>13</a:t>
            </a:fld>
            <a:endParaRPr lang="en-US"/>
          </a:p>
        </p:txBody>
      </p:sp>
    </p:spTree>
    <p:extLst>
      <p:ext uri="{BB962C8B-B14F-4D97-AF65-F5344CB8AC3E}">
        <p14:creationId xmlns:p14="http://schemas.microsoft.com/office/powerpoint/2010/main" val="1482522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EFE1-CDD4-45C8-A96A-10EEEAE145A4}" type="slidenum">
              <a:rPr lang="en-US" smtClean="0"/>
              <a:t>15</a:t>
            </a:fld>
            <a:endParaRPr lang="en-US"/>
          </a:p>
        </p:txBody>
      </p:sp>
    </p:spTree>
    <p:extLst>
      <p:ext uri="{BB962C8B-B14F-4D97-AF65-F5344CB8AC3E}">
        <p14:creationId xmlns:p14="http://schemas.microsoft.com/office/powerpoint/2010/main" val="3485229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16</a:t>
            </a:fld>
            <a:endParaRPr lang="en-US"/>
          </a:p>
        </p:txBody>
      </p:sp>
    </p:spTree>
    <p:extLst>
      <p:ext uri="{BB962C8B-B14F-4D97-AF65-F5344CB8AC3E}">
        <p14:creationId xmlns:p14="http://schemas.microsoft.com/office/powerpoint/2010/main" val="520719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17</a:t>
            </a:fld>
            <a:endParaRPr lang="en-US"/>
          </a:p>
        </p:txBody>
      </p:sp>
    </p:spTree>
    <p:extLst>
      <p:ext uri="{BB962C8B-B14F-4D97-AF65-F5344CB8AC3E}">
        <p14:creationId xmlns:p14="http://schemas.microsoft.com/office/powerpoint/2010/main" val="4156676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18</a:t>
            </a:fld>
            <a:endParaRPr lang="en-US"/>
          </a:p>
        </p:txBody>
      </p:sp>
    </p:spTree>
    <p:extLst>
      <p:ext uri="{BB962C8B-B14F-4D97-AF65-F5344CB8AC3E}">
        <p14:creationId xmlns:p14="http://schemas.microsoft.com/office/powerpoint/2010/main" val="2948137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BA5A883-41D2-469A-A2EF-DFB9156FD5A3}" type="slidenum">
              <a:rPr lang="en-US" smtClean="0"/>
              <a:t>19</a:t>
            </a:fld>
            <a:endParaRPr lang="en-US"/>
          </a:p>
        </p:txBody>
      </p:sp>
    </p:spTree>
    <p:extLst>
      <p:ext uri="{BB962C8B-B14F-4D97-AF65-F5344CB8AC3E}">
        <p14:creationId xmlns:p14="http://schemas.microsoft.com/office/powerpoint/2010/main" val="2783409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20</a:t>
            </a:fld>
            <a:endParaRPr lang="en-US"/>
          </a:p>
        </p:txBody>
      </p:sp>
    </p:spTree>
    <p:extLst>
      <p:ext uri="{BB962C8B-B14F-4D97-AF65-F5344CB8AC3E}">
        <p14:creationId xmlns:p14="http://schemas.microsoft.com/office/powerpoint/2010/main" val="1075747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21</a:t>
            </a:fld>
            <a:endParaRPr lang="en-US"/>
          </a:p>
        </p:txBody>
      </p:sp>
    </p:spTree>
    <p:extLst>
      <p:ext uri="{BB962C8B-B14F-4D97-AF65-F5344CB8AC3E}">
        <p14:creationId xmlns:p14="http://schemas.microsoft.com/office/powerpoint/2010/main" val="1185585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22</a:t>
            </a:fld>
            <a:endParaRPr lang="en-US"/>
          </a:p>
        </p:txBody>
      </p:sp>
    </p:spTree>
    <p:extLst>
      <p:ext uri="{BB962C8B-B14F-4D97-AF65-F5344CB8AC3E}">
        <p14:creationId xmlns:p14="http://schemas.microsoft.com/office/powerpoint/2010/main" val="362957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3</a:t>
            </a:fld>
            <a:endParaRPr lang="en-US"/>
          </a:p>
        </p:txBody>
      </p:sp>
    </p:spTree>
    <p:extLst>
      <p:ext uri="{BB962C8B-B14F-4D97-AF65-F5344CB8AC3E}">
        <p14:creationId xmlns:p14="http://schemas.microsoft.com/office/powerpoint/2010/main" val="4110350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23</a:t>
            </a:fld>
            <a:endParaRPr lang="en-US"/>
          </a:p>
        </p:txBody>
      </p:sp>
    </p:spTree>
    <p:extLst>
      <p:ext uri="{BB962C8B-B14F-4D97-AF65-F5344CB8AC3E}">
        <p14:creationId xmlns:p14="http://schemas.microsoft.com/office/powerpoint/2010/main" val="1162940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24</a:t>
            </a:fld>
            <a:endParaRPr lang="en-US"/>
          </a:p>
        </p:txBody>
      </p:sp>
    </p:spTree>
    <p:extLst>
      <p:ext uri="{BB962C8B-B14F-4D97-AF65-F5344CB8AC3E}">
        <p14:creationId xmlns:p14="http://schemas.microsoft.com/office/powerpoint/2010/main" val="478152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EFE1-CDD4-45C8-A96A-10EEEAE145A4}" type="slidenum">
              <a:rPr lang="en-US" smtClean="0"/>
              <a:t>26</a:t>
            </a:fld>
            <a:endParaRPr lang="en-US"/>
          </a:p>
        </p:txBody>
      </p:sp>
    </p:spTree>
    <p:extLst>
      <p:ext uri="{BB962C8B-B14F-4D97-AF65-F5344CB8AC3E}">
        <p14:creationId xmlns:p14="http://schemas.microsoft.com/office/powerpoint/2010/main" val="761937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28</a:t>
            </a:fld>
            <a:endParaRPr lang="en-US"/>
          </a:p>
        </p:txBody>
      </p:sp>
    </p:spTree>
    <p:extLst>
      <p:ext uri="{BB962C8B-B14F-4D97-AF65-F5344CB8AC3E}">
        <p14:creationId xmlns:p14="http://schemas.microsoft.com/office/powerpoint/2010/main" val="3842684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29</a:t>
            </a:fld>
            <a:endParaRPr lang="en-US"/>
          </a:p>
        </p:txBody>
      </p:sp>
    </p:spTree>
    <p:extLst>
      <p:ext uri="{BB962C8B-B14F-4D97-AF65-F5344CB8AC3E}">
        <p14:creationId xmlns:p14="http://schemas.microsoft.com/office/powerpoint/2010/main" val="11066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30</a:t>
            </a:fld>
            <a:endParaRPr lang="en-US"/>
          </a:p>
        </p:txBody>
      </p:sp>
    </p:spTree>
    <p:extLst>
      <p:ext uri="{BB962C8B-B14F-4D97-AF65-F5344CB8AC3E}">
        <p14:creationId xmlns:p14="http://schemas.microsoft.com/office/powerpoint/2010/main" val="3258807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31</a:t>
            </a:fld>
            <a:endParaRPr lang="en-US"/>
          </a:p>
        </p:txBody>
      </p:sp>
    </p:spTree>
    <p:extLst>
      <p:ext uri="{BB962C8B-B14F-4D97-AF65-F5344CB8AC3E}">
        <p14:creationId xmlns:p14="http://schemas.microsoft.com/office/powerpoint/2010/main" val="1986754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32</a:t>
            </a:fld>
            <a:endParaRPr lang="en-US"/>
          </a:p>
        </p:txBody>
      </p:sp>
    </p:spTree>
    <p:extLst>
      <p:ext uri="{BB962C8B-B14F-4D97-AF65-F5344CB8AC3E}">
        <p14:creationId xmlns:p14="http://schemas.microsoft.com/office/powerpoint/2010/main" val="3642194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EFE1-CDD4-45C8-A96A-10EEEAE145A4}" type="slidenum">
              <a:rPr lang="en-US" smtClean="0"/>
              <a:t>33</a:t>
            </a:fld>
            <a:endParaRPr lang="en-US"/>
          </a:p>
        </p:txBody>
      </p:sp>
    </p:spTree>
    <p:extLst>
      <p:ext uri="{BB962C8B-B14F-4D97-AF65-F5344CB8AC3E}">
        <p14:creationId xmlns:p14="http://schemas.microsoft.com/office/powerpoint/2010/main" val="77802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34</a:t>
            </a:fld>
            <a:endParaRPr lang="en-US"/>
          </a:p>
        </p:txBody>
      </p:sp>
    </p:spTree>
    <p:extLst>
      <p:ext uri="{BB962C8B-B14F-4D97-AF65-F5344CB8AC3E}">
        <p14:creationId xmlns:p14="http://schemas.microsoft.com/office/powerpoint/2010/main" val="2192960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4</a:t>
            </a:fld>
            <a:endParaRPr lang="en-US"/>
          </a:p>
        </p:txBody>
      </p:sp>
    </p:spTree>
    <p:extLst>
      <p:ext uri="{BB962C8B-B14F-4D97-AF65-F5344CB8AC3E}">
        <p14:creationId xmlns:p14="http://schemas.microsoft.com/office/powerpoint/2010/main" val="3307926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35</a:t>
            </a:fld>
            <a:endParaRPr lang="en-US"/>
          </a:p>
        </p:txBody>
      </p:sp>
    </p:spTree>
    <p:extLst>
      <p:ext uri="{BB962C8B-B14F-4D97-AF65-F5344CB8AC3E}">
        <p14:creationId xmlns:p14="http://schemas.microsoft.com/office/powerpoint/2010/main" val="1079699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36</a:t>
            </a:fld>
            <a:endParaRPr lang="en-US"/>
          </a:p>
        </p:txBody>
      </p:sp>
    </p:spTree>
    <p:extLst>
      <p:ext uri="{BB962C8B-B14F-4D97-AF65-F5344CB8AC3E}">
        <p14:creationId xmlns:p14="http://schemas.microsoft.com/office/powerpoint/2010/main" val="267470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37</a:t>
            </a:fld>
            <a:endParaRPr lang="en-US"/>
          </a:p>
        </p:txBody>
      </p:sp>
    </p:spTree>
    <p:extLst>
      <p:ext uri="{BB962C8B-B14F-4D97-AF65-F5344CB8AC3E}">
        <p14:creationId xmlns:p14="http://schemas.microsoft.com/office/powerpoint/2010/main" val="4271286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38</a:t>
            </a:fld>
            <a:endParaRPr lang="en-US"/>
          </a:p>
        </p:txBody>
      </p:sp>
    </p:spTree>
    <p:extLst>
      <p:ext uri="{BB962C8B-B14F-4D97-AF65-F5344CB8AC3E}">
        <p14:creationId xmlns:p14="http://schemas.microsoft.com/office/powerpoint/2010/main" val="439584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39</a:t>
            </a:fld>
            <a:endParaRPr lang="en-US"/>
          </a:p>
        </p:txBody>
      </p:sp>
    </p:spTree>
    <p:extLst>
      <p:ext uri="{BB962C8B-B14F-4D97-AF65-F5344CB8AC3E}">
        <p14:creationId xmlns:p14="http://schemas.microsoft.com/office/powerpoint/2010/main" val="3195895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40</a:t>
            </a:fld>
            <a:endParaRPr lang="en-US"/>
          </a:p>
        </p:txBody>
      </p:sp>
    </p:spTree>
    <p:extLst>
      <p:ext uri="{BB962C8B-B14F-4D97-AF65-F5344CB8AC3E}">
        <p14:creationId xmlns:p14="http://schemas.microsoft.com/office/powerpoint/2010/main" val="3778558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46</a:t>
            </a:fld>
            <a:endParaRPr lang="en-US"/>
          </a:p>
        </p:txBody>
      </p:sp>
    </p:spTree>
    <p:extLst>
      <p:ext uri="{BB962C8B-B14F-4D97-AF65-F5344CB8AC3E}">
        <p14:creationId xmlns:p14="http://schemas.microsoft.com/office/powerpoint/2010/main" val="763213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47</a:t>
            </a:fld>
            <a:endParaRPr lang="en-US"/>
          </a:p>
        </p:txBody>
      </p:sp>
    </p:spTree>
    <p:extLst>
      <p:ext uri="{BB962C8B-B14F-4D97-AF65-F5344CB8AC3E}">
        <p14:creationId xmlns:p14="http://schemas.microsoft.com/office/powerpoint/2010/main" val="4219736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50</a:t>
            </a:fld>
            <a:endParaRPr lang="en-US"/>
          </a:p>
        </p:txBody>
      </p:sp>
    </p:spTree>
    <p:extLst>
      <p:ext uri="{BB962C8B-B14F-4D97-AF65-F5344CB8AC3E}">
        <p14:creationId xmlns:p14="http://schemas.microsoft.com/office/powerpoint/2010/main" val="1447778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51</a:t>
            </a:fld>
            <a:endParaRPr lang="en-US"/>
          </a:p>
        </p:txBody>
      </p:sp>
    </p:spTree>
    <p:extLst>
      <p:ext uri="{BB962C8B-B14F-4D97-AF65-F5344CB8AC3E}">
        <p14:creationId xmlns:p14="http://schemas.microsoft.com/office/powerpoint/2010/main" val="2363028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5</a:t>
            </a:fld>
            <a:endParaRPr lang="en-US"/>
          </a:p>
        </p:txBody>
      </p:sp>
    </p:spTree>
    <p:extLst>
      <p:ext uri="{BB962C8B-B14F-4D97-AF65-F5344CB8AC3E}">
        <p14:creationId xmlns:p14="http://schemas.microsoft.com/office/powerpoint/2010/main" val="4044165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52</a:t>
            </a:fld>
            <a:endParaRPr lang="en-US"/>
          </a:p>
        </p:txBody>
      </p:sp>
    </p:spTree>
    <p:extLst>
      <p:ext uri="{BB962C8B-B14F-4D97-AF65-F5344CB8AC3E}">
        <p14:creationId xmlns:p14="http://schemas.microsoft.com/office/powerpoint/2010/main" val="2273118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53</a:t>
            </a:fld>
            <a:endParaRPr lang="en-US"/>
          </a:p>
        </p:txBody>
      </p:sp>
    </p:spTree>
    <p:extLst>
      <p:ext uri="{BB962C8B-B14F-4D97-AF65-F5344CB8AC3E}">
        <p14:creationId xmlns:p14="http://schemas.microsoft.com/office/powerpoint/2010/main" val="2659620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54</a:t>
            </a:fld>
            <a:endParaRPr lang="en-US"/>
          </a:p>
        </p:txBody>
      </p:sp>
    </p:spTree>
    <p:extLst>
      <p:ext uri="{BB962C8B-B14F-4D97-AF65-F5344CB8AC3E}">
        <p14:creationId xmlns:p14="http://schemas.microsoft.com/office/powerpoint/2010/main" val="1887742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55</a:t>
            </a:fld>
            <a:endParaRPr lang="en-US"/>
          </a:p>
        </p:txBody>
      </p:sp>
    </p:spTree>
    <p:extLst>
      <p:ext uri="{BB962C8B-B14F-4D97-AF65-F5344CB8AC3E}">
        <p14:creationId xmlns:p14="http://schemas.microsoft.com/office/powerpoint/2010/main" val="2566913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EC0EFE1-CDD4-45C8-A96A-10EEEAE145A4}" type="slidenum">
              <a:rPr lang="en-US" smtClean="0"/>
              <a:t>56</a:t>
            </a:fld>
            <a:endParaRPr lang="en-US"/>
          </a:p>
        </p:txBody>
      </p:sp>
    </p:spTree>
    <p:extLst>
      <p:ext uri="{BB962C8B-B14F-4D97-AF65-F5344CB8AC3E}">
        <p14:creationId xmlns:p14="http://schemas.microsoft.com/office/powerpoint/2010/main" val="1027559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6</a:t>
            </a:fld>
            <a:endParaRPr lang="en-US"/>
          </a:p>
        </p:txBody>
      </p:sp>
    </p:spTree>
    <p:extLst>
      <p:ext uri="{BB962C8B-B14F-4D97-AF65-F5344CB8AC3E}">
        <p14:creationId xmlns:p14="http://schemas.microsoft.com/office/powerpoint/2010/main" val="169592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5A883-41D2-469A-A2EF-DFB9156FD5A3}" type="slidenum">
              <a:rPr lang="en-US" smtClean="0"/>
              <a:t>7</a:t>
            </a:fld>
            <a:endParaRPr lang="en-US"/>
          </a:p>
        </p:txBody>
      </p:sp>
    </p:spTree>
    <p:extLst>
      <p:ext uri="{BB962C8B-B14F-4D97-AF65-F5344CB8AC3E}">
        <p14:creationId xmlns:p14="http://schemas.microsoft.com/office/powerpoint/2010/main" val="52071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EFE1-CDD4-45C8-A96A-10EEEAE145A4}" type="slidenum">
              <a:rPr lang="en-US" smtClean="0"/>
              <a:t>8</a:t>
            </a:fld>
            <a:endParaRPr lang="en-US"/>
          </a:p>
        </p:txBody>
      </p:sp>
    </p:spTree>
    <p:extLst>
      <p:ext uri="{BB962C8B-B14F-4D97-AF65-F5344CB8AC3E}">
        <p14:creationId xmlns:p14="http://schemas.microsoft.com/office/powerpoint/2010/main" val="405312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EFE1-CDD4-45C8-A96A-10EEEAE145A4}" type="slidenum">
              <a:rPr lang="en-US" smtClean="0"/>
              <a:t>9</a:t>
            </a:fld>
            <a:endParaRPr lang="en-US"/>
          </a:p>
        </p:txBody>
      </p:sp>
    </p:spTree>
    <p:extLst>
      <p:ext uri="{BB962C8B-B14F-4D97-AF65-F5344CB8AC3E}">
        <p14:creationId xmlns:p14="http://schemas.microsoft.com/office/powerpoint/2010/main" val="3045153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EFE1-CDD4-45C8-A96A-10EEEAE145A4}" type="slidenum">
              <a:rPr lang="en-US" smtClean="0"/>
              <a:t>11</a:t>
            </a:fld>
            <a:endParaRPr lang="en-US"/>
          </a:p>
        </p:txBody>
      </p:sp>
    </p:spTree>
    <p:extLst>
      <p:ext uri="{BB962C8B-B14F-4D97-AF65-F5344CB8AC3E}">
        <p14:creationId xmlns:p14="http://schemas.microsoft.com/office/powerpoint/2010/main" val="3662660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4EC88C-051A-49D7-BEFC-3817479AB4C8}" type="datetime1">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87832-295B-4003-B3AC-0172876EA588}" type="slidenum">
              <a:rPr lang="en-US" smtClean="0"/>
              <a:t>‹#›</a:t>
            </a:fld>
            <a:endParaRPr lang="en-US"/>
          </a:p>
        </p:txBody>
      </p:sp>
    </p:spTree>
    <p:extLst>
      <p:ext uri="{BB962C8B-B14F-4D97-AF65-F5344CB8AC3E}">
        <p14:creationId xmlns:p14="http://schemas.microsoft.com/office/powerpoint/2010/main" val="3034184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39E368-9D4A-44BC-B55B-BC060E815FB9}" type="datetime1">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87832-295B-4003-B3AC-0172876EA588}" type="slidenum">
              <a:rPr lang="en-US" smtClean="0"/>
              <a:t>‹#›</a:t>
            </a:fld>
            <a:endParaRPr lang="en-US"/>
          </a:p>
        </p:txBody>
      </p:sp>
    </p:spTree>
    <p:extLst>
      <p:ext uri="{BB962C8B-B14F-4D97-AF65-F5344CB8AC3E}">
        <p14:creationId xmlns:p14="http://schemas.microsoft.com/office/powerpoint/2010/main" val="1117744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E6CAAF-36B8-4943-8AD9-DCC6EF9BF175}" type="datetime1">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87832-295B-4003-B3AC-0172876EA588}" type="slidenum">
              <a:rPr lang="en-US" smtClean="0"/>
              <a:t>‹#›</a:t>
            </a:fld>
            <a:endParaRPr lang="en-US"/>
          </a:p>
        </p:txBody>
      </p:sp>
    </p:spTree>
    <p:extLst>
      <p:ext uri="{BB962C8B-B14F-4D97-AF65-F5344CB8AC3E}">
        <p14:creationId xmlns:p14="http://schemas.microsoft.com/office/powerpoint/2010/main" val="833775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756C57-E351-4758-912B-903454CA6C5D}" type="datetime1">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4D87832-295B-4003-B3AC-0172876EA588}" type="slidenum">
              <a:rPr lang="en-US" smtClean="0"/>
              <a:pPr/>
              <a:t>‹#›</a:t>
            </a:fld>
            <a:endParaRPr lang="en-US"/>
          </a:p>
        </p:txBody>
      </p:sp>
    </p:spTree>
    <p:extLst>
      <p:ext uri="{BB962C8B-B14F-4D97-AF65-F5344CB8AC3E}">
        <p14:creationId xmlns:p14="http://schemas.microsoft.com/office/powerpoint/2010/main" val="1950065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747B31-72C6-47A3-A5AD-FEDDA827F49D}" type="datetime1">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14D87832-295B-4003-B3AC-0172876EA588}" type="slidenum">
              <a:rPr lang="en-US" smtClean="0"/>
              <a:pPr/>
              <a:t>‹#›</a:t>
            </a:fld>
            <a:endParaRPr lang="en-US"/>
          </a:p>
        </p:txBody>
      </p:sp>
    </p:spTree>
    <p:extLst>
      <p:ext uri="{BB962C8B-B14F-4D97-AF65-F5344CB8AC3E}">
        <p14:creationId xmlns:p14="http://schemas.microsoft.com/office/powerpoint/2010/main" val="1987338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945A3E-1940-476E-B23C-35B2E8D96435}" type="datetime1">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87832-295B-4003-B3AC-0172876EA588}" type="slidenum">
              <a:rPr lang="en-US" smtClean="0"/>
              <a:t>‹#›</a:t>
            </a:fld>
            <a:endParaRPr lang="en-US"/>
          </a:p>
        </p:txBody>
      </p:sp>
    </p:spTree>
    <p:extLst>
      <p:ext uri="{BB962C8B-B14F-4D97-AF65-F5344CB8AC3E}">
        <p14:creationId xmlns:p14="http://schemas.microsoft.com/office/powerpoint/2010/main" val="202611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B66D5B-DE5C-4492-B0A6-791A2E9216F2}" type="datetime1">
              <a:rPr lang="en-US" smtClean="0"/>
              <a:t>4/4/2022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D87832-295B-4003-B3AC-0172876EA588}" type="slidenum">
              <a:rPr lang="en-US" smtClean="0"/>
              <a:t>‹#›</a:t>
            </a:fld>
            <a:endParaRPr lang="en-US"/>
          </a:p>
        </p:txBody>
      </p:sp>
    </p:spTree>
    <p:extLst>
      <p:ext uri="{BB962C8B-B14F-4D97-AF65-F5344CB8AC3E}">
        <p14:creationId xmlns:p14="http://schemas.microsoft.com/office/powerpoint/2010/main" val="623694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FA06B7-7249-4B4A-93C3-B7AE51A5BA77}" type="datetime1">
              <a:rPr lang="en-US" smtClean="0"/>
              <a:t>4/4/2022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D87832-295B-4003-B3AC-0172876EA588}" type="slidenum">
              <a:rPr lang="en-US" smtClean="0"/>
              <a:t>‹#›</a:t>
            </a:fld>
            <a:endParaRPr lang="en-US"/>
          </a:p>
        </p:txBody>
      </p:sp>
    </p:spTree>
    <p:extLst>
      <p:ext uri="{BB962C8B-B14F-4D97-AF65-F5344CB8AC3E}">
        <p14:creationId xmlns:p14="http://schemas.microsoft.com/office/powerpoint/2010/main" val="2200921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9558BA-9343-42D6-802A-3D56FC39829E}" type="datetime1">
              <a:rPr lang="en-US" smtClean="0"/>
              <a:t>4/4/2022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D87832-295B-4003-B3AC-0172876EA588}" type="slidenum">
              <a:rPr lang="en-US" smtClean="0"/>
              <a:t>‹#›</a:t>
            </a:fld>
            <a:endParaRPr lang="en-US"/>
          </a:p>
        </p:txBody>
      </p:sp>
    </p:spTree>
    <p:extLst>
      <p:ext uri="{BB962C8B-B14F-4D97-AF65-F5344CB8AC3E}">
        <p14:creationId xmlns:p14="http://schemas.microsoft.com/office/powerpoint/2010/main" val="2263657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D1EF00-063D-4869-884C-361C0CEBD2A3}" type="datetime1">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87832-295B-4003-B3AC-0172876EA588}" type="slidenum">
              <a:rPr lang="en-US" smtClean="0"/>
              <a:t>‹#›</a:t>
            </a:fld>
            <a:endParaRPr lang="en-US"/>
          </a:p>
        </p:txBody>
      </p:sp>
    </p:spTree>
    <p:extLst>
      <p:ext uri="{BB962C8B-B14F-4D97-AF65-F5344CB8AC3E}">
        <p14:creationId xmlns:p14="http://schemas.microsoft.com/office/powerpoint/2010/main" val="316870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195297-18DD-471B-AF88-F6F3806450A9}" type="datetime1">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87832-295B-4003-B3AC-0172876EA588}" type="slidenum">
              <a:rPr lang="en-US" smtClean="0"/>
              <a:t>‹#›</a:t>
            </a:fld>
            <a:endParaRPr lang="en-US"/>
          </a:p>
        </p:txBody>
      </p:sp>
    </p:spTree>
    <p:extLst>
      <p:ext uri="{BB962C8B-B14F-4D97-AF65-F5344CB8AC3E}">
        <p14:creationId xmlns:p14="http://schemas.microsoft.com/office/powerpoint/2010/main" val="1237958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C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7AFE1-76F6-4C00-BE37-393C901E8C14}" type="datetime1">
              <a:rPr lang="en-US" smtClean="0"/>
              <a:t>4/4/2022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14D87832-295B-4003-B3AC-0172876EA588}" type="slidenum">
              <a:rPr lang="en-US" smtClean="0"/>
              <a:pPr/>
              <a:t>‹#›</a:t>
            </a:fld>
            <a:endParaRPr lang="en-US"/>
          </a:p>
        </p:txBody>
      </p:sp>
    </p:spTree>
    <p:extLst>
      <p:ext uri="{BB962C8B-B14F-4D97-AF65-F5344CB8AC3E}">
        <p14:creationId xmlns:p14="http://schemas.microsoft.com/office/powerpoint/2010/main" val="1886332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png"/><Relationship Id="rId4" Type="http://schemas.openxmlformats.org/officeDocument/2006/relationships/diagramLayout" Target="../diagrams/layout2.xml"/><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jpeg"/><Relationship Id="rId4" Type="http://schemas.openxmlformats.org/officeDocument/2006/relationships/diagramLayout" Target="../diagrams/layout3.xml"/><Relationship Id="rId9"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3487" y="2430684"/>
            <a:ext cx="8245162" cy="1523180"/>
          </a:xfrm>
        </p:spPr>
        <p:txBody>
          <a:bodyPr>
            <a:noAutofit/>
          </a:bodyPr>
          <a:lstStyle/>
          <a:p>
            <a:r>
              <a:rPr lang="en-US" sz="3200" dirty="0">
                <a:latin typeface="Open Sans" panose="020B0606030504020204"/>
              </a:rPr>
              <a:t>Racist Epidemiology and Abolitional Possibility: The case of aluminum worker health</a:t>
            </a:r>
          </a:p>
        </p:txBody>
      </p:sp>
      <p:sp>
        <p:nvSpPr>
          <p:cNvPr id="3" name="Subtitle 2"/>
          <p:cNvSpPr>
            <a:spLocks noGrp="1"/>
          </p:cNvSpPr>
          <p:nvPr>
            <p:ph type="subTitle" idx="1"/>
          </p:nvPr>
        </p:nvSpPr>
        <p:spPr>
          <a:xfrm>
            <a:off x="1143000" y="4151601"/>
            <a:ext cx="6858000" cy="1655762"/>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April 8, 2022</a:t>
            </a:r>
          </a:p>
          <a:p>
            <a:r>
              <a:rPr lang="en-US" sz="2000" dirty="0">
                <a:latin typeface="Open Sans" panose="020B0606030504020204" pitchFamily="34" charset="0"/>
                <a:ea typeface="Open Sans" panose="020B0606030504020204" pitchFamily="34" charset="0"/>
                <a:cs typeface="Open Sans" panose="020B0606030504020204" pitchFamily="34" charset="0"/>
              </a:rPr>
              <a:t>Libby McClure</a:t>
            </a:r>
          </a:p>
        </p:txBody>
      </p:sp>
    </p:spTree>
    <p:extLst>
      <p:ext uri="{BB962C8B-B14F-4D97-AF65-F5344CB8AC3E}">
        <p14:creationId xmlns:p14="http://schemas.microsoft.com/office/powerpoint/2010/main" val="206447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B909775-F62A-4B80-AA07-FCBED4CE5119}"/>
              </a:ext>
            </a:extLst>
          </p:cNvPr>
          <p:cNvPicPr>
            <a:picLocks noGrp="1" noChangeAspect="1"/>
          </p:cNvPicPr>
          <p:nvPr>
            <p:ph idx="1"/>
          </p:nvPr>
        </p:nvPicPr>
        <p:blipFill>
          <a:blip r:embed="rId2"/>
          <a:stretch>
            <a:fillRect/>
          </a:stretch>
        </p:blipFill>
        <p:spPr>
          <a:xfrm>
            <a:off x="624733" y="1146122"/>
            <a:ext cx="2943121" cy="4565756"/>
          </a:xfrm>
          <a:prstGeom prst="rect">
            <a:avLst/>
          </a:prstGeom>
        </p:spPr>
      </p:pic>
      <p:sp>
        <p:nvSpPr>
          <p:cNvPr id="7" name="Content Placeholder 2">
            <a:extLst>
              <a:ext uri="{FF2B5EF4-FFF2-40B4-BE49-F238E27FC236}">
                <a16:creationId xmlns:a16="http://schemas.microsoft.com/office/drawing/2014/main" id="{D304F6FD-3557-4E9E-9326-9AEB669FE4E5}"/>
              </a:ext>
            </a:extLst>
          </p:cNvPr>
          <p:cNvSpPr txBox="1">
            <a:spLocks/>
          </p:cNvSpPr>
          <p:nvPr/>
        </p:nvSpPr>
        <p:spPr>
          <a:xfrm>
            <a:off x="3898231" y="1468299"/>
            <a:ext cx="4801509" cy="351529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ClrTx/>
              <a:buNone/>
            </a:pP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What do I mean by racist epidemiology?</a:t>
            </a:r>
          </a:p>
          <a:p>
            <a:pPr>
              <a:buClrTx/>
              <a:buFont typeface="Wingdings" panose="05000000000000000000" pitchFamily="2" charset="2"/>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Dominant social science methods shaped by white culture</a:t>
            </a:r>
          </a:p>
          <a:p>
            <a:pPr>
              <a:buClrTx/>
              <a:buFont typeface="Wingdings" panose="05000000000000000000" pitchFamily="2" charset="2"/>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Leads social science research to perpetuate racism</a:t>
            </a:r>
          </a:p>
          <a:p>
            <a:pPr>
              <a:buClrTx/>
              <a:buFont typeface="Wingdings" panose="05000000000000000000" pitchFamily="2" charset="2"/>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Characteristics of white supremacy culture appear in occupational epidemiology</a:t>
            </a:r>
          </a:p>
          <a:p>
            <a:pPr>
              <a:buClrTx/>
              <a:buFont typeface="Wingdings" panose="05000000000000000000" pitchFamily="2" charset="2"/>
              <a:buChar char="§"/>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00930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67D2A1C-2909-4814-87FC-D4D20E608B02}"/>
              </a:ext>
            </a:extLst>
          </p:cNvPr>
          <p:cNvSpPr txBox="1">
            <a:spLocks/>
          </p:cNvSpPr>
          <p:nvPr/>
        </p:nvSpPr>
        <p:spPr>
          <a:xfrm>
            <a:off x="628650" y="1879871"/>
            <a:ext cx="3387765" cy="44246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Open Sans" panose="020B0606030504020204" pitchFamily="34" charset="0"/>
                <a:ea typeface="Open Sans" panose="020B0606030504020204" pitchFamily="34" charset="0"/>
                <a:cs typeface="Open Sans" panose="020B0606030504020204" pitchFamily="34" charset="0"/>
              </a:rPr>
              <a:t>Characteristics of White Supremacy Culture</a:t>
            </a:r>
          </a:p>
          <a:p>
            <a:pPr marL="0" indent="0">
              <a:buNone/>
            </a:pPr>
            <a:endParaRPr lang="en-US" sz="1800"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1800"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1800"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1800"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1800"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1800"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1800"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1800"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1800"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800" i="1" dirty="0">
                <a:latin typeface="Open Sans" panose="020B0606030504020204" pitchFamily="34" charset="0"/>
                <a:ea typeface="Open Sans" panose="020B0606030504020204" pitchFamily="34" charset="0"/>
                <a:cs typeface="Open Sans" panose="020B0606030504020204" pitchFamily="34" charset="0"/>
              </a:rPr>
              <a:t>https://www.whitesupremacyculture.info/characteristics.html</a:t>
            </a:r>
          </a:p>
        </p:txBody>
      </p:sp>
      <p:pic>
        <p:nvPicPr>
          <p:cNvPr id="1026" name="Picture 2" descr="Picture">
            <a:extLst>
              <a:ext uri="{FF2B5EF4-FFF2-40B4-BE49-F238E27FC236}">
                <a16:creationId xmlns:a16="http://schemas.microsoft.com/office/drawing/2014/main" id="{41444A6F-D3BB-4090-B0A8-4EF817148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0" y="0"/>
            <a:ext cx="4889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802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ck Marxism: The Making of the Black Radical Tradition: Cedric J.  Robinson, Cedric J. Robinson, Robin D. G. Kelley: 9780807848296:  Amazon.com: Books">
            <a:extLst>
              <a:ext uri="{FF2B5EF4-FFF2-40B4-BE49-F238E27FC236}">
                <a16:creationId xmlns:a16="http://schemas.microsoft.com/office/drawing/2014/main" id="{2C2680FB-E2F0-4B9D-AA8C-974AB8A33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040321"/>
            <a:ext cx="2745691" cy="412603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C67D2A1C-2909-4814-87FC-D4D20E608B02}"/>
              </a:ext>
            </a:extLst>
          </p:cNvPr>
          <p:cNvSpPr txBox="1">
            <a:spLocks/>
          </p:cNvSpPr>
          <p:nvPr/>
        </p:nvSpPr>
        <p:spPr>
          <a:xfrm>
            <a:off x="3493008" y="1278065"/>
            <a:ext cx="5022342" cy="375005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Racial Capitalism:</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Race is a central, necessary construct for structuring social and labor hierarchies in capitalist economies</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800" i="1" dirty="0">
                <a:latin typeface="Open Sans" panose="020B0606030504020204" pitchFamily="34" charset="0"/>
                <a:ea typeface="Open Sans" panose="020B0606030504020204" pitchFamily="34" charset="0"/>
                <a:cs typeface="Open Sans" panose="020B0606030504020204" pitchFamily="34" charset="0"/>
              </a:rPr>
              <a:t>Robinson   CJ. Black Marxism: the Making of the Black Radical Tradition. Chapel Hill, NC: University of North Carolina Press; 2000.</a:t>
            </a:r>
          </a:p>
          <a:p>
            <a:pPr marL="0" indent="0">
              <a:buNone/>
            </a:pPr>
            <a:endParaRPr lang="en-US" sz="1800"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800" i="1" dirty="0">
                <a:latin typeface="Open Sans" panose="020B0606030504020204" pitchFamily="34" charset="0"/>
                <a:ea typeface="Open Sans" panose="020B0606030504020204" pitchFamily="34" charset="0"/>
                <a:cs typeface="Open Sans" panose="020B0606030504020204" pitchFamily="34" charset="0"/>
              </a:rPr>
              <a:t>Pulido   L. Geographies of race and ethnicity II: environmental racism, racial capitalism and state-sanctioned violence. Prog Hum </a:t>
            </a:r>
            <a:r>
              <a:rPr lang="en-US" sz="1800" i="1" dirty="0" err="1">
                <a:latin typeface="Open Sans" panose="020B0606030504020204" pitchFamily="34" charset="0"/>
                <a:ea typeface="Open Sans" panose="020B0606030504020204" pitchFamily="34" charset="0"/>
                <a:cs typeface="Open Sans" panose="020B0606030504020204" pitchFamily="34" charset="0"/>
              </a:rPr>
              <a:t>Geogr</a:t>
            </a:r>
            <a:r>
              <a:rPr lang="en-US" sz="1800" i="1" dirty="0">
                <a:latin typeface="Open Sans" panose="020B0606030504020204" pitchFamily="34" charset="0"/>
                <a:ea typeface="Open Sans" panose="020B0606030504020204" pitchFamily="34" charset="0"/>
                <a:cs typeface="Open Sans" panose="020B0606030504020204" pitchFamily="34" charset="0"/>
              </a:rPr>
              <a:t>. 2017;41(4):524–533.</a:t>
            </a:r>
          </a:p>
          <a:p>
            <a:pPr marL="0" indent="0">
              <a:buNone/>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9328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67D2A1C-2909-4814-87FC-D4D20E608B02}"/>
              </a:ext>
            </a:extLst>
          </p:cNvPr>
          <p:cNvSpPr txBox="1">
            <a:spLocks/>
          </p:cNvSpPr>
          <p:nvPr/>
        </p:nvSpPr>
        <p:spPr>
          <a:xfrm>
            <a:off x="3108960" y="1278065"/>
            <a:ext cx="5500521" cy="50782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Racial Capitalism within Health Research:</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Focus on individual conditions and behaviors ignores structural factors driving disparities</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800" i="1" dirty="0">
                <a:latin typeface="Open Sans" panose="020B0606030504020204" pitchFamily="34" charset="0"/>
                <a:ea typeface="Open Sans" panose="020B0606030504020204" pitchFamily="34" charset="0"/>
                <a:cs typeface="Open Sans" panose="020B0606030504020204" pitchFamily="34" charset="0"/>
              </a:rPr>
              <a:t>Roberts   DE. Fatal Invention: How Science, Politics, and Big Business Re-create Race in the Twenty-first Century. New York, NY: New Press; 2011.</a:t>
            </a:r>
          </a:p>
          <a:p>
            <a:pPr marL="0" indent="0">
              <a:buNone/>
            </a:pPr>
            <a:endParaRPr lang="en-US" sz="1800"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800" i="1" dirty="0">
                <a:latin typeface="Open Sans" panose="020B0606030504020204" pitchFamily="34" charset="0"/>
                <a:ea typeface="Open Sans" panose="020B0606030504020204" pitchFamily="34" charset="0"/>
                <a:cs typeface="Open Sans" panose="020B0606030504020204" pitchFamily="34" charset="0"/>
              </a:rPr>
              <a:t>Krieger   N, Chen   JT, Waterman   PD, et al.   The inverse hazard law: blood pressure, sexual harassment, racial discrimination, workplace abuse and occupational exposures in US low-income black, white and Latino workers. Soc Sci Med. 2008;67(12):1970–1981.</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Fatal Invention: How Science, Politics, and Big Business Re-create Race in  the Twenty-first Century: Roberts, Dorothy: 9781595588340: Amazon.com: Books">
            <a:extLst>
              <a:ext uri="{FF2B5EF4-FFF2-40B4-BE49-F238E27FC236}">
                <a16:creationId xmlns:a16="http://schemas.microsoft.com/office/drawing/2014/main" id="{9D98A85B-6CFF-4F22-9128-7D0B4CA8A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79" y="1169857"/>
            <a:ext cx="2480310" cy="385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415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C5C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E2DF-8528-4A77-B0D3-A144BDBC7E25}"/>
              </a:ext>
            </a:extLst>
          </p:cNvPr>
          <p:cNvSpPr>
            <a:spLocks noGrp="1"/>
          </p:cNvSpPr>
          <p:nvPr>
            <p:ph type="title"/>
          </p:nvPr>
        </p:nvSpPr>
        <p:spPr/>
        <p:txBody>
          <a:bodyPr/>
          <a:lstStyle/>
          <a:p>
            <a:r>
              <a:rPr lang="en-US" dirty="0">
                <a:latin typeface="Montserrat" panose="00000500000000000000" pitchFamily="2" charset="0"/>
              </a:rPr>
              <a:t>Abolitional possibility</a:t>
            </a:r>
          </a:p>
        </p:txBody>
      </p:sp>
      <p:sp>
        <p:nvSpPr>
          <p:cNvPr id="3" name="Content Placeholder 2">
            <a:extLst>
              <a:ext uri="{FF2B5EF4-FFF2-40B4-BE49-F238E27FC236}">
                <a16:creationId xmlns:a16="http://schemas.microsoft.com/office/drawing/2014/main" id="{167727B7-EE6C-49E2-9D94-119946E5E055}"/>
              </a:ext>
            </a:extLst>
          </p:cNvPr>
          <p:cNvSpPr>
            <a:spLocks noGrp="1"/>
          </p:cNvSpPr>
          <p:nvPr>
            <p:ph idx="1"/>
          </p:nvPr>
        </p:nvSpPr>
        <p:spPr>
          <a:xfrm>
            <a:off x="1042436" y="5042896"/>
            <a:ext cx="7059128" cy="1127630"/>
          </a:xfrm>
        </p:spPr>
        <p:txBody>
          <a:bodyPr>
            <a:normAutofit/>
          </a:bodyPr>
          <a:lstStyle/>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How can occupational epidemiology avoid recreating Blackness as the problem while still addressing structural racism?</a:t>
            </a:r>
          </a:p>
        </p:txBody>
      </p:sp>
      <p:pic>
        <p:nvPicPr>
          <p:cNvPr id="5" name="Picture 4">
            <a:extLst>
              <a:ext uri="{FF2B5EF4-FFF2-40B4-BE49-F238E27FC236}">
                <a16:creationId xmlns:a16="http://schemas.microsoft.com/office/drawing/2014/main" id="{55E2C53E-1F66-4EB3-A889-DD71553E3F35}"/>
              </a:ext>
            </a:extLst>
          </p:cNvPr>
          <p:cNvPicPr>
            <a:picLocks noChangeAspect="1"/>
          </p:cNvPicPr>
          <p:nvPr/>
        </p:nvPicPr>
        <p:blipFill>
          <a:blip r:embed="rId2"/>
          <a:stretch>
            <a:fillRect/>
          </a:stretch>
        </p:blipFill>
        <p:spPr>
          <a:xfrm>
            <a:off x="1042436" y="2057440"/>
            <a:ext cx="7059128" cy="2743119"/>
          </a:xfrm>
          <a:prstGeom prst="rect">
            <a:avLst/>
          </a:prstGeom>
          <a:ln>
            <a:solidFill>
              <a:srgbClr val="595959"/>
            </a:solidFill>
          </a:ln>
        </p:spPr>
      </p:pic>
    </p:spTree>
    <p:extLst>
      <p:ext uri="{BB962C8B-B14F-4D97-AF65-F5344CB8AC3E}">
        <p14:creationId xmlns:p14="http://schemas.microsoft.com/office/powerpoint/2010/main" val="3574143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4652" y="2522539"/>
            <a:ext cx="7886700" cy="2852737"/>
          </a:xfrm>
        </p:spPr>
        <p:txBody>
          <a:bodyPr>
            <a:normAutofit/>
          </a:bodyPr>
          <a:lstStyle/>
          <a:p>
            <a:r>
              <a:rPr lang="en-US" dirty="0">
                <a:latin typeface="Montserrat" panose="00000500000000000000" pitchFamily="50" charset="0"/>
              </a:rPr>
              <a:t>Aluminum worker case study</a:t>
            </a:r>
          </a:p>
        </p:txBody>
      </p:sp>
    </p:spTree>
    <p:extLst>
      <p:ext uri="{BB962C8B-B14F-4D97-AF65-F5344CB8AC3E}">
        <p14:creationId xmlns:p14="http://schemas.microsoft.com/office/powerpoint/2010/main" val="241892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ontserrat" panose="00000500000000000000" pitchFamily="50" charset="0"/>
              </a:rPr>
              <a:t>Study site – Badin, North Carolina</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3901" y="1535693"/>
            <a:ext cx="6216197" cy="4351338"/>
          </a:xfrm>
        </p:spPr>
      </p:pic>
    </p:spTree>
    <p:extLst>
      <p:ext uri="{BB962C8B-B14F-4D97-AF65-F5344CB8AC3E}">
        <p14:creationId xmlns:p14="http://schemas.microsoft.com/office/powerpoint/2010/main" val="1985012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87069"/>
            <a:ext cx="7886700" cy="1325563"/>
          </a:xfrm>
        </p:spPr>
        <p:txBody>
          <a:bodyPr>
            <a:normAutofit/>
          </a:bodyPr>
          <a:lstStyle/>
          <a:p>
            <a:r>
              <a:rPr lang="en-US" sz="3600" dirty="0">
                <a:latin typeface="Montserrat" panose="00000500000000000000" pitchFamily="50" charset="0"/>
              </a:rPr>
              <a:t>Collaborative research</a:t>
            </a:r>
          </a:p>
        </p:txBody>
      </p:sp>
      <p:sp>
        <p:nvSpPr>
          <p:cNvPr id="5" name="Content Placeholder 2"/>
          <p:cNvSpPr txBox="1">
            <a:spLocks/>
          </p:cNvSpPr>
          <p:nvPr/>
        </p:nvSpPr>
        <p:spPr>
          <a:xfrm>
            <a:off x="673254" y="3695951"/>
            <a:ext cx="3847431" cy="2758727"/>
          </a:xfrm>
          <a:prstGeom prst="rect">
            <a:avLst/>
          </a:prstGeom>
        </p:spPr>
        <p:txBody>
          <a:bodyPr vert="horz" lIns="68580" tIns="34290" rIns="68580" bIns="3429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chemeClr val="tx1"/>
              </a:buCl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Concerned Citizens of West Badin Community</a:t>
            </a:r>
          </a:p>
          <a:p>
            <a:pPr>
              <a:buClr>
                <a:schemeClr val="tx1"/>
              </a:buCl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North Carolina Environmental Justice Network</a:t>
            </a:r>
          </a:p>
        </p:txBody>
      </p:sp>
      <p:pic>
        <p:nvPicPr>
          <p:cNvPr id="6" name="Content Placeholder 3"/>
          <p:cNvPicPr>
            <a:picLocks/>
          </p:cNvPicPr>
          <p:nvPr/>
        </p:nvPicPr>
        <p:blipFill>
          <a:blip r:embed="rId3"/>
          <a:stretch>
            <a:fillRect/>
          </a:stretch>
        </p:blipFill>
        <p:spPr>
          <a:xfrm>
            <a:off x="494836" y="1402223"/>
            <a:ext cx="4805218" cy="2571044"/>
          </a:xfrm>
          <a:prstGeom prst="rect">
            <a:avLst/>
          </a:prstGeom>
          <a:noFill/>
          <a:ln>
            <a:no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5289" y="3256156"/>
            <a:ext cx="4107668" cy="3080752"/>
          </a:xfrm>
          <a:prstGeom prst="rect">
            <a:avLst/>
          </a:prstGeom>
        </p:spPr>
      </p:pic>
    </p:spTree>
    <p:extLst>
      <p:ext uri="{BB962C8B-B14F-4D97-AF65-F5344CB8AC3E}">
        <p14:creationId xmlns:p14="http://schemas.microsoft.com/office/powerpoint/2010/main" val="2613779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572252" y="1308563"/>
            <a:ext cx="7999496" cy="4048362"/>
          </a:xfrm>
          <a:prstGeom prst="rect">
            <a:avLst/>
          </a:prstGeom>
          <a:solidFill>
            <a:schemeClr val="bg1">
              <a:lumMod val="85000"/>
            </a:schemeClr>
          </a:solidFill>
        </p:spPr>
        <p:txBody>
          <a:bodyPr vert="horz" lIns="68580" tIns="34290" rIns="68580" bIns="3429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base">
              <a:buNone/>
            </a:pPr>
            <a:r>
              <a:rPr lang="en-US"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I’m one of the ones Alcoa told one time, that they would spend millions of dollars to keep from giving me a dime… Somebody now will hopefully understand that Alcoa wasn’t who we thought they were. That we went through a lot of heartache, a lot of suffering, a lot of segregation, to even be a part of Alcoa. </a:t>
            </a:r>
          </a:p>
          <a:p>
            <a:pPr marL="0" indent="0" fontAlgn="base">
              <a:buNone/>
            </a:pPr>
            <a:r>
              <a:rPr lang="en-US"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We didn’t discuss it with nobody. I have lived with shame because I didn't speak out sooner... The old folks would say 'Don't go running off at the mouth, you'll get the plant closed,' and they depended on it… I didn’t want to trouble my family with my illness. </a:t>
            </a:r>
          </a:p>
          <a:p>
            <a:pPr marL="0" indent="0" fontAlgn="base">
              <a:buNone/>
            </a:pPr>
            <a:r>
              <a:rPr lang="en-US" sz="20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But what if they have been affected and I didn’t say nothing, how will they even know?</a:t>
            </a:r>
            <a:endParaRPr lang="en-US" sz="2000" i="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p:cNvSpPr txBox="1"/>
          <p:nvPr/>
        </p:nvSpPr>
        <p:spPr>
          <a:xfrm>
            <a:off x="572252" y="501649"/>
            <a:ext cx="436338" cy="830997"/>
          </a:xfrm>
          <a:prstGeom prst="rect">
            <a:avLst/>
          </a:prstGeom>
          <a:noFill/>
        </p:spPr>
        <p:txBody>
          <a:bodyPr wrap="none" rtlCol="0">
            <a:spAutoFit/>
          </a:bodyPr>
          <a:lstStyle/>
          <a:p>
            <a:r>
              <a:rPr lang="en-US" sz="4800" b="1" dirty="0">
                <a:latin typeface="Montserrat" panose="00000500000000000000" pitchFamily="50" charset="0"/>
                <a:ea typeface="Open Sans" panose="020B0606030504020204" pitchFamily="34" charset="0"/>
                <a:cs typeface="Open Sans" panose="020B0606030504020204" pitchFamily="34" charset="0"/>
              </a:rPr>
              <a:t>“</a:t>
            </a:r>
          </a:p>
        </p:txBody>
      </p:sp>
      <p:sp>
        <p:nvSpPr>
          <p:cNvPr id="10" name="TextBox 9"/>
          <p:cNvSpPr txBox="1"/>
          <p:nvPr/>
        </p:nvSpPr>
        <p:spPr>
          <a:xfrm>
            <a:off x="8079012" y="5707916"/>
            <a:ext cx="436338" cy="830997"/>
          </a:xfrm>
          <a:prstGeom prst="rect">
            <a:avLst/>
          </a:prstGeom>
          <a:noFill/>
        </p:spPr>
        <p:txBody>
          <a:bodyPr wrap="none" rtlCol="0">
            <a:spAutoFit/>
          </a:bodyPr>
          <a:lstStyle/>
          <a:p>
            <a:r>
              <a:rPr lang="en-US" sz="4800" b="1" dirty="0">
                <a:latin typeface="Montserrat" panose="00000500000000000000" pitchFamily="50"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385551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ontserrat" panose="00000500000000000000" pitchFamily="50" charset="0"/>
              </a:rPr>
              <a:t>History of aluminum production in the United States</a:t>
            </a:r>
          </a:p>
        </p:txBody>
      </p:sp>
      <p:sp>
        <p:nvSpPr>
          <p:cNvPr id="3" name="Content Placeholder 2"/>
          <p:cNvSpPr>
            <a:spLocks noGrp="1"/>
          </p:cNvSpPr>
          <p:nvPr>
            <p:ph idx="1"/>
          </p:nvPr>
        </p:nvSpPr>
        <p:spPr>
          <a:xfrm>
            <a:off x="435894" y="2492623"/>
            <a:ext cx="4448721" cy="3132924"/>
          </a:xfrm>
        </p:spPr>
        <p:txBody>
          <a:bodyPr>
            <a:normAutofit/>
          </a:bodyPr>
          <a:lstStyle/>
          <a:p>
            <a:pPr>
              <a:lnSpc>
                <a:spcPct val="114000"/>
              </a:lnSpc>
              <a:spcBef>
                <a:spcPts val="0"/>
              </a:spcBef>
            </a:pPr>
            <a:r>
              <a:rPr lang="en-US" sz="2000" dirty="0">
                <a:latin typeface="Open Sans" panose="020B0606030504020204" pitchFamily="34" charset="0"/>
                <a:ea typeface="Open Sans" panose="020B0606030504020204" pitchFamily="34" charset="0"/>
                <a:cs typeface="Open Sans" panose="020B0606030504020204" pitchFamily="34" charset="0"/>
              </a:rPr>
              <a:t>US was the world’s largest aluminum producer for decades</a:t>
            </a:r>
          </a:p>
          <a:p>
            <a:pPr>
              <a:lnSpc>
                <a:spcPct val="114000"/>
              </a:lnSpc>
              <a:spcBef>
                <a:spcPts val="0"/>
              </a:spcBef>
            </a:pPr>
            <a:r>
              <a:rPr lang="en-US" sz="2000" dirty="0">
                <a:latin typeface="Open Sans" panose="020B0606030504020204" pitchFamily="34" charset="0"/>
                <a:ea typeface="Open Sans" panose="020B0606030504020204" pitchFamily="34" charset="0"/>
                <a:cs typeface="Open Sans" panose="020B0606030504020204" pitchFamily="34" charset="0"/>
              </a:rPr>
              <a:t>Three-stage process from bauxite ore: mining, refining, </a:t>
            </a:r>
            <a:r>
              <a:rPr lang="en-US" sz="2000" b="1" dirty="0">
                <a:latin typeface="Open Sans" panose="020B0606030504020204" pitchFamily="34" charset="0"/>
                <a:ea typeface="Open Sans" panose="020B0606030504020204" pitchFamily="34" charset="0"/>
                <a:cs typeface="Open Sans" panose="020B0606030504020204" pitchFamily="34" charset="0"/>
              </a:rPr>
              <a:t>smelting</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spcBef>
                <a:spcPts val="0"/>
              </a:spcBef>
            </a:pPr>
            <a:r>
              <a:rPr lang="en-US" sz="2000" dirty="0">
                <a:latin typeface="Open Sans" panose="020B0606030504020204" pitchFamily="34" charset="0"/>
                <a:ea typeface="Open Sans" panose="020B0606030504020204" pitchFamily="34" charset="0"/>
                <a:cs typeface="Open Sans" panose="020B0606030504020204" pitchFamily="34" charset="0"/>
              </a:rPr>
              <a:t>All require vast energy inputs and produce toxic outputs</a:t>
            </a:r>
            <a:r>
              <a:rPr lang="en-US" sz="2000" baseline="300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4" name="Picture 4" descr="Image result for ww2 u-b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615" y="2622368"/>
            <a:ext cx="3823491" cy="3003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448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ontserrat" panose="00000500000000000000" pitchFamily="50" charset="0"/>
              </a:rPr>
              <a:t>Overview</a:t>
            </a:r>
          </a:p>
        </p:txBody>
      </p:sp>
      <p:sp>
        <p:nvSpPr>
          <p:cNvPr id="3" name="Content Placeholder 2"/>
          <p:cNvSpPr>
            <a:spLocks noGrp="1"/>
          </p:cNvSpPr>
          <p:nvPr>
            <p:ph idx="1"/>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About me</a:t>
            </a:r>
          </a:p>
          <a:p>
            <a:r>
              <a:rPr lang="en-US" dirty="0">
                <a:latin typeface="Open Sans" panose="020B0606030504020204" pitchFamily="34" charset="0"/>
                <a:ea typeface="Open Sans" panose="020B0606030504020204" pitchFamily="34" charset="0"/>
                <a:cs typeface="Open Sans" panose="020B0606030504020204" pitchFamily="34" charset="0"/>
              </a:rPr>
              <a:t>Definitions</a:t>
            </a:r>
          </a:p>
          <a:p>
            <a:r>
              <a:rPr lang="en-US" dirty="0">
                <a:latin typeface="Open Sans" panose="020B0606030504020204" pitchFamily="34" charset="0"/>
                <a:ea typeface="Open Sans" panose="020B0606030504020204" pitchFamily="34" charset="0"/>
                <a:cs typeface="Open Sans" panose="020B0606030504020204" pitchFamily="34" charset="0"/>
              </a:rPr>
              <a:t>Aluminum worker case study</a:t>
            </a:r>
          </a:p>
          <a:p>
            <a:pPr lvl="1"/>
            <a:r>
              <a:rPr lang="en-US" dirty="0">
                <a:latin typeface="Open Sans" panose="020B0606030504020204" pitchFamily="34" charset="0"/>
                <a:ea typeface="Open Sans" panose="020B0606030504020204" pitchFamily="34" charset="0"/>
                <a:cs typeface="Open Sans" panose="020B0606030504020204" pitchFamily="34" charset="0"/>
              </a:rPr>
              <a:t>Quantitative aim 1</a:t>
            </a:r>
          </a:p>
          <a:p>
            <a:pPr lvl="1"/>
            <a:r>
              <a:rPr lang="en-US" dirty="0">
                <a:latin typeface="Open Sans" panose="020B0606030504020204" pitchFamily="34" charset="0"/>
                <a:ea typeface="Open Sans" panose="020B0606030504020204" pitchFamily="34" charset="0"/>
                <a:cs typeface="Open Sans" panose="020B0606030504020204" pitchFamily="34" charset="0"/>
              </a:rPr>
              <a:t>Quantitative aim 2</a:t>
            </a:r>
          </a:p>
          <a:p>
            <a:r>
              <a:rPr lang="en-US" dirty="0">
                <a:latin typeface="Open Sans" panose="020B0606030504020204" pitchFamily="34" charset="0"/>
                <a:ea typeface="Open Sans" panose="020B0606030504020204" pitchFamily="34" charset="0"/>
                <a:cs typeface="Open Sans" panose="020B0606030504020204" pitchFamily="34" charset="0"/>
              </a:rPr>
              <a:t>Critical assessment of epidemiology</a:t>
            </a:r>
          </a:p>
          <a:p>
            <a:r>
              <a:rPr lang="en-US" dirty="0">
                <a:latin typeface="Open Sans" panose="020B0606030504020204" pitchFamily="34" charset="0"/>
                <a:ea typeface="Open Sans" panose="020B0606030504020204" pitchFamily="34" charset="0"/>
                <a:cs typeface="Open Sans" panose="020B0606030504020204" pitchFamily="34" charset="0"/>
              </a:rPr>
              <a:t>Abolitional possibility</a:t>
            </a:r>
          </a:p>
        </p:txBody>
      </p:sp>
      <p:sp>
        <p:nvSpPr>
          <p:cNvPr id="4" name="Oval 3"/>
          <p:cNvSpPr/>
          <p:nvPr/>
        </p:nvSpPr>
        <p:spPr>
          <a:xfrm>
            <a:off x="627819" y="2924078"/>
            <a:ext cx="216310" cy="206478"/>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28650" y="2431390"/>
            <a:ext cx="216310" cy="206478"/>
          </a:xfrm>
          <a:prstGeom prst="ellipse">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6996" y="4240584"/>
            <a:ext cx="216310" cy="206478"/>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A1D347E-7753-47CE-BB78-7870F92DE8AA}"/>
              </a:ext>
            </a:extLst>
          </p:cNvPr>
          <p:cNvSpPr/>
          <p:nvPr/>
        </p:nvSpPr>
        <p:spPr>
          <a:xfrm>
            <a:off x="630575" y="1958760"/>
            <a:ext cx="216310" cy="20647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C2C0E48-2ECD-4FB1-97B6-4F5A9D17EDDD}"/>
              </a:ext>
            </a:extLst>
          </p:cNvPr>
          <p:cNvSpPr/>
          <p:nvPr/>
        </p:nvSpPr>
        <p:spPr>
          <a:xfrm>
            <a:off x="1124707" y="3383636"/>
            <a:ext cx="216310" cy="206478"/>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BFA3054-1840-44FF-91C1-5044686B4B2F}"/>
              </a:ext>
            </a:extLst>
          </p:cNvPr>
          <p:cNvSpPr/>
          <p:nvPr/>
        </p:nvSpPr>
        <p:spPr>
          <a:xfrm>
            <a:off x="1124707" y="3736625"/>
            <a:ext cx="216310" cy="206478"/>
          </a:xfrm>
          <a:prstGeom prst="ellipse">
            <a:avLst/>
          </a:prstGeom>
          <a:solidFill>
            <a:srgbClr val="FFF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F352D70-8E8C-4317-A9C6-12C301051035}"/>
              </a:ext>
            </a:extLst>
          </p:cNvPr>
          <p:cNvSpPr/>
          <p:nvPr/>
        </p:nvSpPr>
        <p:spPr>
          <a:xfrm>
            <a:off x="632942" y="4733272"/>
            <a:ext cx="216310" cy="206478"/>
          </a:xfrm>
          <a:prstGeom prst="ellipse">
            <a:avLst/>
          </a:prstGeom>
          <a:solidFill>
            <a:srgbClr val="D7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548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ontserrat" panose="00000500000000000000" pitchFamily="50" charset="0"/>
              </a:rPr>
              <a:t>Existing health literature on aluminum smelting – </a:t>
            </a:r>
            <a:r>
              <a:rPr lang="en-US" sz="3600" b="1" u="sng" dirty="0">
                <a:latin typeface="Montserrat" panose="00000500000000000000" pitchFamily="50" charset="0"/>
              </a:rPr>
              <a:t>Exposures</a:t>
            </a:r>
            <a:r>
              <a:rPr lang="en-US" sz="3600" dirty="0">
                <a:latin typeface="Montserrat" panose="00000500000000000000" pitchFamily="50" charset="0"/>
              </a:rPr>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0850086"/>
              </p:ext>
            </p:extLst>
          </p:nvPr>
        </p:nvGraphicFramePr>
        <p:xfrm>
          <a:off x="619479" y="2400491"/>
          <a:ext cx="7905042" cy="3413760"/>
        </p:xfrm>
        <a:graphic>
          <a:graphicData uri="http://schemas.openxmlformats.org/drawingml/2006/table">
            <a:tbl>
              <a:tblPr firstRow="1" firstCol="1" bandRow="1"/>
              <a:tblGrid>
                <a:gridCol w="4300667">
                  <a:extLst>
                    <a:ext uri="{9D8B030D-6E8A-4147-A177-3AD203B41FA5}">
                      <a16:colId xmlns:a16="http://schemas.microsoft.com/office/drawing/2014/main" val="20000"/>
                    </a:ext>
                  </a:extLst>
                </a:gridCol>
                <a:gridCol w="3604375">
                  <a:extLst>
                    <a:ext uri="{9D8B030D-6E8A-4147-A177-3AD203B41FA5}">
                      <a16:colId xmlns:a16="http://schemas.microsoft.com/office/drawing/2014/main" val="20001"/>
                    </a:ext>
                  </a:extLst>
                </a:gridCol>
              </a:tblGrid>
              <a:tr h="205740">
                <a:tc>
                  <a:txBody>
                    <a:bodyPr/>
                    <a:lstStyle/>
                    <a:p>
                      <a:pPr marL="0" marR="0">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Alumina dust</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Hydrogen chloride</a:t>
                      </a:r>
                    </a:p>
                  </a:txBody>
                  <a:tcPr marL="54848" marR="54848" marT="0" marB="0"/>
                </a:tc>
                <a:extLst>
                  <a:ext uri="{0D108BD9-81ED-4DB2-BD59-A6C34878D82A}">
                    <a16:rowId xmlns:a16="http://schemas.microsoft.com/office/drawing/2014/main" val="10000"/>
                  </a:ext>
                </a:extLst>
              </a:tr>
              <a:tr h="205740">
                <a:tc>
                  <a:txBody>
                    <a:bodyPr/>
                    <a:lstStyle/>
                    <a:p>
                      <a:pPr marL="0" marR="0">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Aluminum metal dust</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Hydrogen fluoride</a:t>
                      </a:r>
                    </a:p>
                  </a:txBody>
                  <a:tcPr marL="54848" marR="54848" marT="0" marB="0"/>
                </a:tc>
                <a:extLst>
                  <a:ext uri="{0D108BD9-81ED-4DB2-BD59-A6C34878D82A}">
                    <a16:rowId xmlns:a16="http://schemas.microsoft.com/office/drawing/2014/main" val="10001"/>
                  </a:ext>
                </a:extLst>
              </a:tr>
              <a:tr h="205740">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Aluminum fluoride</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Polycyclic aromatic hydrocarbons</a:t>
                      </a:r>
                    </a:p>
                  </a:txBody>
                  <a:tcPr marL="54848" marR="54848" marT="0" marB="0"/>
                </a:tc>
                <a:extLst>
                  <a:ext uri="{0D108BD9-81ED-4DB2-BD59-A6C34878D82A}">
                    <a16:rowId xmlns:a16="http://schemas.microsoft.com/office/drawing/2014/main" val="10002"/>
                  </a:ext>
                </a:extLst>
              </a:tr>
              <a:tr h="205740">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Ammonia</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Magnesium dust/fume</a:t>
                      </a:r>
                    </a:p>
                  </a:txBody>
                  <a:tcPr marL="54848" marR="54848" marT="0" marB="0"/>
                </a:tc>
                <a:extLst>
                  <a:ext uri="{0D108BD9-81ED-4DB2-BD59-A6C34878D82A}">
                    <a16:rowId xmlns:a16="http://schemas.microsoft.com/office/drawing/2014/main" val="10003"/>
                  </a:ext>
                </a:extLst>
              </a:tr>
              <a:tr h="205740">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Asbestos</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Mercury</a:t>
                      </a:r>
                    </a:p>
                  </a:txBody>
                  <a:tcPr marL="54848" marR="54848" marT="0" marB="0"/>
                </a:tc>
                <a:extLst>
                  <a:ext uri="{0D108BD9-81ED-4DB2-BD59-A6C34878D82A}">
                    <a16:rowId xmlns:a16="http://schemas.microsoft.com/office/drawing/2014/main" val="10004"/>
                  </a:ext>
                </a:extLst>
              </a:tr>
              <a:tr h="205740">
                <a:tc>
                  <a:txBody>
                    <a:bodyPr/>
                    <a:lstStyle/>
                    <a:p>
                      <a:pPr marL="0" marR="0">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Beryllium dust</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Nickel</a:t>
                      </a:r>
                    </a:p>
                  </a:txBody>
                  <a:tcPr marL="54848" marR="54848" marT="0" marB="0"/>
                </a:tc>
                <a:extLst>
                  <a:ext uri="{0D108BD9-81ED-4DB2-BD59-A6C34878D82A}">
                    <a16:rowId xmlns:a16="http://schemas.microsoft.com/office/drawing/2014/main" val="10005"/>
                  </a:ext>
                </a:extLst>
              </a:tr>
              <a:tr h="205740">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Cadmium dust</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Fluorides </a:t>
                      </a:r>
                    </a:p>
                  </a:txBody>
                  <a:tcPr marL="54848" marR="54848" marT="0" marB="0"/>
                </a:tc>
                <a:extLst>
                  <a:ext uri="{0D108BD9-81ED-4DB2-BD59-A6C34878D82A}">
                    <a16:rowId xmlns:a16="http://schemas.microsoft.com/office/drawing/2014/main" val="10006"/>
                  </a:ext>
                </a:extLst>
              </a:tr>
              <a:tr h="205740">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Carbon monoxide</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Lead</a:t>
                      </a:r>
                    </a:p>
                  </a:txBody>
                  <a:tcPr marL="54848" marR="54848" marT="0" marB="0"/>
                </a:tc>
                <a:extLst>
                  <a:ext uri="{0D108BD9-81ED-4DB2-BD59-A6C34878D82A}">
                    <a16:rowId xmlns:a16="http://schemas.microsoft.com/office/drawing/2014/main" val="10007"/>
                  </a:ext>
                </a:extLst>
              </a:tr>
              <a:tr h="205740">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Chlorine gas</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Ozone</a:t>
                      </a:r>
                    </a:p>
                  </a:txBody>
                  <a:tcPr marL="54848" marR="54848" marT="0" marB="0"/>
                </a:tc>
                <a:extLst>
                  <a:ext uri="{0D108BD9-81ED-4DB2-BD59-A6C34878D82A}">
                    <a16:rowId xmlns:a16="http://schemas.microsoft.com/office/drawing/2014/main" val="10008"/>
                  </a:ext>
                </a:extLst>
              </a:tr>
              <a:tr h="205740">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Chromium</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Phosgene</a:t>
                      </a:r>
                    </a:p>
                  </a:txBody>
                  <a:tcPr marL="54848" marR="54848" marT="0" marB="0"/>
                </a:tc>
                <a:extLst>
                  <a:ext uri="{0D108BD9-81ED-4DB2-BD59-A6C34878D82A}">
                    <a16:rowId xmlns:a16="http://schemas.microsoft.com/office/drawing/2014/main" val="10009"/>
                  </a:ext>
                </a:extLst>
              </a:tr>
              <a:tr h="205740">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Coal tar pitch volatiles</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Silica</a:t>
                      </a:r>
                    </a:p>
                  </a:txBody>
                  <a:tcPr marL="54848" marR="54848" marT="0" marB="0"/>
                </a:tc>
                <a:extLst>
                  <a:ext uri="{0D108BD9-81ED-4DB2-BD59-A6C34878D82A}">
                    <a16:rowId xmlns:a16="http://schemas.microsoft.com/office/drawing/2014/main" val="10010"/>
                  </a:ext>
                </a:extLst>
              </a:tr>
              <a:tr h="205740">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Coke dust</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Silica dust</a:t>
                      </a:r>
                    </a:p>
                  </a:txBody>
                  <a:tcPr marL="54848" marR="54848" marT="0" marB="0"/>
                </a:tc>
                <a:extLst>
                  <a:ext uri="{0D108BD9-81ED-4DB2-BD59-A6C34878D82A}">
                    <a16:rowId xmlns:a16="http://schemas.microsoft.com/office/drawing/2014/main" val="10011"/>
                  </a:ext>
                </a:extLst>
              </a:tr>
              <a:tr h="205740">
                <a:tc>
                  <a:txBody>
                    <a:bodyPr/>
                    <a:lstStyle/>
                    <a:p>
                      <a:pPr marL="0" marR="0">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Copper dust</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Sulfur dioxide</a:t>
                      </a:r>
                    </a:p>
                  </a:txBody>
                  <a:tcPr marL="54848" marR="54848" marT="0" marB="0"/>
                </a:tc>
                <a:extLst>
                  <a:ext uri="{0D108BD9-81ED-4DB2-BD59-A6C34878D82A}">
                    <a16:rowId xmlns:a16="http://schemas.microsoft.com/office/drawing/2014/main" val="10012"/>
                  </a:ext>
                </a:extLst>
              </a:tr>
              <a:tr h="205740">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Extreme heat</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Trace elements (e.g. chromium, nickel)</a:t>
                      </a:r>
                    </a:p>
                  </a:txBody>
                  <a:tcPr marL="54848" marR="54848" marT="0" marB="0"/>
                </a:tc>
                <a:extLst>
                  <a:ext uri="{0D108BD9-81ED-4DB2-BD59-A6C34878D82A}">
                    <a16:rowId xmlns:a16="http://schemas.microsoft.com/office/drawing/2014/main" val="10013"/>
                  </a:ext>
                </a:extLst>
              </a:tr>
              <a:tr h="205740">
                <a:tc>
                  <a:txBody>
                    <a:bodyPr/>
                    <a:lstStyle/>
                    <a:p>
                      <a:pPr marL="0" marR="0">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Fibrous sodium aluminum tetrafluoride particles</a:t>
                      </a:r>
                    </a:p>
                  </a:txBody>
                  <a:tcPr marL="54848" marR="54848" marT="0" marB="0"/>
                </a:tc>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Vanadium</a:t>
                      </a:r>
                    </a:p>
                  </a:txBody>
                  <a:tcPr marL="54848" marR="54848" marT="0" marB="0"/>
                </a:tc>
                <a:extLst>
                  <a:ext uri="{0D108BD9-81ED-4DB2-BD59-A6C34878D82A}">
                    <a16:rowId xmlns:a16="http://schemas.microsoft.com/office/drawing/2014/main" val="10014"/>
                  </a:ext>
                </a:extLst>
              </a:tr>
              <a:tr h="205740">
                <a:tc>
                  <a:txBody>
                    <a:bodyPr/>
                    <a:lstStyle/>
                    <a:p>
                      <a:pPr marL="0" marR="0">
                        <a:spcBef>
                          <a:spcPts val="0"/>
                        </a:spcBef>
                        <a:spcAft>
                          <a:spcPts val="0"/>
                        </a:spcAft>
                      </a:pPr>
                      <a:r>
                        <a:rPr lang="en-US" sz="1400">
                          <a:effectLst/>
                          <a:latin typeface="Open Sans" panose="020B0606030504020204" pitchFamily="34" charset="0"/>
                          <a:ea typeface="Open Sans" panose="020B0606030504020204" pitchFamily="34" charset="0"/>
                          <a:cs typeface="Open Sans" panose="020B0606030504020204" pitchFamily="34" charset="0"/>
                        </a:rPr>
                        <a:t>High static magnetic fields</a:t>
                      </a:r>
                    </a:p>
                  </a:txBody>
                  <a:tcPr marL="54848" marR="54848" marT="0" marB="0"/>
                </a:tc>
                <a:tc>
                  <a:txBody>
                    <a:bodyPr/>
                    <a:lstStyle/>
                    <a:p>
                      <a:pPr marL="0" marR="0">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Welding fumes</a:t>
                      </a:r>
                    </a:p>
                  </a:txBody>
                  <a:tcPr marL="54848" marR="54848" marT="0" marB="0"/>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975212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ontserrat" panose="00000500000000000000" pitchFamily="50" charset="0"/>
              </a:rPr>
              <a:t>Existing health literature on aluminum smelting – </a:t>
            </a:r>
            <a:r>
              <a:rPr lang="en-US" sz="3600" b="1" u="sng" dirty="0">
                <a:latin typeface="Montserrat" panose="00000500000000000000" pitchFamily="50" charset="0"/>
              </a:rPr>
              <a:t>Outcomes</a:t>
            </a:r>
            <a:endParaRPr lang="en-US" sz="3600" b="1" u="sng" dirty="0"/>
          </a:p>
        </p:txBody>
      </p:sp>
      <p:sp>
        <p:nvSpPr>
          <p:cNvPr id="3" name="Content Placeholder 2"/>
          <p:cNvSpPr>
            <a:spLocks noGrp="1"/>
          </p:cNvSpPr>
          <p:nvPr>
            <p:ph idx="1"/>
          </p:nvPr>
        </p:nvSpPr>
        <p:spPr>
          <a:xfrm>
            <a:off x="628650" y="2030773"/>
            <a:ext cx="3709174" cy="4351338"/>
          </a:xfrm>
        </p:spPr>
        <p:txBody>
          <a:bodyPr>
            <a:normAutofit/>
          </a:bodyPr>
          <a:lstStyle/>
          <a:p>
            <a:pPr>
              <a:spcBef>
                <a:spcPts val="0"/>
              </a:spcBef>
              <a:spcAft>
                <a:spcPts val="900"/>
              </a:spcAft>
            </a:pPr>
            <a:r>
              <a:rPr lang="en-US" sz="2000" dirty="0">
                <a:latin typeface="Open Sans" panose="020B0606030504020204" pitchFamily="34" charset="0"/>
                <a:ea typeface="Open Sans" panose="020B0606030504020204" pitchFamily="34" charset="0"/>
                <a:cs typeface="Open Sans" panose="020B0606030504020204" pitchFamily="34" charset="0"/>
              </a:rPr>
              <a:t>IARC Group 1</a:t>
            </a:r>
          </a:p>
          <a:p>
            <a:pPr lvl="1">
              <a:spcBef>
                <a:spcPts val="0"/>
              </a:spcBef>
              <a:spcAft>
                <a:spcPts val="900"/>
              </a:spcAft>
            </a:pPr>
            <a:r>
              <a:rPr lang="en-US" sz="1600" dirty="0">
                <a:latin typeface="Open Sans" panose="020B0606030504020204" pitchFamily="34" charset="0"/>
                <a:ea typeface="Open Sans" panose="020B0606030504020204" pitchFamily="34" charset="0"/>
                <a:cs typeface="Open Sans" panose="020B0606030504020204" pitchFamily="34" charset="0"/>
              </a:rPr>
              <a:t>Bladder cancer (most documented)</a:t>
            </a:r>
            <a:endParaRPr lang="en-US" sz="1600" baseline="30000" dirty="0">
              <a:latin typeface="Open Sans" panose="020B0606030504020204" pitchFamily="34" charset="0"/>
              <a:ea typeface="Open Sans" panose="020B0606030504020204" pitchFamily="34" charset="0"/>
              <a:cs typeface="Open Sans" panose="020B0606030504020204" pitchFamily="34" charset="0"/>
            </a:endParaRPr>
          </a:p>
          <a:p>
            <a:pPr lvl="1">
              <a:spcBef>
                <a:spcPts val="0"/>
              </a:spcBef>
              <a:spcAft>
                <a:spcPts val="900"/>
              </a:spcAft>
            </a:pPr>
            <a:r>
              <a:rPr lang="en-US" sz="1600" dirty="0">
                <a:latin typeface="Open Sans" panose="020B0606030504020204" pitchFamily="34" charset="0"/>
                <a:ea typeface="Open Sans" panose="020B0606030504020204" pitchFamily="34" charset="0"/>
                <a:cs typeface="Open Sans" panose="020B0606030504020204" pitchFamily="34" charset="0"/>
              </a:rPr>
              <a:t>Lung cancer</a:t>
            </a:r>
            <a:endParaRPr lang="en-US" sz="1600" baseline="30000" dirty="0">
              <a:latin typeface="Open Sans" panose="020B0606030504020204" pitchFamily="34" charset="0"/>
              <a:ea typeface="Open Sans" panose="020B0606030504020204" pitchFamily="34" charset="0"/>
              <a:cs typeface="Open Sans" panose="020B0606030504020204" pitchFamily="34" charset="0"/>
            </a:endParaRPr>
          </a:p>
          <a:p>
            <a:pPr lvl="1">
              <a:spcBef>
                <a:spcPts val="0"/>
              </a:spcBef>
              <a:spcAft>
                <a:spcPts val="900"/>
              </a:spcAft>
            </a:pPr>
            <a:r>
              <a:rPr lang="en-US" sz="1600" dirty="0">
                <a:latin typeface="Open Sans" panose="020B0606030504020204" pitchFamily="34" charset="0"/>
                <a:ea typeface="Open Sans" panose="020B0606030504020204" pitchFamily="34" charset="0"/>
                <a:cs typeface="Open Sans" panose="020B0606030504020204" pitchFamily="34" charset="0"/>
              </a:rPr>
              <a:t>Central nervous system cancer</a:t>
            </a:r>
          </a:p>
          <a:p>
            <a:pPr>
              <a:spcBef>
                <a:spcPts val="0"/>
              </a:spcBef>
              <a:spcAft>
                <a:spcPts val="900"/>
              </a:spcAft>
            </a:pPr>
            <a:r>
              <a:rPr lang="en-US" sz="2000" dirty="0">
                <a:latin typeface="Open Sans" panose="020B0606030504020204" pitchFamily="34" charset="0"/>
                <a:ea typeface="Open Sans" panose="020B0606030504020204" pitchFamily="34" charset="0"/>
                <a:cs typeface="Open Sans" panose="020B0606030504020204" pitchFamily="34" charset="0"/>
              </a:rPr>
              <a:t>Respiratory disease</a:t>
            </a:r>
          </a:p>
          <a:p>
            <a:pPr>
              <a:spcBef>
                <a:spcPts val="0"/>
              </a:spcBef>
              <a:spcAft>
                <a:spcPts val="900"/>
              </a:spcAft>
            </a:pPr>
            <a:r>
              <a:rPr lang="en-US" sz="2000" dirty="0">
                <a:latin typeface="Open Sans" panose="020B0606030504020204" pitchFamily="34" charset="0"/>
                <a:ea typeface="Open Sans" panose="020B0606030504020204" pitchFamily="34" charset="0"/>
                <a:cs typeface="Open Sans" panose="020B0606030504020204" pitchFamily="34" charset="0"/>
              </a:rPr>
              <a:t>Injury</a:t>
            </a:r>
          </a:p>
          <a:p>
            <a:pPr>
              <a:spcBef>
                <a:spcPts val="0"/>
              </a:spcBef>
              <a:spcAft>
                <a:spcPts val="900"/>
              </a:spcAft>
            </a:pPr>
            <a:r>
              <a:rPr lang="en-US" sz="2000" dirty="0">
                <a:latin typeface="Open Sans" panose="020B0606030504020204" pitchFamily="34" charset="0"/>
                <a:ea typeface="Open Sans" panose="020B0606030504020204" pitchFamily="34" charset="0"/>
                <a:cs typeface="Open Sans" panose="020B0606030504020204" pitchFamily="34" charset="0"/>
              </a:rPr>
              <a:t>All cause mortality</a:t>
            </a:r>
            <a:endParaRPr lang="en-US" sz="20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hape 197"/>
          <p:cNvPicPr preferRelativeResize="0"/>
          <p:nvPr/>
        </p:nvPicPr>
        <p:blipFill>
          <a:blip r:embed="rId3">
            <a:alphaModFix/>
          </a:blip>
          <a:stretch>
            <a:fillRect/>
          </a:stretch>
        </p:blipFill>
        <p:spPr>
          <a:xfrm>
            <a:off x="4003288" y="2030773"/>
            <a:ext cx="4512062" cy="3003361"/>
          </a:xfrm>
          <a:prstGeom prst="rect">
            <a:avLst/>
          </a:prstGeom>
          <a:noFill/>
          <a:ln>
            <a:noFill/>
          </a:ln>
        </p:spPr>
      </p:pic>
    </p:spTree>
    <p:extLst>
      <p:ext uri="{BB962C8B-B14F-4D97-AF65-F5344CB8AC3E}">
        <p14:creationId xmlns:p14="http://schemas.microsoft.com/office/powerpoint/2010/main" val="2146841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9D18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ontserrat" panose="00000500000000000000" pitchFamily="50" charset="0"/>
              </a:rPr>
              <a:t>Quantitative aim 1</a:t>
            </a:r>
          </a:p>
        </p:txBody>
      </p:sp>
      <p:sp>
        <p:nvSpPr>
          <p:cNvPr id="3" name="Text Placeholder 2"/>
          <p:cNvSpPr>
            <a:spLocks noGrp="1"/>
          </p:cNvSpPr>
          <p:nvPr>
            <p:ph type="body" idx="1"/>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Describe differences in job assignment and work exposures by race and gender</a:t>
            </a:r>
          </a:p>
          <a:p>
            <a:endParaRPr lang="en-US" dirty="0"/>
          </a:p>
        </p:txBody>
      </p:sp>
      <p:sp>
        <p:nvSpPr>
          <p:cNvPr id="6" name="Slide Number Placeholder 5"/>
          <p:cNvSpPr>
            <a:spLocks noGrp="1"/>
          </p:cNvSpPr>
          <p:nvPr>
            <p:ph type="sldNum" sz="quarter" idx="12"/>
          </p:nvPr>
        </p:nvSpPr>
        <p:spPr/>
        <p:txBody>
          <a:bodyPr/>
          <a:lstStyle/>
          <a:p>
            <a:fld id="{14D87832-295B-4003-B3AC-0172876EA588}" type="slidenum">
              <a:rPr lang="en-US" smtClean="0"/>
              <a:t>22</a:t>
            </a:fld>
            <a:endParaRPr lang="en-US"/>
          </a:p>
        </p:txBody>
      </p:sp>
    </p:spTree>
    <p:extLst>
      <p:ext uri="{BB962C8B-B14F-4D97-AF65-F5344CB8AC3E}">
        <p14:creationId xmlns:p14="http://schemas.microsoft.com/office/powerpoint/2010/main" val="2939584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9D18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4D87832-295B-4003-B3AC-0172876EA588}" type="slidenum">
              <a:rPr lang="en-US" smtClean="0"/>
              <a:t>23</a:t>
            </a:fld>
            <a:endParaRPr lang="en-US"/>
          </a:p>
        </p:txBody>
      </p:sp>
      <p:sp>
        <p:nvSpPr>
          <p:cNvPr id="7" name="Content Placeholder 2"/>
          <p:cNvSpPr txBox="1">
            <a:spLocks/>
          </p:cNvSpPr>
          <p:nvPr/>
        </p:nvSpPr>
        <p:spPr>
          <a:xfrm>
            <a:off x="572252" y="2057405"/>
            <a:ext cx="7999496" cy="2577630"/>
          </a:xfrm>
          <a:prstGeom prst="rect">
            <a:avLst/>
          </a:prstGeom>
          <a:solidFill>
            <a:schemeClr val="bg1">
              <a:lumMod val="85000"/>
            </a:schemeClr>
          </a:solidFill>
        </p:spPr>
        <p:txBody>
          <a:bodyPr vert="horz" lIns="68580" tIns="34290" rIns="68580" bIns="3429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base">
              <a:buNone/>
            </a:pPr>
            <a:r>
              <a:rPr lang="en-US"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Any </a:t>
            </a:r>
            <a:r>
              <a:rPr lang="en-US" sz="20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inferior job </a:t>
            </a:r>
            <a:r>
              <a:rPr lang="en-US"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at the plant was done by </a:t>
            </a:r>
            <a:r>
              <a:rPr lang="en-US" sz="20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Black workers</a:t>
            </a:r>
            <a:r>
              <a:rPr lang="en-US"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 I was in the second set of females in 1976. In the pot room, it was liquid fire, and I mean it ran like water. </a:t>
            </a:r>
          </a:p>
          <a:p>
            <a:pPr marL="0" indent="0" fontAlgn="base">
              <a:buNone/>
            </a:pPr>
            <a:r>
              <a:rPr lang="en-US"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The white men would drop their pants, loosen screws on my equipment. When we saw the danger, we caused static, but those men would say ‘</a:t>
            </a:r>
            <a:r>
              <a:rPr lang="en-US" sz="20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you women shouldn’t be here anyway.’</a:t>
            </a:r>
          </a:p>
        </p:txBody>
      </p:sp>
      <p:sp>
        <p:nvSpPr>
          <p:cNvPr id="8" name="TextBox 7"/>
          <p:cNvSpPr txBox="1"/>
          <p:nvPr/>
        </p:nvSpPr>
        <p:spPr>
          <a:xfrm>
            <a:off x="572252" y="501649"/>
            <a:ext cx="436338" cy="830997"/>
          </a:xfrm>
          <a:prstGeom prst="rect">
            <a:avLst/>
          </a:prstGeom>
          <a:noFill/>
        </p:spPr>
        <p:txBody>
          <a:bodyPr wrap="none" rtlCol="0">
            <a:spAutoFit/>
          </a:bodyPr>
          <a:lstStyle/>
          <a:p>
            <a:r>
              <a:rPr lang="en-US" sz="4800" b="1" dirty="0">
                <a:latin typeface="Montserrat" panose="00000500000000000000" pitchFamily="50" charset="0"/>
                <a:ea typeface="Open Sans" panose="020B0606030504020204" pitchFamily="34" charset="0"/>
                <a:cs typeface="Open Sans" panose="020B0606030504020204" pitchFamily="34" charset="0"/>
              </a:rPr>
              <a:t>“</a:t>
            </a:r>
          </a:p>
        </p:txBody>
      </p:sp>
      <p:sp>
        <p:nvSpPr>
          <p:cNvPr id="9" name="TextBox 8"/>
          <p:cNvSpPr txBox="1"/>
          <p:nvPr/>
        </p:nvSpPr>
        <p:spPr>
          <a:xfrm>
            <a:off x="8079012" y="5707916"/>
            <a:ext cx="436338" cy="830997"/>
          </a:xfrm>
          <a:prstGeom prst="rect">
            <a:avLst/>
          </a:prstGeom>
          <a:noFill/>
        </p:spPr>
        <p:txBody>
          <a:bodyPr wrap="none" rtlCol="0">
            <a:spAutoFit/>
          </a:bodyPr>
          <a:lstStyle/>
          <a:p>
            <a:r>
              <a:rPr lang="en-US" sz="4800" b="1" dirty="0">
                <a:latin typeface="Montserrat" panose="00000500000000000000" pitchFamily="50"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8376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9D18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ontserrat" panose="00000500000000000000" pitchFamily="50" charset="0"/>
              </a:rPr>
              <a:t>Badin Facility Workers</a:t>
            </a:r>
          </a:p>
        </p:txBody>
      </p:sp>
      <p:graphicFrame>
        <p:nvGraphicFramePr>
          <p:cNvPr id="5" name="Table 4"/>
          <p:cNvGraphicFramePr>
            <a:graphicFrameLocks noGrp="1"/>
          </p:cNvGraphicFramePr>
          <p:nvPr>
            <p:extLst>
              <p:ext uri="{D42A27DB-BD31-4B8C-83A1-F6EECF244321}">
                <p14:modId xmlns:p14="http://schemas.microsoft.com/office/powerpoint/2010/main" val="2542561935"/>
              </p:ext>
            </p:extLst>
          </p:nvPr>
        </p:nvGraphicFramePr>
        <p:xfrm>
          <a:off x="888613" y="2199253"/>
          <a:ext cx="7366774" cy="2459493"/>
        </p:xfrm>
        <a:graphic>
          <a:graphicData uri="http://schemas.openxmlformats.org/drawingml/2006/table">
            <a:tbl>
              <a:tblPr firstRow="1" firstCol="1" bandRow="1">
                <a:tableStyleId>{5C22544A-7EE6-4342-B048-85BDC9FD1C3A}</a:tableStyleId>
              </a:tblPr>
              <a:tblGrid>
                <a:gridCol w="2952890">
                  <a:extLst>
                    <a:ext uri="{9D8B030D-6E8A-4147-A177-3AD203B41FA5}">
                      <a16:colId xmlns:a16="http://schemas.microsoft.com/office/drawing/2014/main" val="3018973815"/>
                    </a:ext>
                  </a:extLst>
                </a:gridCol>
                <a:gridCol w="4413884">
                  <a:extLst>
                    <a:ext uri="{9D8B030D-6E8A-4147-A177-3AD203B41FA5}">
                      <a16:colId xmlns:a16="http://schemas.microsoft.com/office/drawing/2014/main" val="3468608841"/>
                    </a:ext>
                  </a:extLst>
                </a:gridCol>
              </a:tblGrid>
              <a:tr h="681777">
                <a:tc>
                  <a:txBody>
                    <a:bodyPr/>
                    <a:lstStyle/>
                    <a:p>
                      <a:pPr marL="0" marR="0">
                        <a:spcBef>
                          <a:spcPts val="0"/>
                        </a:spcBef>
                        <a:spcAft>
                          <a:spcPts val="0"/>
                        </a:spcAft>
                      </a:pPr>
                      <a:endPar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85222" marR="85222" marT="0" marB="0">
                    <a:noFill/>
                  </a:tcPr>
                </a:tc>
                <a:tc>
                  <a:txBody>
                    <a:bodyPr/>
                    <a:lstStyle/>
                    <a:p>
                      <a:pPr marL="0"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N=1,234</a:t>
                      </a:r>
                    </a:p>
                    <a:p>
                      <a:pPr marL="0" marR="0">
                        <a:spcBef>
                          <a:spcPts val="0"/>
                        </a:spcBef>
                        <a:spcAft>
                          <a:spcPts val="0"/>
                        </a:spcAft>
                      </a:pPr>
                      <a:r>
                        <a:rPr lang="en-US" sz="19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 (%)</a:t>
                      </a:r>
                    </a:p>
                  </a:txBody>
                  <a:tcPr marL="85222" marR="85222" marT="0" marB="0">
                    <a:noFill/>
                  </a:tcPr>
                </a:tc>
                <a:extLst>
                  <a:ext uri="{0D108BD9-81ED-4DB2-BD59-A6C34878D82A}">
                    <a16:rowId xmlns:a16="http://schemas.microsoft.com/office/drawing/2014/main" val="1278433865"/>
                  </a:ext>
                </a:extLst>
              </a:tr>
              <a:tr h="854119">
                <a:tc>
                  <a:txBody>
                    <a:bodyPr/>
                    <a:lstStyle/>
                    <a:p>
                      <a:pPr marL="0"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Sex</a:t>
                      </a:r>
                    </a:p>
                    <a:p>
                      <a:pPr marL="99695"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Female</a:t>
                      </a:r>
                    </a:p>
                    <a:p>
                      <a:pPr marL="99695"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Male</a:t>
                      </a:r>
                    </a:p>
                  </a:txBody>
                  <a:tcPr marL="85222" marR="85222" marT="0" marB="0">
                    <a:noFill/>
                  </a:tcPr>
                </a:tc>
                <a:tc>
                  <a:txBody>
                    <a:bodyPr/>
                    <a:lstStyle/>
                    <a:p>
                      <a:pPr marL="0"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p>
                      <a:pPr marL="0"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156 (13)</a:t>
                      </a:r>
                    </a:p>
                    <a:p>
                      <a:pPr marL="0"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1,077 (87)</a:t>
                      </a:r>
                    </a:p>
                  </a:txBody>
                  <a:tcPr marL="85222" marR="85222" marT="0" marB="0">
                    <a:noFill/>
                  </a:tcPr>
                </a:tc>
                <a:extLst>
                  <a:ext uri="{0D108BD9-81ED-4DB2-BD59-A6C34878D82A}">
                    <a16:rowId xmlns:a16="http://schemas.microsoft.com/office/drawing/2014/main" val="2445784876"/>
                  </a:ext>
                </a:extLst>
              </a:tr>
              <a:tr h="909036">
                <a:tc>
                  <a:txBody>
                    <a:bodyPr/>
                    <a:lstStyle/>
                    <a:p>
                      <a:pPr marL="0"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Race </a:t>
                      </a:r>
                    </a:p>
                    <a:p>
                      <a:pPr marL="99695"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Black</a:t>
                      </a:r>
                    </a:p>
                    <a:p>
                      <a:pPr marL="99695"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White </a:t>
                      </a:r>
                    </a:p>
                  </a:txBody>
                  <a:tcPr marL="85222" marR="85222" marT="0" marB="0">
                    <a:noFill/>
                  </a:tcPr>
                </a:tc>
                <a:tc>
                  <a:txBody>
                    <a:bodyPr/>
                    <a:lstStyle/>
                    <a:p>
                      <a:pPr marL="0"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p>
                      <a:pPr marL="0"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316 (26)</a:t>
                      </a:r>
                    </a:p>
                    <a:p>
                      <a:pPr marL="0" marR="0">
                        <a:spcBef>
                          <a:spcPts val="0"/>
                        </a:spcBef>
                        <a:spcAft>
                          <a:spcPts val="0"/>
                        </a:spcAft>
                      </a:pPr>
                      <a:r>
                        <a:rPr lang="en-US" sz="1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917 (74)</a:t>
                      </a:r>
                    </a:p>
                  </a:txBody>
                  <a:tcPr marL="85222" marR="85222" marT="0" marB="0">
                    <a:noFill/>
                  </a:tcPr>
                </a:tc>
                <a:extLst>
                  <a:ext uri="{0D108BD9-81ED-4DB2-BD59-A6C34878D82A}">
                    <a16:rowId xmlns:a16="http://schemas.microsoft.com/office/drawing/2014/main" val="2127551061"/>
                  </a:ext>
                </a:extLst>
              </a:tr>
            </a:tbl>
          </a:graphicData>
        </a:graphic>
      </p:graphicFrame>
      <p:sp>
        <p:nvSpPr>
          <p:cNvPr id="8" name="TextBox 7">
            <a:extLst>
              <a:ext uri="{FF2B5EF4-FFF2-40B4-BE49-F238E27FC236}">
                <a16:creationId xmlns:a16="http://schemas.microsoft.com/office/drawing/2014/main" id="{356F6115-064B-4097-83A2-033E2F20D5AB}"/>
              </a:ext>
            </a:extLst>
          </p:cNvPr>
          <p:cNvSpPr txBox="1"/>
          <p:nvPr/>
        </p:nvSpPr>
        <p:spPr>
          <a:xfrm>
            <a:off x="628650" y="5717894"/>
            <a:ext cx="7886700" cy="954107"/>
          </a:xfrm>
          <a:prstGeom prst="rect">
            <a:avLst/>
          </a:prstGeom>
          <a:noFill/>
          <a:ln w="3175">
            <a:solidFill>
              <a:schemeClr val="bg1"/>
            </a:solidFill>
          </a:ln>
        </p:spPr>
        <p:txBody>
          <a:bodyPr wrap="square" rtlCol="0">
            <a:spAutoFit/>
          </a:bodyPr>
          <a:lstStyle/>
          <a:p>
            <a:r>
              <a:rPr lang="en-US" sz="1400" b="1" dirty="0">
                <a:effectLst/>
                <a:latin typeface="Open Sans" panose="020B0606030504020204" pitchFamily="34" charset="0"/>
                <a:ea typeface="Open Sans" panose="020B0606030504020204" pitchFamily="34" charset="0"/>
                <a:cs typeface="Open Sans" panose="020B0606030504020204" pitchFamily="34" charset="0"/>
              </a:rPr>
              <a:t>Elizabeth S. McClure</a:t>
            </a:r>
            <a:r>
              <a:rPr lang="en-US" sz="1400" dirty="0">
                <a:effectLst/>
                <a:latin typeface="Open Sans" panose="020B0606030504020204" pitchFamily="34" charset="0"/>
                <a:ea typeface="Open Sans" panose="020B0606030504020204" pitchFamily="34" charset="0"/>
                <a:cs typeface="Open Sans" panose="020B0606030504020204" pitchFamily="34" charset="0"/>
              </a:rPr>
              <a:t>, Whitney R. Robinson, Pavithra Vasudevan, Mark R. Cullen, Steven Marshall, Elizabeth </a:t>
            </a:r>
            <a:r>
              <a:rPr lang="en-US" sz="1400" dirty="0" err="1">
                <a:effectLst/>
                <a:latin typeface="Open Sans" panose="020B0606030504020204" pitchFamily="34" charset="0"/>
                <a:ea typeface="Open Sans" panose="020B0606030504020204" pitchFamily="34" charset="0"/>
                <a:cs typeface="Open Sans" panose="020B0606030504020204" pitchFamily="34" charset="0"/>
              </a:rPr>
              <a:t>Noth</a:t>
            </a:r>
            <a:r>
              <a:rPr lang="en-US" sz="1400" dirty="0">
                <a:effectLst/>
                <a:latin typeface="Open Sans" panose="020B0606030504020204" pitchFamily="34" charset="0"/>
                <a:ea typeface="Open Sans" panose="020B0606030504020204" pitchFamily="34" charset="0"/>
                <a:cs typeface="Open Sans" panose="020B0606030504020204" pitchFamily="34" charset="0"/>
              </a:rPr>
              <a:t>, David Richardson.</a:t>
            </a:r>
            <a:r>
              <a:rPr lang="en-US" sz="1400" i="1" dirty="0">
                <a:effectLst/>
                <a:latin typeface="Open Sans" panose="020B0606030504020204" pitchFamily="34" charset="0"/>
                <a:ea typeface="Open Sans" panose="020B0606030504020204" pitchFamily="34" charset="0"/>
                <a:cs typeface="Open Sans" panose="020B0606030504020204" pitchFamily="34" charset="0"/>
              </a:rPr>
              <a:t> Disparities in Job Characteristics by Race and Sex in a Southern Aluminum Smelting Facility.</a:t>
            </a:r>
            <a:r>
              <a:rPr lang="en-US" sz="1400" dirty="0">
                <a:effectLst/>
                <a:latin typeface="Open Sans" panose="020B0606030504020204" pitchFamily="34" charset="0"/>
                <a:ea typeface="Open Sans" panose="020B0606030504020204" pitchFamily="34" charset="0"/>
                <a:cs typeface="Open Sans" panose="020B0606030504020204" pitchFamily="34" charset="0"/>
              </a:rPr>
              <a:t> To be submitted to American Journal of Industrial Medicine. (Embargoed)</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30403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133"/>
            <a:ext cx="9124869" cy="6196739"/>
          </a:xfrm>
          <a:prstGeom prst="rect">
            <a:avLst/>
          </a:prstGeom>
        </p:spPr>
      </p:pic>
      <p:sp>
        <p:nvSpPr>
          <p:cNvPr id="10" name="TextBox 9"/>
          <p:cNvSpPr txBox="1"/>
          <p:nvPr/>
        </p:nvSpPr>
        <p:spPr>
          <a:xfrm>
            <a:off x="876424" y="4011890"/>
            <a:ext cx="3370726" cy="1323439"/>
          </a:xfrm>
          <a:prstGeom prst="rect">
            <a:avLst/>
          </a:prstGeom>
          <a:solidFill>
            <a:schemeClr val="bg1"/>
          </a:solidFill>
          <a:ln>
            <a:solidFill>
              <a:schemeClr val="bg1">
                <a:lumMod val="50000"/>
              </a:schemeClr>
            </a:solidFill>
          </a:ln>
        </p:spPr>
        <p:txBody>
          <a:bodyPr wrap="square" rtlCol="0">
            <a:spAutoFit/>
          </a:bodyPr>
          <a:lstStyle/>
          <a:p>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Hire</a:t>
            </a:r>
          </a:p>
          <a:p>
            <a:r>
              <a:rPr lang="en-US" sz="1600" dirty="0">
                <a:solidFill>
                  <a:srgbClr val="00C5CD"/>
                </a:solidFill>
                <a:latin typeface="Open Sans" panose="020B0606030504020204" pitchFamily="34" charset="0"/>
                <a:ea typeface="Open Sans" panose="020B0606030504020204" pitchFamily="34" charset="0"/>
                <a:cs typeface="Open Sans" panose="020B0606030504020204" pitchFamily="34" charset="0"/>
              </a:rPr>
              <a:t>■   White Female 0.84 (0.82,0.87)</a:t>
            </a:r>
          </a:p>
          <a:p>
            <a:r>
              <a:rPr lang="en-US" sz="1600" dirty="0">
                <a:solidFill>
                  <a:srgbClr val="FF4300"/>
                </a:solidFill>
                <a:latin typeface="Open Sans" panose="020B0606030504020204" pitchFamily="34" charset="0"/>
                <a:ea typeface="Open Sans" panose="020B0606030504020204" pitchFamily="34" charset="0"/>
                <a:cs typeface="Open Sans" panose="020B0606030504020204" pitchFamily="34" charset="0"/>
              </a:rPr>
              <a:t>+   White Male 0.72 (0.71, 0.73)</a:t>
            </a:r>
          </a:p>
          <a:p>
            <a:r>
              <a:rPr lang="en-US" sz="1600" dirty="0">
                <a:solidFill>
                  <a:srgbClr val="EEC900"/>
                </a:solidFill>
                <a:latin typeface="Open Sans" panose="020B0606030504020204" pitchFamily="34" charset="0"/>
                <a:ea typeface="Open Sans" panose="020B0606030504020204" pitchFamily="34" charset="0"/>
                <a:cs typeface="Open Sans" panose="020B0606030504020204" pitchFamily="34" charset="0"/>
              </a:rPr>
              <a:t>●   Black Female 0.60 (0.56, 0.64)</a:t>
            </a:r>
          </a:p>
          <a:p>
            <a:r>
              <a:rPr lang="en-US" sz="1600" dirty="0">
                <a:solidFill>
                  <a:srgbClr val="871212"/>
                </a:solidFill>
                <a:latin typeface="Open Sans" panose="020B0606030504020204" pitchFamily="34" charset="0"/>
                <a:ea typeface="Open Sans" panose="020B0606030504020204" pitchFamily="34" charset="0"/>
                <a:cs typeface="Open Sans" panose="020B0606030504020204" pitchFamily="34" charset="0"/>
              </a:rPr>
              <a:t>▲ Black Male 0.50 (0.49, 0.51)</a:t>
            </a:r>
          </a:p>
        </p:txBody>
      </p:sp>
      <p:sp>
        <p:nvSpPr>
          <p:cNvPr id="11" name="TextBox 10"/>
          <p:cNvSpPr txBox="1"/>
          <p:nvPr/>
        </p:nvSpPr>
        <p:spPr>
          <a:xfrm>
            <a:off x="5299443" y="3350171"/>
            <a:ext cx="3495513" cy="1323439"/>
          </a:xfrm>
          <a:prstGeom prst="rect">
            <a:avLst/>
          </a:prstGeom>
          <a:solidFill>
            <a:schemeClr val="bg1"/>
          </a:solidFill>
          <a:ln>
            <a:solidFill>
              <a:schemeClr val="bg1">
                <a:lumMod val="50000"/>
              </a:schemeClr>
            </a:solidFill>
          </a:ln>
        </p:spPr>
        <p:txBody>
          <a:bodyPr wrap="square" rtlCol="0">
            <a:spAutoFit/>
          </a:bodyPr>
          <a:lstStyle/>
          <a:p>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20 Years Since Hire</a:t>
            </a:r>
          </a:p>
          <a:p>
            <a:r>
              <a:rPr lang="en-US" sz="1600" dirty="0">
                <a:solidFill>
                  <a:srgbClr val="00C5CD"/>
                </a:solidFill>
                <a:latin typeface="Open Sans" panose="020B0606030504020204" pitchFamily="34" charset="0"/>
                <a:ea typeface="Open Sans" panose="020B0606030504020204" pitchFamily="34" charset="0"/>
                <a:cs typeface="Open Sans" panose="020B0606030504020204" pitchFamily="34" charset="0"/>
              </a:rPr>
              <a:t>■   White Female 1.00 (0.77, 1.26) </a:t>
            </a:r>
          </a:p>
          <a:p>
            <a:r>
              <a:rPr lang="en-US" sz="1600" dirty="0">
                <a:solidFill>
                  <a:srgbClr val="FF4300"/>
                </a:solidFill>
                <a:latin typeface="Open Sans" panose="020B0606030504020204" pitchFamily="34" charset="0"/>
                <a:ea typeface="Open Sans" panose="020B0606030504020204" pitchFamily="34" charset="0"/>
                <a:cs typeface="Open Sans" panose="020B0606030504020204" pitchFamily="34" charset="0"/>
              </a:rPr>
              <a:t>+   White Male 1.00 (0.99, 1.01)</a:t>
            </a:r>
          </a:p>
          <a:p>
            <a:r>
              <a:rPr lang="en-US" sz="1600" dirty="0">
                <a:solidFill>
                  <a:srgbClr val="EEC900"/>
                </a:solidFill>
                <a:latin typeface="Open Sans" panose="020B0606030504020204" pitchFamily="34" charset="0"/>
                <a:ea typeface="Open Sans" panose="020B0606030504020204" pitchFamily="34" charset="0"/>
                <a:cs typeface="Open Sans" panose="020B0606030504020204" pitchFamily="34" charset="0"/>
              </a:rPr>
              <a:t>●   Black Female 1.00 (0.62, 1.37)</a:t>
            </a:r>
            <a:endParaRPr lang="en-US" sz="1600" dirty="0">
              <a:solidFill>
                <a:srgbClr val="871212"/>
              </a:solidFill>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rgbClr val="871212"/>
                </a:solidFill>
                <a:latin typeface="Open Sans" panose="020B0606030504020204" pitchFamily="34" charset="0"/>
                <a:ea typeface="Open Sans" panose="020B0606030504020204" pitchFamily="34" charset="0"/>
                <a:cs typeface="Open Sans" panose="020B0606030504020204" pitchFamily="34" charset="0"/>
              </a:rPr>
              <a:t>▲  Black Male 0.90 (0.86, 0.95)</a:t>
            </a:r>
          </a:p>
        </p:txBody>
      </p:sp>
      <p:sp>
        <p:nvSpPr>
          <p:cNvPr id="7" name="TextBox 6"/>
          <p:cNvSpPr txBox="1"/>
          <p:nvPr/>
        </p:nvSpPr>
        <p:spPr>
          <a:xfrm>
            <a:off x="3771853" y="335445"/>
            <a:ext cx="1581162" cy="584775"/>
          </a:xfrm>
          <a:prstGeom prst="rect">
            <a:avLst/>
          </a:prstGeom>
          <a:solidFill>
            <a:schemeClr val="bg1"/>
          </a:solidFill>
          <a:ln>
            <a:solidFill>
              <a:schemeClr val="bg1">
                <a:lumMod val="50000"/>
              </a:schemeClr>
            </a:solidFill>
          </a:ln>
        </p:spPr>
        <p:txBody>
          <a:bodyPr wrap="square" rtlCol="0">
            <a:spAutoFit/>
          </a:bodyPr>
          <a:lstStyle/>
          <a:p>
            <a:r>
              <a:rPr lang="en-US" sz="3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Danger</a:t>
            </a:r>
          </a:p>
        </p:txBody>
      </p:sp>
    </p:spTree>
    <p:extLst>
      <p:ext uri="{BB962C8B-B14F-4D97-AF65-F5344CB8AC3E}">
        <p14:creationId xmlns:p14="http://schemas.microsoft.com/office/powerpoint/2010/main" val="427313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4133"/>
            <a:ext cx="9124869" cy="6196739"/>
          </a:xfrm>
          <a:prstGeom prst="rect">
            <a:avLst/>
          </a:prstGeom>
        </p:spPr>
      </p:pic>
      <p:sp>
        <p:nvSpPr>
          <p:cNvPr id="7" name="TextBox 6"/>
          <p:cNvSpPr txBox="1"/>
          <p:nvPr/>
        </p:nvSpPr>
        <p:spPr>
          <a:xfrm>
            <a:off x="3771853" y="335445"/>
            <a:ext cx="1581162" cy="584775"/>
          </a:xfrm>
          <a:prstGeom prst="rect">
            <a:avLst/>
          </a:prstGeom>
          <a:solidFill>
            <a:schemeClr val="bg1"/>
          </a:solidFill>
          <a:ln>
            <a:solidFill>
              <a:schemeClr val="bg1">
                <a:lumMod val="50000"/>
              </a:schemeClr>
            </a:solidFill>
          </a:ln>
        </p:spPr>
        <p:txBody>
          <a:bodyPr wrap="square" rtlCol="0">
            <a:spAutoFit/>
          </a:bodyPr>
          <a:lstStyle/>
          <a:p>
            <a:r>
              <a:rPr lang="en-US" sz="3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Danger</a:t>
            </a:r>
          </a:p>
        </p:txBody>
      </p:sp>
      <p:sp>
        <p:nvSpPr>
          <p:cNvPr id="8" name="TextBox 7"/>
          <p:cNvSpPr txBox="1"/>
          <p:nvPr/>
        </p:nvSpPr>
        <p:spPr>
          <a:xfrm>
            <a:off x="992605" y="4726733"/>
            <a:ext cx="7158789" cy="707886"/>
          </a:xfrm>
          <a:prstGeom prst="rect">
            <a:avLst/>
          </a:prstGeom>
          <a:solidFill>
            <a:schemeClr val="bg1"/>
          </a:solidFill>
          <a:ln>
            <a:solidFill>
              <a:schemeClr val="bg1">
                <a:lumMod val="50000"/>
              </a:schemeClr>
            </a:solidFill>
          </a:ln>
        </p:spPr>
        <p:txBody>
          <a:bodyPr wrap="square" rtlCol="0">
            <a:spAutoFit/>
          </a:bodyPr>
          <a:lstStyle/>
          <a:p>
            <a:pPr algn="ctr"/>
            <a:r>
              <a:rPr lang="en-US" sz="2000" dirty="0">
                <a:solidFill>
                  <a:srgbClr val="871212"/>
                </a:solidFill>
                <a:latin typeface="Open Sans" panose="020B0606030504020204" pitchFamily="34" charset="0"/>
                <a:ea typeface="Open Sans" panose="020B0606030504020204" pitchFamily="34" charset="0"/>
                <a:cs typeface="Open Sans" panose="020B0606030504020204" pitchFamily="34" charset="0"/>
              </a:rPr>
              <a:t>Black males were least likely to be hired into low danger jobs and remained less likely after 20 years tenure.</a:t>
            </a:r>
          </a:p>
        </p:txBody>
      </p:sp>
      <p:sp>
        <p:nvSpPr>
          <p:cNvPr id="9" name="TextBox 8">
            <a:extLst>
              <a:ext uri="{FF2B5EF4-FFF2-40B4-BE49-F238E27FC236}">
                <a16:creationId xmlns:a16="http://schemas.microsoft.com/office/drawing/2014/main" id="{9F8A8027-6385-4DFB-996E-A0DE5CFC74CE}"/>
              </a:ext>
            </a:extLst>
          </p:cNvPr>
          <p:cNvSpPr txBox="1"/>
          <p:nvPr/>
        </p:nvSpPr>
        <p:spPr>
          <a:xfrm>
            <a:off x="3668671" y="3282685"/>
            <a:ext cx="1787526" cy="1077218"/>
          </a:xfrm>
          <a:prstGeom prst="rect">
            <a:avLst/>
          </a:prstGeom>
          <a:solidFill>
            <a:schemeClr val="bg1"/>
          </a:solidFill>
          <a:ln>
            <a:solidFill>
              <a:schemeClr val="bg1">
                <a:lumMod val="50000"/>
              </a:schemeClr>
            </a:solidFill>
          </a:ln>
        </p:spPr>
        <p:txBody>
          <a:bodyPr wrap="square" rtlCol="0">
            <a:spAutoFit/>
          </a:bodyPr>
          <a:lstStyle/>
          <a:p>
            <a:r>
              <a:rPr lang="en-US" sz="1600" dirty="0">
                <a:solidFill>
                  <a:srgbClr val="00C5CD"/>
                </a:solidFill>
                <a:latin typeface="Open Sans" panose="020B0606030504020204" pitchFamily="34" charset="0"/>
                <a:ea typeface="Open Sans" panose="020B0606030504020204" pitchFamily="34" charset="0"/>
                <a:cs typeface="Open Sans" panose="020B0606030504020204" pitchFamily="34" charset="0"/>
              </a:rPr>
              <a:t>■   White Female</a:t>
            </a:r>
          </a:p>
          <a:p>
            <a:r>
              <a:rPr lang="en-US" sz="1600" dirty="0">
                <a:solidFill>
                  <a:srgbClr val="FF4300"/>
                </a:solidFill>
                <a:latin typeface="Open Sans" panose="020B0606030504020204" pitchFamily="34" charset="0"/>
                <a:ea typeface="Open Sans" panose="020B0606030504020204" pitchFamily="34" charset="0"/>
                <a:cs typeface="Open Sans" panose="020B0606030504020204" pitchFamily="34" charset="0"/>
              </a:rPr>
              <a:t>+   White Male</a:t>
            </a:r>
          </a:p>
          <a:p>
            <a:r>
              <a:rPr lang="en-US" sz="1600" dirty="0">
                <a:solidFill>
                  <a:srgbClr val="EEC900"/>
                </a:solidFill>
                <a:latin typeface="Open Sans" panose="020B0606030504020204" pitchFamily="34" charset="0"/>
                <a:ea typeface="Open Sans" panose="020B0606030504020204" pitchFamily="34" charset="0"/>
                <a:cs typeface="Open Sans" panose="020B0606030504020204" pitchFamily="34" charset="0"/>
              </a:rPr>
              <a:t>●   Black Female</a:t>
            </a:r>
          </a:p>
          <a:p>
            <a:r>
              <a:rPr lang="en-US" sz="1600" dirty="0">
                <a:solidFill>
                  <a:srgbClr val="871212"/>
                </a:solidFill>
                <a:latin typeface="Open Sans" panose="020B0606030504020204" pitchFamily="34" charset="0"/>
                <a:ea typeface="Open Sans" panose="020B0606030504020204" pitchFamily="34" charset="0"/>
                <a:cs typeface="Open Sans" panose="020B0606030504020204" pitchFamily="34" charset="0"/>
              </a:rPr>
              <a:t>▲ Black Male</a:t>
            </a:r>
          </a:p>
        </p:txBody>
      </p:sp>
    </p:spTree>
    <p:extLst>
      <p:ext uri="{BB962C8B-B14F-4D97-AF65-F5344CB8AC3E}">
        <p14:creationId xmlns:p14="http://schemas.microsoft.com/office/powerpoint/2010/main" val="1525508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ontserrat" panose="00000500000000000000" pitchFamily="50" charset="0"/>
              </a:rPr>
              <a:t>Quantitative aim 2</a:t>
            </a:r>
          </a:p>
        </p:txBody>
      </p:sp>
      <p:sp>
        <p:nvSpPr>
          <p:cNvPr id="3" name="Text Placeholder 2"/>
          <p:cNvSpPr>
            <a:spLocks noGrp="1"/>
          </p:cNvSpPr>
          <p:nvPr>
            <p:ph type="body" idx="1"/>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Characterize mortality among USW members at the Badin Alcoa facility relative to reference populations</a:t>
            </a:r>
          </a:p>
        </p:txBody>
      </p:sp>
      <p:sp>
        <p:nvSpPr>
          <p:cNvPr id="6" name="Slide Number Placeholder 5"/>
          <p:cNvSpPr>
            <a:spLocks noGrp="1"/>
          </p:cNvSpPr>
          <p:nvPr>
            <p:ph type="sldNum" sz="quarter" idx="12"/>
          </p:nvPr>
        </p:nvSpPr>
        <p:spPr/>
        <p:txBody>
          <a:bodyPr/>
          <a:lstStyle/>
          <a:p>
            <a:fld id="{14D87832-295B-4003-B3AC-0172876EA588}" type="slidenum">
              <a:rPr lang="en-US" smtClean="0"/>
              <a:t>27</a:t>
            </a:fld>
            <a:endParaRPr lang="en-US"/>
          </a:p>
        </p:txBody>
      </p:sp>
    </p:spTree>
    <p:extLst>
      <p:ext uri="{BB962C8B-B14F-4D97-AF65-F5344CB8AC3E}">
        <p14:creationId xmlns:p14="http://schemas.microsoft.com/office/powerpoint/2010/main" val="2922818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4D87832-295B-4003-B3AC-0172876EA588}" type="slidenum">
              <a:rPr lang="en-US" smtClean="0"/>
              <a:t>28</a:t>
            </a:fld>
            <a:endParaRPr lang="en-US"/>
          </a:p>
        </p:txBody>
      </p:sp>
      <p:sp>
        <p:nvSpPr>
          <p:cNvPr id="7" name="Content Placeholder 2"/>
          <p:cNvSpPr txBox="1">
            <a:spLocks/>
          </p:cNvSpPr>
          <p:nvPr/>
        </p:nvSpPr>
        <p:spPr>
          <a:xfrm>
            <a:off x="572252" y="1588174"/>
            <a:ext cx="7999496" cy="3215309"/>
          </a:xfrm>
          <a:prstGeom prst="rect">
            <a:avLst/>
          </a:prstGeom>
          <a:solidFill>
            <a:schemeClr val="bg1">
              <a:lumMod val="85000"/>
            </a:schemeClr>
          </a:solidFill>
        </p:spPr>
        <p:txBody>
          <a:bodyPr vert="horz" lIns="68580" tIns="34290" rIns="68580" bIns="3429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base">
              <a:buNone/>
            </a:pPr>
            <a:r>
              <a:rPr lang="en-US"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You told my story… I’m a product of some of the sickness that you’re still talking about. Because I got asbestos in my lungs. And I’m sure there’s a whole lot of other guys in here who’s got all sorts of complications. So we didn’t escape it, we just lived through some of it.  </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0" indent="0" fontAlgn="base">
              <a:buNone/>
            </a:pPr>
            <a:r>
              <a:rPr lang="en-US"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I remember when I got in the </a:t>
            </a:r>
            <a:r>
              <a:rPr lang="en-US" sz="20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25 year club</a:t>
            </a:r>
            <a:r>
              <a:rPr lang="en-US"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 they told me that I had put </a:t>
            </a:r>
            <a:r>
              <a:rPr lang="en-US" sz="20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my name on the cemetery</a:t>
            </a:r>
            <a:r>
              <a:rPr lang="en-US"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 that I had joined the death group. I laughed about it and thought it was all funny. But as I lived, it was so true….</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en-US" sz="2000" b="1" i="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p:cNvSpPr txBox="1"/>
          <p:nvPr/>
        </p:nvSpPr>
        <p:spPr>
          <a:xfrm>
            <a:off x="572252" y="501649"/>
            <a:ext cx="436338" cy="830997"/>
          </a:xfrm>
          <a:prstGeom prst="rect">
            <a:avLst/>
          </a:prstGeom>
          <a:noFill/>
        </p:spPr>
        <p:txBody>
          <a:bodyPr wrap="none" rtlCol="0">
            <a:spAutoFit/>
          </a:bodyPr>
          <a:lstStyle/>
          <a:p>
            <a:r>
              <a:rPr lang="en-US" sz="4800" b="1" dirty="0">
                <a:latin typeface="Montserrat" panose="00000500000000000000" pitchFamily="50" charset="0"/>
                <a:ea typeface="Open Sans" panose="020B0606030504020204" pitchFamily="34" charset="0"/>
                <a:cs typeface="Open Sans" panose="020B0606030504020204" pitchFamily="34" charset="0"/>
              </a:rPr>
              <a:t>“</a:t>
            </a:r>
          </a:p>
        </p:txBody>
      </p:sp>
      <p:sp>
        <p:nvSpPr>
          <p:cNvPr id="9" name="TextBox 8"/>
          <p:cNvSpPr txBox="1"/>
          <p:nvPr/>
        </p:nvSpPr>
        <p:spPr>
          <a:xfrm>
            <a:off x="8079012" y="5707916"/>
            <a:ext cx="436338" cy="830997"/>
          </a:xfrm>
          <a:prstGeom prst="rect">
            <a:avLst/>
          </a:prstGeom>
          <a:noFill/>
        </p:spPr>
        <p:txBody>
          <a:bodyPr wrap="none" rtlCol="0">
            <a:spAutoFit/>
          </a:bodyPr>
          <a:lstStyle/>
          <a:p>
            <a:r>
              <a:rPr lang="en-US" sz="4800" b="1" dirty="0">
                <a:latin typeface="Montserrat" panose="00000500000000000000" pitchFamily="50"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751586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ontserrat" panose="00000500000000000000" pitchFamily="50" charset="0"/>
              </a:rPr>
              <a:t>Data collection – USW </a:t>
            </a:r>
          </a:p>
        </p:txBody>
      </p:sp>
      <p:pic>
        <p:nvPicPr>
          <p:cNvPr id="5" name="Shape 229"/>
          <p:cNvPicPr/>
          <p:nvPr/>
        </p:nvPicPr>
        <p:blipFill>
          <a:blip r:embed="rId3" cstate="print">
            <a:alphaModFix/>
            <a:extLst>
              <a:ext uri="{28A0092B-C50C-407E-A947-70E740481C1C}">
                <a14:useLocalDpi xmlns:a14="http://schemas.microsoft.com/office/drawing/2010/main" val="0"/>
              </a:ext>
            </a:extLst>
          </a:blip>
          <a:stretch>
            <a:fillRect/>
          </a:stretch>
        </p:blipFill>
        <p:spPr>
          <a:xfrm>
            <a:off x="628650" y="2325252"/>
            <a:ext cx="5354601" cy="4015951"/>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6866" y="1357745"/>
            <a:ext cx="3848484" cy="2886363"/>
          </a:xfrm>
          <a:prstGeom prst="rect">
            <a:avLst/>
          </a:prstGeom>
        </p:spPr>
      </p:pic>
      <p:sp>
        <p:nvSpPr>
          <p:cNvPr id="7" name="Slide Number Placeholder 6"/>
          <p:cNvSpPr>
            <a:spLocks noGrp="1"/>
          </p:cNvSpPr>
          <p:nvPr>
            <p:ph type="sldNum" sz="quarter" idx="12"/>
          </p:nvPr>
        </p:nvSpPr>
        <p:spPr/>
        <p:txBody>
          <a:bodyPr/>
          <a:lstStyle/>
          <a:p>
            <a:fld id="{14D87832-295B-4003-B3AC-0172876EA588}" type="slidenum">
              <a:rPr lang="en-US" smtClean="0"/>
              <a:t>29</a:t>
            </a:fld>
            <a:endParaRPr lang="en-US"/>
          </a:p>
        </p:txBody>
      </p:sp>
    </p:spTree>
    <p:extLst>
      <p:ext uri="{BB962C8B-B14F-4D97-AF65-F5344CB8AC3E}">
        <p14:creationId xmlns:p14="http://schemas.microsoft.com/office/powerpoint/2010/main" val="2857251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ontserrat" panose="00000500000000000000" pitchFamily="50" charset="0"/>
              </a:rPr>
              <a:t>My research background</a:t>
            </a:r>
          </a:p>
        </p:txBody>
      </p:sp>
      <p:graphicFrame>
        <p:nvGraphicFramePr>
          <p:cNvPr id="5" name="Diagram 4"/>
          <p:cNvGraphicFramePr/>
          <p:nvPr/>
        </p:nvGraphicFramePr>
        <p:xfrm>
          <a:off x="1524000" y="169068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3859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ontserrat" panose="00000500000000000000" pitchFamily="50" charset="0"/>
              </a:rPr>
              <a:t>Standardized Mortality Ratios</a:t>
            </a:r>
          </a:p>
        </p:txBody>
      </p:sp>
      <p:sp>
        <p:nvSpPr>
          <p:cNvPr id="3" name="Content Placeholder 2"/>
          <p:cNvSpPr>
            <a:spLocks noGrp="1"/>
          </p:cNvSpPr>
          <p:nvPr>
            <p:ph idx="1"/>
          </p:nvPr>
        </p:nvSpPr>
        <p:spPr>
          <a:xfrm>
            <a:off x="628650" y="1690688"/>
            <a:ext cx="7981134" cy="2542417"/>
          </a:xfrm>
        </p:spPr>
        <p:txBody>
          <a:bodyPr>
            <a:noAutofit/>
          </a:bodyPr>
          <a:lstStyle/>
          <a:p>
            <a:pPr marL="457200" lvl="1"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24000" lvl="1"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Table 3"/>
          <p:cNvGraphicFramePr>
            <a:graphicFrameLocks noGrp="1"/>
          </p:cNvGraphicFramePr>
          <p:nvPr/>
        </p:nvGraphicFramePr>
        <p:xfrm>
          <a:off x="628650" y="3062030"/>
          <a:ext cx="7886700" cy="1968757"/>
        </p:xfrm>
        <a:graphic>
          <a:graphicData uri="http://schemas.openxmlformats.org/drawingml/2006/table">
            <a:tbl>
              <a:tblPr>
                <a:tableStyleId>{F5AB1C69-6EDB-4FF4-983F-18BD219EF322}</a:tableStyleId>
              </a:tblPr>
              <a:tblGrid>
                <a:gridCol w="3278332">
                  <a:extLst>
                    <a:ext uri="{9D8B030D-6E8A-4147-A177-3AD203B41FA5}">
                      <a16:colId xmlns:a16="http://schemas.microsoft.com/office/drawing/2014/main" val="3800276247"/>
                    </a:ext>
                  </a:extLst>
                </a:gridCol>
                <a:gridCol w="1427018">
                  <a:extLst>
                    <a:ext uri="{9D8B030D-6E8A-4147-A177-3AD203B41FA5}">
                      <a16:colId xmlns:a16="http://schemas.microsoft.com/office/drawing/2014/main" val="2757467658"/>
                    </a:ext>
                  </a:extLst>
                </a:gridCol>
                <a:gridCol w="3181350">
                  <a:extLst>
                    <a:ext uri="{9D8B030D-6E8A-4147-A177-3AD203B41FA5}">
                      <a16:colId xmlns:a16="http://schemas.microsoft.com/office/drawing/2014/main" val="3119877766"/>
                    </a:ext>
                  </a:extLst>
                </a:gridCol>
              </a:tblGrid>
              <a:tr h="255641">
                <a:tc>
                  <a:txBody>
                    <a:bodyPr/>
                    <a:lstStyle/>
                    <a:p>
                      <a:pPr marL="0" marR="0" algn="l">
                        <a:lnSpc>
                          <a:spcPct val="107000"/>
                        </a:lnSpc>
                        <a:spcBef>
                          <a:spcPts val="0"/>
                        </a:spcBef>
                        <a:spcAft>
                          <a:spcPts val="0"/>
                        </a:spcAft>
                      </a:pPr>
                      <a:r>
                        <a:rPr lang="en-US" sz="1800" b="1" dirty="0">
                          <a:effectLst/>
                          <a:latin typeface="Open Sans" panose="020B0606030504020204" pitchFamily="34" charset="0"/>
                          <a:ea typeface="Open Sans" panose="020B0606030504020204" pitchFamily="34" charset="0"/>
                          <a:cs typeface="Open Sans" panose="020B0606030504020204" pitchFamily="34" charset="0"/>
                        </a:rPr>
                        <a:t>Cause of death </a:t>
                      </a:r>
                    </a:p>
                  </a:txBody>
                  <a:tcPr marL="89582" marR="89582" marT="0" marB="0">
                    <a:noFill/>
                  </a:tcPr>
                </a:tc>
                <a:tc>
                  <a:txBody>
                    <a:bodyPr/>
                    <a:lstStyle/>
                    <a:p>
                      <a:pPr marL="0" marR="0" algn="ctr">
                        <a:lnSpc>
                          <a:spcPct val="107000"/>
                        </a:lnSpc>
                        <a:spcBef>
                          <a:spcPts val="0"/>
                        </a:spcBef>
                        <a:spcAft>
                          <a:spcPts val="0"/>
                        </a:spcAft>
                      </a:pPr>
                      <a:r>
                        <a:rPr lang="en-US" sz="1800" b="1" dirty="0">
                          <a:effectLst/>
                          <a:latin typeface="Open Sans" panose="020B0606030504020204" pitchFamily="34" charset="0"/>
                          <a:ea typeface="Open Sans" panose="020B0606030504020204" pitchFamily="34" charset="0"/>
                          <a:cs typeface="Open Sans" panose="020B0606030504020204" pitchFamily="34" charset="0"/>
                        </a:rPr>
                        <a:t>Observed Deaths</a:t>
                      </a:r>
                    </a:p>
                  </a:txBody>
                  <a:tcPr marL="89582" marR="89582" marT="0" marB="0">
                    <a:noFill/>
                  </a:tcPr>
                </a:tc>
                <a:tc>
                  <a:txBody>
                    <a:bodyPr/>
                    <a:lstStyle/>
                    <a:p>
                      <a:pPr marL="0" marR="0" algn="ctr">
                        <a:lnSpc>
                          <a:spcPct val="107000"/>
                        </a:lnSpc>
                        <a:spcBef>
                          <a:spcPts val="0"/>
                        </a:spcBef>
                        <a:spcAft>
                          <a:spcPts val="0"/>
                        </a:spcAft>
                      </a:pPr>
                      <a:r>
                        <a:rPr lang="en-US" sz="1800" b="1" dirty="0" err="1">
                          <a:effectLst/>
                          <a:latin typeface="Open Sans" panose="020B0606030504020204" pitchFamily="34" charset="0"/>
                          <a:ea typeface="Open Sans" panose="020B0606030504020204" pitchFamily="34" charset="0"/>
                          <a:cs typeface="Open Sans" panose="020B0606030504020204" pitchFamily="34" charset="0"/>
                        </a:rPr>
                        <a:t>aSMR</a:t>
                      </a:r>
                      <a:r>
                        <a:rPr lang="en-US" sz="1800" b="1" dirty="0">
                          <a:effectLst/>
                          <a:latin typeface="Open Sans" panose="020B0606030504020204" pitchFamily="34" charset="0"/>
                          <a:ea typeface="Open Sans" panose="020B0606030504020204" pitchFamily="34" charset="0"/>
                          <a:cs typeface="Open Sans" panose="020B0606030504020204" pitchFamily="34" charset="0"/>
                        </a:rPr>
                        <a:t> </a:t>
                      </a:r>
                      <a:r>
                        <a:rPr lang="en-US" sz="1800" b="1" baseline="0" dirty="0">
                          <a:effectLst/>
                          <a:latin typeface="Open Sans" panose="020B0606030504020204" pitchFamily="34" charset="0"/>
                          <a:ea typeface="Open Sans" panose="020B0606030504020204" pitchFamily="34" charset="0"/>
                          <a:cs typeface="Open Sans" panose="020B0606030504020204" pitchFamily="34" charset="0"/>
                        </a:rPr>
                        <a:t> </a:t>
                      </a:r>
                      <a:r>
                        <a:rPr lang="en-US" sz="1800" b="1" dirty="0">
                          <a:effectLst/>
                          <a:latin typeface="Open Sans" panose="020B0606030504020204" pitchFamily="34" charset="0"/>
                          <a:ea typeface="Open Sans" panose="020B0606030504020204" pitchFamily="34" charset="0"/>
                          <a:cs typeface="Open Sans" panose="020B0606030504020204" pitchFamily="34" charset="0"/>
                        </a:rPr>
                        <a:t>(95% CI)</a:t>
                      </a:r>
                    </a:p>
                  </a:txBody>
                  <a:tcPr marL="89582" marR="89582" marT="0" marB="0">
                    <a:noFill/>
                  </a:tcPr>
                </a:tc>
                <a:extLst>
                  <a:ext uri="{0D108BD9-81ED-4DB2-BD59-A6C34878D82A}">
                    <a16:rowId xmlns:a16="http://schemas.microsoft.com/office/drawing/2014/main" val="69339924"/>
                  </a:ext>
                </a:extLst>
              </a:tr>
              <a:tr h="255641">
                <a:tc>
                  <a:txBody>
                    <a:bodyPr/>
                    <a:lstStyle/>
                    <a:p>
                      <a:pPr marL="0" marR="0" algn="l">
                        <a:lnSpc>
                          <a:spcPct val="107000"/>
                        </a:lnSpc>
                        <a:spcBef>
                          <a:spcPts val="0"/>
                        </a:spcBef>
                        <a:spcAft>
                          <a:spcPts val="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All-cancer </a:t>
                      </a:r>
                    </a:p>
                  </a:txBody>
                  <a:tcPr marL="89582" marR="89582" marT="0" marB="0">
                    <a:noFill/>
                  </a:tcPr>
                </a:tc>
                <a:tc>
                  <a:txBody>
                    <a:bodyPr/>
                    <a:lstStyle/>
                    <a:p>
                      <a:pPr marL="0" marR="0" algn="ctr">
                        <a:lnSpc>
                          <a:spcPct val="107000"/>
                        </a:lnSpc>
                        <a:spcBef>
                          <a:spcPts val="0"/>
                        </a:spcBef>
                        <a:spcAft>
                          <a:spcPts val="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86</a:t>
                      </a:r>
                    </a:p>
                  </a:txBody>
                  <a:tcPr marL="89582" marR="89582" marT="0" marB="0">
                    <a:noFill/>
                  </a:tcPr>
                </a:tc>
                <a:tc>
                  <a:txBody>
                    <a:bodyPr/>
                    <a:lstStyle/>
                    <a:p>
                      <a:pPr marL="0" marR="0" algn="ctr">
                        <a:lnSpc>
                          <a:spcPct val="107000"/>
                        </a:lnSpc>
                        <a:spcBef>
                          <a:spcPts val="0"/>
                        </a:spcBef>
                        <a:spcAft>
                          <a:spcPts val="0"/>
                        </a:spcAft>
                      </a:pP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1.55</a:t>
                      </a:r>
                      <a:r>
                        <a:rPr lang="en-US" sz="1800" baseline="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(1.10, 2.21)</a:t>
                      </a: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oFill/>
                  </a:tcPr>
                </a:tc>
                <a:extLst>
                  <a:ext uri="{0D108BD9-81ED-4DB2-BD59-A6C34878D82A}">
                    <a16:rowId xmlns:a16="http://schemas.microsoft.com/office/drawing/2014/main" val="4085327333"/>
                  </a:ext>
                </a:extLst>
              </a:tr>
              <a:tr h="255641">
                <a:tc>
                  <a:txBody>
                    <a:bodyPr/>
                    <a:lstStyle/>
                    <a:p>
                      <a:pPr marL="114300" marR="0">
                        <a:lnSpc>
                          <a:spcPct val="107000"/>
                        </a:lnSpc>
                        <a:spcBef>
                          <a:spcPts val="0"/>
                        </a:spcBef>
                        <a:spcAft>
                          <a:spcPts val="0"/>
                        </a:spcAft>
                      </a:pPr>
                      <a:r>
                        <a:rPr lang="en-US" sz="1800" baseline="0" dirty="0">
                          <a:effectLst/>
                          <a:latin typeface="Open Sans" panose="020B0606030504020204" pitchFamily="34" charset="0"/>
                          <a:ea typeface="Open Sans" panose="020B0606030504020204" pitchFamily="34" charset="0"/>
                          <a:cs typeface="Open Sans" panose="020B0606030504020204" pitchFamily="34" charset="0"/>
                        </a:rPr>
                        <a:t>      </a:t>
                      </a:r>
                      <a:r>
                        <a:rPr lang="en-US" sz="1800" dirty="0">
                          <a:effectLst/>
                          <a:latin typeface="Open Sans" panose="020B0606030504020204" pitchFamily="34" charset="0"/>
                          <a:ea typeface="Open Sans" panose="020B0606030504020204" pitchFamily="34" charset="0"/>
                          <a:cs typeface="Open Sans" panose="020B0606030504020204" pitchFamily="34" charset="0"/>
                        </a:rPr>
                        <a:t>Bladder/</a:t>
                      </a:r>
                      <a:r>
                        <a:rPr lang="en-US" sz="1800" baseline="0" dirty="0">
                          <a:effectLst/>
                          <a:latin typeface="Open Sans" panose="020B0606030504020204" pitchFamily="34" charset="0"/>
                          <a:ea typeface="Open Sans" panose="020B0606030504020204" pitchFamily="34" charset="0"/>
                          <a:cs typeface="Open Sans" panose="020B0606030504020204" pitchFamily="34" charset="0"/>
                        </a:rPr>
                        <a:t>urinary</a:t>
                      </a:r>
                      <a:r>
                        <a:rPr lang="en-US" sz="1800" dirty="0">
                          <a:effectLst/>
                          <a:latin typeface="Open Sans" panose="020B0606030504020204" pitchFamily="34" charset="0"/>
                          <a:ea typeface="Open Sans" panose="020B0606030504020204" pitchFamily="34" charset="0"/>
                          <a:cs typeface="Open Sans" panose="020B0606030504020204" pitchFamily="34" charset="0"/>
                        </a:rPr>
                        <a:t> cancers</a:t>
                      </a:r>
                    </a:p>
                  </a:txBody>
                  <a:tcPr marL="89582" marR="89582" marT="0" marB="0">
                    <a:noFill/>
                  </a:tcPr>
                </a:tc>
                <a:tc>
                  <a:txBody>
                    <a:bodyPr/>
                    <a:lstStyle/>
                    <a:p>
                      <a:pPr marL="0" marR="0" algn="ctr">
                        <a:lnSpc>
                          <a:spcPct val="107000"/>
                        </a:lnSpc>
                        <a:spcBef>
                          <a:spcPts val="0"/>
                        </a:spcBef>
                        <a:spcAft>
                          <a:spcPts val="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4</a:t>
                      </a:r>
                    </a:p>
                  </a:txBody>
                  <a:tcPr marL="89582" marR="89582" marT="0" marB="0">
                    <a:noFill/>
                  </a:tcPr>
                </a:tc>
                <a:tc>
                  <a:txBody>
                    <a:bodyPr/>
                    <a:lstStyle/>
                    <a:p>
                      <a:pPr marL="0" marR="0" algn="ctr">
                        <a:lnSpc>
                          <a:spcPct val="107000"/>
                        </a:lnSpc>
                        <a:spcBef>
                          <a:spcPts val="0"/>
                        </a:spcBef>
                        <a:spcAft>
                          <a:spcPts val="0"/>
                        </a:spcAft>
                      </a:pP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3.47 (1.25, 9.62)</a:t>
                      </a: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oFill/>
                  </a:tcPr>
                </a:tc>
                <a:extLst>
                  <a:ext uri="{0D108BD9-81ED-4DB2-BD59-A6C34878D82A}">
                    <a16:rowId xmlns:a16="http://schemas.microsoft.com/office/drawing/2014/main" val="967881643"/>
                  </a:ext>
                </a:extLst>
              </a:tr>
              <a:tr h="255641">
                <a:tc>
                  <a:txBody>
                    <a:bodyPr/>
                    <a:lstStyle/>
                    <a:p>
                      <a:pPr marL="114300" marR="0">
                        <a:lnSpc>
                          <a:spcPct val="107000"/>
                        </a:lnSpc>
                        <a:spcBef>
                          <a:spcPts val="0"/>
                        </a:spcBef>
                        <a:spcAft>
                          <a:spcPts val="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      Mesothelioma</a:t>
                      </a:r>
                    </a:p>
                  </a:txBody>
                  <a:tcPr marL="89582" marR="89582" marT="0" marB="0">
                    <a:noFill/>
                  </a:tcPr>
                </a:tc>
                <a:tc>
                  <a:txBody>
                    <a:bodyPr/>
                    <a:lstStyle/>
                    <a:p>
                      <a:pPr marL="0" marR="0" algn="ctr">
                        <a:lnSpc>
                          <a:spcPct val="107000"/>
                        </a:lnSpc>
                        <a:spcBef>
                          <a:spcPts val="0"/>
                        </a:spcBef>
                        <a:spcAft>
                          <a:spcPts val="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3</a:t>
                      </a:r>
                    </a:p>
                  </a:txBody>
                  <a:tcPr marL="89582" marR="89582" marT="0" marB="0">
                    <a:noFill/>
                  </a:tcPr>
                </a:tc>
                <a:tc>
                  <a:txBody>
                    <a:bodyPr/>
                    <a:lstStyle/>
                    <a:p>
                      <a:pPr marL="0" marR="0" algn="ctr">
                        <a:lnSpc>
                          <a:spcPct val="107000"/>
                        </a:lnSpc>
                        <a:spcBef>
                          <a:spcPts val="0"/>
                        </a:spcBef>
                        <a:spcAft>
                          <a:spcPts val="0"/>
                        </a:spcAft>
                      </a:pP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17.33 (5.40, 55.59)</a:t>
                      </a: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oFill/>
                  </a:tcPr>
                </a:tc>
                <a:extLst>
                  <a:ext uri="{0D108BD9-81ED-4DB2-BD59-A6C34878D82A}">
                    <a16:rowId xmlns:a16="http://schemas.microsoft.com/office/drawing/2014/main" val="976567470"/>
                  </a:ext>
                </a:extLst>
              </a:tr>
              <a:tr h="255641">
                <a:tc>
                  <a:txBody>
                    <a:bodyPr/>
                    <a:lstStyle/>
                    <a:p>
                      <a:pPr marL="114300" marR="0">
                        <a:lnSpc>
                          <a:spcPct val="107000"/>
                        </a:lnSpc>
                        <a:spcBef>
                          <a:spcPts val="0"/>
                        </a:spcBef>
                        <a:spcAft>
                          <a:spcPts val="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      Respiratory cancers</a:t>
                      </a:r>
                    </a:p>
                  </a:txBody>
                  <a:tcPr marL="89582" marR="89582" marT="0" marB="0">
                    <a:noFill/>
                  </a:tcPr>
                </a:tc>
                <a:tc>
                  <a:txBody>
                    <a:bodyPr/>
                    <a:lstStyle/>
                    <a:p>
                      <a:pPr marL="0" marR="0" algn="ctr">
                        <a:lnSpc>
                          <a:spcPct val="107000"/>
                        </a:lnSpc>
                        <a:spcBef>
                          <a:spcPts val="0"/>
                        </a:spcBef>
                        <a:spcAft>
                          <a:spcPts val="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24</a:t>
                      </a:r>
                    </a:p>
                  </a:txBody>
                  <a:tcPr marL="89582" marR="89582" marT="0" marB="0">
                    <a:noFill/>
                  </a:tcPr>
                </a:tc>
                <a:tc>
                  <a:txBody>
                    <a:bodyPr/>
                    <a:lstStyle/>
                    <a:p>
                      <a:pPr marL="0" marR="0" algn="ctr">
                        <a:lnSpc>
                          <a:spcPct val="107000"/>
                        </a:lnSpc>
                        <a:spcBef>
                          <a:spcPts val="0"/>
                        </a:spcBef>
                        <a:spcAft>
                          <a:spcPts val="0"/>
                        </a:spcAft>
                      </a:pP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1.24</a:t>
                      </a:r>
                      <a:r>
                        <a:rPr lang="en-US" sz="1800" baseline="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(0.77, 1.99)</a:t>
                      </a: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oFill/>
                  </a:tcPr>
                </a:tc>
                <a:extLst>
                  <a:ext uri="{0D108BD9-81ED-4DB2-BD59-A6C34878D82A}">
                    <a16:rowId xmlns:a16="http://schemas.microsoft.com/office/drawing/2014/main" val="3143205843"/>
                  </a:ext>
                </a:extLst>
              </a:tr>
              <a:tr h="255641">
                <a:tc>
                  <a:txBody>
                    <a:bodyPr/>
                    <a:lstStyle/>
                    <a:p>
                      <a:pPr marL="0" marR="0">
                        <a:lnSpc>
                          <a:spcPct val="107000"/>
                        </a:lnSpc>
                        <a:spcBef>
                          <a:spcPts val="0"/>
                        </a:spcBef>
                        <a:spcAft>
                          <a:spcPts val="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Respiratory diseases</a:t>
                      </a:r>
                    </a:p>
                  </a:txBody>
                  <a:tcPr marL="89582" marR="89582" marT="0" marB="0">
                    <a:noFill/>
                  </a:tcPr>
                </a:tc>
                <a:tc>
                  <a:txBody>
                    <a:bodyPr/>
                    <a:lstStyle/>
                    <a:p>
                      <a:pPr marL="0" marR="0" algn="ctr">
                        <a:lnSpc>
                          <a:spcPct val="107000"/>
                        </a:lnSpc>
                        <a:spcBef>
                          <a:spcPts val="0"/>
                        </a:spcBef>
                        <a:spcAft>
                          <a:spcPts val="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17</a:t>
                      </a:r>
                    </a:p>
                  </a:txBody>
                  <a:tcPr marL="89582" marR="89582" marT="0" marB="0">
                    <a:noFill/>
                  </a:tcPr>
                </a:tc>
                <a:tc>
                  <a:txBody>
                    <a:bodyPr/>
                    <a:lstStyle/>
                    <a:p>
                      <a:pPr marL="0" marR="0" algn="ctr">
                        <a:lnSpc>
                          <a:spcPct val="107000"/>
                        </a:lnSpc>
                        <a:spcBef>
                          <a:spcPts val="0"/>
                        </a:spcBef>
                        <a:spcAft>
                          <a:spcPts val="0"/>
                        </a:spcAft>
                      </a:pP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1.05 </a:t>
                      </a:r>
                      <a:r>
                        <a:rPr lang="en-US" sz="1800" baseline="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(0.61, 1.82)</a:t>
                      </a: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oFill/>
                  </a:tcPr>
                </a:tc>
                <a:extLst>
                  <a:ext uri="{0D108BD9-81ED-4DB2-BD59-A6C34878D82A}">
                    <a16:rowId xmlns:a16="http://schemas.microsoft.com/office/drawing/2014/main" val="3357725912"/>
                  </a:ext>
                </a:extLst>
              </a:tr>
            </a:tbl>
          </a:graphicData>
        </a:graphic>
      </p:graphicFrame>
      <p:sp>
        <p:nvSpPr>
          <p:cNvPr id="6" name="TextBox 5">
            <a:extLst>
              <a:ext uri="{FF2B5EF4-FFF2-40B4-BE49-F238E27FC236}">
                <a16:creationId xmlns:a16="http://schemas.microsoft.com/office/drawing/2014/main" id="{8842E3FE-CF3B-448B-A657-5393C8E32CD7}"/>
              </a:ext>
            </a:extLst>
          </p:cNvPr>
          <p:cNvSpPr txBox="1"/>
          <p:nvPr/>
        </p:nvSpPr>
        <p:spPr>
          <a:xfrm>
            <a:off x="628650" y="5754210"/>
            <a:ext cx="7981134" cy="954107"/>
          </a:xfrm>
          <a:prstGeom prst="rect">
            <a:avLst/>
          </a:prstGeom>
          <a:noFill/>
          <a:ln w="3175">
            <a:solidFill>
              <a:schemeClr val="bg1"/>
            </a:solidFill>
          </a:ln>
        </p:spPr>
        <p:txBody>
          <a:bodyPr wrap="square" rtlCol="0">
            <a:spAutoFit/>
          </a:bodyPr>
          <a:lstStyle/>
          <a:p>
            <a:r>
              <a:rPr lang="en-US" sz="1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Elizabeth S. McClure</a:t>
            </a:r>
            <a:r>
              <a:rPr lang="en-US" sz="1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Pavithra Vasudevan, Nathan </a:t>
            </a:r>
            <a:r>
              <a:rPr lang="en-US" sz="1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DeBono</a:t>
            </a:r>
            <a:r>
              <a:rPr lang="en-US" sz="1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Whitney R. Robinson, Stephen W. Marshall, David Richardson. </a:t>
            </a:r>
            <a:r>
              <a:rPr lang="en-US" sz="14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Cancer and noncancer mortality among aluminum smelting workers in Badin, North Carolina</a:t>
            </a:r>
            <a:r>
              <a:rPr lang="en-US" sz="1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American Journal of Industrial Medicine 2020; 63 (9): 755-765. PMID: 32649003.</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9127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76277"/>
            <a:ext cx="7886700" cy="1325563"/>
          </a:xfrm>
        </p:spPr>
        <p:txBody>
          <a:bodyPr>
            <a:normAutofit/>
          </a:bodyPr>
          <a:lstStyle/>
          <a:p>
            <a:r>
              <a:rPr lang="en-US" sz="4000" dirty="0">
                <a:latin typeface="Montserrat" panose="00000500000000000000" pitchFamily="50" charset="0"/>
              </a:rPr>
              <a:t>Standardized Rate Ratios</a:t>
            </a:r>
          </a:p>
        </p:txBody>
      </p:sp>
      <p:sp>
        <p:nvSpPr>
          <p:cNvPr id="3" name="Content Placeholder 2"/>
          <p:cNvSpPr>
            <a:spLocks noGrp="1"/>
          </p:cNvSpPr>
          <p:nvPr>
            <p:ph idx="1"/>
          </p:nvPr>
        </p:nvSpPr>
        <p:spPr>
          <a:xfrm>
            <a:off x="628650" y="1690688"/>
            <a:ext cx="7981134" cy="2542417"/>
          </a:xfrm>
        </p:spPr>
        <p:txBody>
          <a:bodyPr>
            <a:noAutofit/>
          </a:bodyPr>
          <a:lstStyle/>
          <a:p>
            <a:pPr marL="457200" lvl="1"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24000" lvl="1"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416738795"/>
              </p:ext>
            </p:extLst>
          </p:nvPr>
        </p:nvGraphicFramePr>
        <p:xfrm>
          <a:off x="628650" y="1409725"/>
          <a:ext cx="7886700" cy="4581656"/>
        </p:xfrm>
        <a:graphic>
          <a:graphicData uri="http://schemas.openxmlformats.org/drawingml/2006/table">
            <a:tbl>
              <a:tblPr firstRow="1" firstCol="1" bandRow="1">
                <a:tableStyleId>{5C22544A-7EE6-4342-B048-85BDC9FD1C3A}</a:tableStyleId>
              </a:tblPr>
              <a:tblGrid>
                <a:gridCol w="3941018">
                  <a:extLst>
                    <a:ext uri="{9D8B030D-6E8A-4147-A177-3AD203B41FA5}">
                      <a16:colId xmlns:a16="http://schemas.microsoft.com/office/drawing/2014/main" val="1049960487"/>
                    </a:ext>
                  </a:extLst>
                </a:gridCol>
                <a:gridCol w="1846915">
                  <a:extLst>
                    <a:ext uri="{9D8B030D-6E8A-4147-A177-3AD203B41FA5}">
                      <a16:colId xmlns:a16="http://schemas.microsoft.com/office/drawing/2014/main" val="58406695"/>
                    </a:ext>
                  </a:extLst>
                </a:gridCol>
                <a:gridCol w="2098767">
                  <a:extLst>
                    <a:ext uri="{9D8B030D-6E8A-4147-A177-3AD203B41FA5}">
                      <a16:colId xmlns:a16="http://schemas.microsoft.com/office/drawing/2014/main" val="4184811664"/>
                    </a:ext>
                  </a:extLst>
                </a:gridCol>
              </a:tblGrid>
              <a:tr h="0">
                <a:tc>
                  <a:txBody>
                    <a:bodyPr/>
                    <a:lstStyle/>
                    <a:p>
                      <a:pPr marL="0" marR="0">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a:t>
                      </a:r>
                    </a:p>
                  </a:txBody>
                  <a:tcPr marL="68580" marR="68580" marT="0" marB="0">
                    <a:noFill/>
                  </a:tcPr>
                </a:tc>
                <a:tc gridSpan="2">
                  <a:txBody>
                    <a:bodyPr/>
                    <a:lstStyle/>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Pot Room</a:t>
                      </a:r>
                    </a:p>
                  </a:txBody>
                  <a:tcPr marL="68580" marR="68580" marT="0" marB="0">
                    <a:noFill/>
                  </a:tcPr>
                </a:tc>
                <a:tc hMerge="1">
                  <a:txBody>
                    <a:bodyPr/>
                    <a:lstStyle/>
                    <a:p>
                      <a:endParaRPr lang="en-US"/>
                    </a:p>
                  </a:txBody>
                  <a:tcPr/>
                </a:tc>
                <a:extLst>
                  <a:ext uri="{0D108BD9-81ED-4DB2-BD59-A6C34878D82A}">
                    <a16:rowId xmlns:a16="http://schemas.microsoft.com/office/drawing/2014/main" val="3631868560"/>
                  </a:ext>
                </a:extLst>
              </a:tr>
              <a:tr h="0">
                <a:tc>
                  <a:txBody>
                    <a:bodyPr/>
                    <a:lstStyle/>
                    <a:p>
                      <a:pPr marL="0" marR="0">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Cause of death</a:t>
                      </a:r>
                    </a:p>
                  </a:txBody>
                  <a:tcPr marL="68580" marR="68580" marT="0" marB="0">
                    <a:noFill/>
                  </a:tcPr>
                </a:tc>
                <a:tc>
                  <a:txBody>
                    <a:bodyPr/>
                    <a:lstStyle/>
                    <a:p>
                      <a:pPr marL="0" marR="0" algn="ctr">
                        <a:lnSpc>
                          <a:spcPct val="107000"/>
                        </a:lnSpc>
                        <a:spcBef>
                          <a:spcPts val="0"/>
                        </a:spcBef>
                        <a:spcAft>
                          <a:spcPts val="0"/>
                        </a:spcAft>
                      </a:pPr>
                      <a:r>
                        <a:rPr lang="en-US" sz="1800" b="1"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Never</a:t>
                      </a:r>
                    </a:p>
                    <a:p>
                      <a:pPr marL="0" marR="0" algn="ctr">
                        <a:lnSpc>
                          <a:spcPct val="107000"/>
                        </a:lnSpc>
                        <a:spcBef>
                          <a:spcPts val="0"/>
                        </a:spcBef>
                        <a:spcAft>
                          <a:spcPts val="0"/>
                        </a:spcAft>
                      </a:pPr>
                      <a:r>
                        <a:rPr lang="en-US" sz="1800" b="1"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Referent</a:t>
                      </a:r>
                    </a:p>
                    <a:p>
                      <a:pPr marL="0" marR="0" algn="ctr">
                        <a:lnSpc>
                          <a:spcPct val="107000"/>
                        </a:lnSpc>
                        <a:spcBef>
                          <a:spcPts val="0"/>
                        </a:spcBef>
                        <a:spcAft>
                          <a:spcPts val="0"/>
                        </a:spcAft>
                      </a:pPr>
                      <a:r>
                        <a:rPr lang="en-US" sz="1800" b="1"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[deaths]</a:t>
                      </a:r>
                    </a:p>
                  </a:txBody>
                  <a:tcPr marL="68580" marR="68580" marT="0" marB="0">
                    <a:noFill/>
                  </a:tcPr>
                </a:tc>
                <a:tc>
                  <a:txBody>
                    <a:bodyPr/>
                    <a:lstStyle/>
                    <a:p>
                      <a:pPr marL="0" marR="0" algn="ctr">
                        <a:lnSpc>
                          <a:spcPct val="107000"/>
                        </a:lnSpc>
                        <a:spcBef>
                          <a:spcPts val="0"/>
                        </a:spcBef>
                        <a:spcAft>
                          <a:spcPts val="0"/>
                        </a:spcAft>
                      </a:pPr>
                      <a:r>
                        <a:rPr lang="en-US" sz="1800" b="1"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Ever</a:t>
                      </a:r>
                    </a:p>
                    <a:p>
                      <a:pPr marL="0" marR="0" algn="ctr">
                        <a:lnSpc>
                          <a:spcPct val="107000"/>
                        </a:lnSpc>
                        <a:spcBef>
                          <a:spcPts val="0"/>
                        </a:spcBef>
                        <a:spcAft>
                          <a:spcPts val="0"/>
                        </a:spcAft>
                      </a:pPr>
                      <a:r>
                        <a:rPr lang="en-US" sz="1800" b="1"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SRR (95% CI)</a:t>
                      </a:r>
                    </a:p>
                    <a:p>
                      <a:pPr marL="0" marR="0" algn="ctr">
                        <a:lnSpc>
                          <a:spcPct val="107000"/>
                        </a:lnSpc>
                        <a:spcBef>
                          <a:spcPts val="0"/>
                        </a:spcBef>
                        <a:spcAft>
                          <a:spcPts val="0"/>
                        </a:spcAft>
                      </a:pPr>
                      <a:r>
                        <a:rPr lang="en-US" sz="1800" b="1"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[deaths]</a:t>
                      </a:r>
                    </a:p>
                  </a:txBody>
                  <a:tcPr marL="68580" marR="68580" marT="0" marB="0">
                    <a:noFill/>
                  </a:tcPr>
                </a:tc>
                <a:extLst>
                  <a:ext uri="{0D108BD9-81ED-4DB2-BD59-A6C34878D82A}">
                    <a16:rowId xmlns:a16="http://schemas.microsoft.com/office/drawing/2014/main" val="786441848"/>
                  </a:ext>
                </a:extLst>
              </a:tr>
              <a:tr h="0">
                <a:tc>
                  <a:txBody>
                    <a:bodyPr/>
                    <a:lstStyle/>
                    <a:p>
                      <a:pPr marL="0" marR="0">
                        <a:lnSpc>
                          <a:spcPct val="107000"/>
                        </a:lnSpc>
                        <a:spcBef>
                          <a:spcPts val="0"/>
                        </a:spcBef>
                        <a:spcAft>
                          <a:spcPts val="0"/>
                        </a:spcAft>
                      </a:pPr>
                      <a:r>
                        <a:rPr lang="en-US" sz="1800" b="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All-cause</a:t>
                      </a:r>
                    </a:p>
                  </a:txBody>
                  <a:tcPr marL="68580" marR="68580" marT="0" marB="0">
                    <a:noFill/>
                  </a:tcPr>
                </a:tc>
                <a:tc>
                  <a:txBody>
                    <a:bodyPr/>
                    <a:lstStyle/>
                    <a:p>
                      <a:pPr marL="0" marR="0" algn="ctr">
                        <a:lnSpc>
                          <a:spcPct val="107000"/>
                        </a:lnSpc>
                        <a:spcBef>
                          <a:spcPts val="0"/>
                        </a:spcBef>
                        <a:spcAft>
                          <a:spcPts val="0"/>
                        </a:spcAft>
                      </a:pPr>
                      <a:r>
                        <a:rPr lang="en-US" sz="180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1.0</a:t>
                      </a:r>
                    </a:p>
                    <a:p>
                      <a:pPr marL="0" marR="0" algn="ctr">
                        <a:lnSpc>
                          <a:spcPct val="107000"/>
                        </a:lnSpc>
                        <a:spcBef>
                          <a:spcPts val="0"/>
                        </a:spcBef>
                        <a:spcAft>
                          <a:spcPts val="0"/>
                        </a:spcAft>
                      </a:pPr>
                      <a:r>
                        <a:rPr lang="en-US" sz="180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[158]</a:t>
                      </a:r>
                    </a:p>
                  </a:txBody>
                  <a:tcPr marL="68580" marR="68580" marT="0" marB="0">
                    <a:noFill/>
                  </a:tcPr>
                </a:tc>
                <a:tc>
                  <a:txBody>
                    <a:bodyPr/>
                    <a:lstStyle/>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2.83 (0.88, 9.10)</a:t>
                      </a:r>
                    </a:p>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[89]</a:t>
                      </a:r>
                    </a:p>
                  </a:txBody>
                  <a:tcPr marL="68580" marR="68580" marT="0" marB="0">
                    <a:noFill/>
                  </a:tcPr>
                </a:tc>
                <a:extLst>
                  <a:ext uri="{0D108BD9-81ED-4DB2-BD59-A6C34878D82A}">
                    <a16:rowId xmlns:a16="http://schemas.microsoft.com/office/drawing/2014/main" val="2098550833"/>
                  </a:ext>
                </a:extLst>
              </a:tr>
              <a:tr h="0">
                <a:tc>
                  <a:txBody>
                    <a:bodyPr/>
                    <a:lstStyle/>
                    <a:p>
                      <a:pPr marL="0" marR="0">
                        <a:lnSpc>
                          <a:spcPct val="107000"/>
                        </a:lnSpc>
                        <a:spcBef>
                          <a:spcPts val="0"/>
                        </a:spcBef>
                        <a:spcAft>
                          <a:spcPts val="0"/>
                        </a:spcAft>
                      </a:pPr>
                      <a:r>
                        <a:rPr lang="en-US" sz="1800" b="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All-cancer</a:t>
                      </a:r>
                    </a:p>
                  </a:txBody>
                  <a:tcPr marL="68580" marR="68580" marT="0" marB="0">
                    <a:noFill/>
                  </a:tcPr>
                </a:tc>
                <a:tc>
                  <a:txBody>
                    <a:bodyPr/>
                    <a:lstStyle/>
                    <a:p>
                      <a:pPr marL="0" marR="0" algn="ctr">
                        <a:lnSpc>
                          <a:spcPct val="107000"/>
                        </a:lnSpc>
                        <a:spcBef>
                          <a:spcPts val="0"/>
                        </a:spcBef>
                        <a:spcAft>
                          <a:spcPts val="0"/>
                        </a:spcAft>
                      </a:pPr>
                      <a:r>
                        <a:rPr lang="en-US" sz="180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1.0</a:t>
                      </a:r>
                    </a:p>
                    <a:p>
                      <a:pPr marL="0" marR="0" algn="ctr">
                        <a:lnSpc>
                          <a:spcPct val="107000"/>
                        </a:lnSpc>
                        <a:spcBef>
                          <a:spcPts val="0"/>
                        </a:spcBef>
                        <a:spcAft>
                          <a:spcPts val="0"/>
                        </a:spcAft>
                      </a:pPr>
                      <a:r>
                        <a:rPr lang="en-US" sz="180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[51]</a:t>
                      </a:r>
                    </a:p>
                  </a:txBody>
                  <a:tcPr marL="68580" marR="68580" marT="0" marB="0">
                    <a:noFill/>
                  </a:tcPr>
                </a:tc>
                <a:tc>
                  <a:txBody>
                    <a:bodyPr/>
                    <a:lstStyle/>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1.48 (0.92, 2.39)</a:t>
                      </a:r>
                    </a:p>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[35]</a:t>
                      </a:r>
                    </a:p>
                  </a:txBody>
                  <a:tcPr marL="68580" marR="68580" marT="0" marB="0">
                    <a:noFill/>
                  </a:tcPr>
                </a:tc>
                <a:extLst>
                  <a:ext uri="{0D108BD9-81ED-4DB2-BD59-A6C34878D82A}">
                    <a16:rowId xmlns:a16="http://schemas.microsoft.com/office/drawing/2014/main" val="3759742423"/>
                  </a:ext>
                </a:extLst>
              </a:tr>
              <a:tr h="0">
                <a:tc>
                  <a:txBody>
                    <a:bodyPr/>
                    <a:lstStyle/>
                    <a:p>
                      <a:pPr marL="0" marR="0">
                        <a:lnSpc>
                          <a:spcPct val="107000"/>
                        </a:lnSpc>
                        <a:spcBef>
                          <a:spcPts val="0"/>
                        </a:spcBef>
                        <a:spcAft>
                          <a:spcPts val="0"/>
                        </a:spcAft>
                      </a:pPr>
                      <a:r>
                        <a:rPr lang="en-US" sz="1800" b="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Bladder/urinary cancers</a:t>
                      </a:r>
                    </a:p>
                  </a:txBody>
                  <a:tcPr marL="68580" marR="68580" marT="0" marB="0">
                    <a:noFill/>
                  </a:tcPr>
                </a:tc>
                <a:tc>
                  <a:txBody>
                    <a:bodyPr/>
                    <a:lstStyle/>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1.0</a:t>
                      </a:r>
                    </a:p>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[3]</a:t>
                      </a:r>
                    </a:p>
                  </a:txBody>
                  <a:tcPr marL="68580" marR="68580" marT="0" marB="0">
                    <a:noFill/>
                  </a:tcPr>
                </a:tc>
                <a:tc>
                  <a:txBody>
                    <a:bodyPr/>
                    <a:lstStyle/>
                    <a:p>
                      <a:pPr marL="0" marR="0" algn="ctr">
                        <a:lnSpc>
                          <a:spcPct val="107000"/>
                        </a:lnSpc>
                        <a:spcBef>
                          <a:spcPts val="0"/>
                        </a:spcBef>
                        <a:spcAft>
                          <a:spcPts val="0"/>
                        </a:spcAft>
                      </a:pPr>
                      <a:r>
                        <a:rPr lang="en-US" sz="180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1.58 (0.15, 15.28)</a:t>
                      </a:r>
                    </a:p>
                    <a:p>
                      <a:pPr marL="0" marR="0" algn="ctr">
                        <a:lnSpc>
                          <a:spcPct val="107000"/>
                        </a:lnSpc>
                        <a:spcBef>
                          <a:spcPts val="0"/>
                        </a:spcBef>
                        <a:spcAft>
                          <a:spcPts val="0"/>
                        </a:spcAft>
                      </a:pPr>
                      <a:r>
                        <a:rPr lang="en-US" sz="180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a:t>
                      </a:r>
                    </a:p>
                  </a:txBody>
                  <a:tcPr marL="68580" marR="68580" marT="0" marB="0">
                    <a:noFill/>
                  </a:tcPr>
                </a:tc>
                <a:extLst>
                  <a:ext uri="{0D108BD9-81ED-4DB2-BD59-A6C34878D82A}">
                    <a16:rowId xmlns:a16="http://schemas.microsoft.com/office/drawing/2014/main" val="3772960400"/>
                  </a:ext>
                </a:extLst>
              </a:tr>
              <a:tr h="0">
                <a:tc>
                  <a:txBody>
                    <a:bodyPr/>
                    <a:lstStyle/>
                    <a:p>
                      <a:pPr marL="0" marR="0">
                        <a:lnSpc>
                          <a:spcPct val="107000"/>
                        </a:lnSpc>
                        <a:spcBef>
                          <a:spcPts val="0"/>
                        </a:spcBef>
                        <a:spcAft>
                          <a:spcPts val="0"/>
                        </a:spcAft>
                      </a:pPr>
                      <a:r>
                        <a:rPr lang="en-US" sz="1800" b="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Mesothelioma</a:t>
                      </a:r>
                    </a:p>
                  </a:txBody>
                  <a:tcPr marL="68580" marR="68580" marT="0" marB="0">
                    <a:noFill/>
                  </a:tcPr>
                </a:tc>
                <a:tc>
                  <a:txBody>
                    <a:bodyPr/>
                    <a:lstStyle/>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1.0</a:t>
                      </a:r>
                    </a:p>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[2]</a:t>
                      </a:r>
                    </a:p>
                  </a:txBody>
                  <a:tcPr marL="68580" marR="68580" marT="0" marB="0">
                    <a:noFill/>
                  </a:tcPr>
                </a:tc>
                <a:tc>
                  <a:txBody>
                    <a:bodyPr/>
                    <a:lstStyle/>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3.36 (0.21, 53.78)</a:t>
                      </a:r>
                    </a:p>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a:t>
                      </a:r>
                    </a:p>
                  </a:txBody>
                  <a:tcPr marL="68580" marR="68580" marT="0" marB="0">
                    <a:noFill/>
                  </a:tcPr>
                </a:tc>
                <a:extLst>
                  <a:ext uri="{0D108BD9-81ED-4DB2-BD59-A6C34878D82A}">
                    <a16:rowId xmlns:a16="http://schemas.microsoft.com/office/drawing/2014/main" val="4186382000"/>
                  </a:ext>
                </a:extLst>
              </a:tr>
              <a:tr h="0">
                <a:tc>
                  <a:txBody>
                    <a:bodyPr/>
                    <a:lstStyle/>
                    <a:p>
                      <a:pPr marL="0" marR="0">
                        <a:lnSpc>
                          <a:spcPct val="107000"/>
                        </a:lnSpc>
                        <a:spcBef>
                          <a:spcPts val="0"/>
                        </a:spcBef>
                        <a:spcAft>
                          <a:spcPts val="0"/>
                        </a:spcAft>
                      </a:pPr>
                      <a:r>
                        <a:rPr lang="en-US" sz="1800" b="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Respiratory cancers</a:t>
                      </a:r>
                    </a:p>
                  </a:txBody>
                  <a:tcPr marL="68580" marR="68580" marT="0" marB="0">
                    <a:noFill/>
                  </a:tcPr>
                </a:tc>
                <a:tc>
                  <a:txBody>
                    <a:bodyPr/>
                    <a:lstStyle/>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1.0</a:t>
                      </a:r>
                    </a:p>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[11]</a:t>
                      </a:r>
                    </a:p>
                  </a:txBody>
                  <a:tcPr marL="68580" marR="68580" marT="0" marB="0">
                    <a:noFill/>
                  </a:tcPr>
                </a:tc>
                <a:tc>
                  <a:txBody>
                    <a:bodyPr/>
                    <a:lstStyle/>
                    <a:p>
                      <a:pPr marL="0" marR="0" algn="ctr">
                        <a:lnSpc>
                          <a:spcPct val="107000"/>
                        </a:lnSpc>
                        <a:spcBef>
                          <a:spcPts val="0"/>
                        </a:spcBef>
                        <a:spcAft>
                          <a:spcPts val="0"/>
                        </a:spcAft>
                      </a:pPr>
                      <a:r>
                        <a:rPr lang="en-US" sz="180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2.99 (1.23, 7.26)</a:t>
                      </a:r>
                    </a:p>
                    <a:p>
                      <a:pPr marL="0" marR="0" algn="ctr">
                        <a:lnSpc>
                          <a:spcPct val="107000"/>
                        </a:lnSpc>
                        <a:spcBef>
                          <a:spcPts val="0"/>
                        </a:spcBef>
                        <a:spcAft>
                          <a:spcPts val="0"/>
                        </a:spcAft>
                      </a:pPr>
                      <a:r>
                        <a:rPr lang="en-US" sz="180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[13]</a:t>
                      </a:r>
                    </a:p>
                  </a:txBody>
                  <a:tcPr marL="68580" marR="68580" marT="0" marB="0">
                    <a:noFill/>
                  </a:tcPr>
                </a:tc>
                <a:extLst>
                  <a:ext uri="{0D108BD9-81ED-4DB2-BD59-A6C34878D82A}">
                    <a16:rowId xmlns:a16="http://schemas.microsoft.com/office/drawing/2014/main" val="908406423"/>
                  </a:ext>
                </a:extLst>
              </a:tr>
              <a:tr h="0">
                <a:tc>
                  <a:txBody>
                    <a:bodyPr/>
                    <a:lstStyle/>
                    <a:p>
                      <a:pPr marL="0" marR="0">
                        <a:lnSpc>
                          <a:spcPct val="107000"/>
                        </a:lnSpc>
                        <a:spcBef>
                          <a:spcPts val="0"/>
                        </a:spcBef>
                        <a:spcAft>
                          <a:spcPts val="0"/>
                        </a:spcAft>
                      </a:pPr>
                      <a:r>
                        <a:rPr lang="en-US" sz="1800" b="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b="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Respiratory disease</a:t>
                      </a:r>
                      <a:endParaRPr lang="en-US" sz="1800" b="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oFill/>
                  </a:tcPr>
                </a:tc>
                <a:tc>
                  <a:txBody>
                    <a:bodyPr/>
                    <a:lstStyle/>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1.0</a:t>
                      </a:r>
                    </a:p>
                    <a:p>
                      <a:pPr marL="0" marR="0" algn="ctr">
                        <a:lnSpc>
                          <a:spcPct val="107000"/>
                        </a:lnSpc>
                        <a:spcBef>
                          <a:spcPts val="0"/>
                        </a:spcBef>
                        <a:spcAft>
                          <a:spcPts val="0"/>
                        </a:spcAft>
                      </a:pP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[15]</a:t>
                      </a:r>
                    </a:p>
                  </a:txBody>
                  <a:tcPr marL="68580" marR="68580" marT="0" marB="0">
                    <a:noFill/>
                  </a:tcPr>
                </a:tc>
                <a:tc>
                  <a:txBody>
                    <a:bodyPr/>
                    <a:lstStyle/>
                    <a:p>
                      <a:pPr marL="0" marR="0" algn="ctr">
                        <a:lnSpc>
                          <a:spcPct val="107000"/>
                        </a:lnSpc>
                        <a:spcBef>
                          <a:spcPts val="0"/>
                        </a:spcBef>
                        <a:spcAft>
                          <a:spcPts val="0"/>
                        </a:spcAft>
                      </a:pPr>
                      <a:r>
                        <a:rPr lang="en-US" sz="180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0.33 (0.07, 1.71)</a:t>
                      </a:r>
                    </a:p>
                    <a:p>
                      <a:pPr marL="0" marR="0" algn="ctr">
                        <a:lnSpc>
                          <a:spcPct val="107000"/>
                        </a:lnSpc>
                        <a:spcBef>
                          <a:spcPts val="0"/>
                        </a:spcBef>
                        <a:spcAft>
                          <a:spcPts val="0"/>
                        </a:spcAft>
                      </a:pPr>
                      <a:r>
                        <a:rPr lang="en-US" sz="1800" dirty="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[2]</a:t>
                      </a:r>
                    </a:p>
                  </a:txBody>
                  <a:tcPr marL="68580" marR="68580" marT="0" marB="0">
                    <a:noFill/>
                  </a:tcPr>
                </a:tc>
                <a:extLst>
                  <a:ext uri="{0D108BD9-81ED-4DB2-BD59-A6C34878D82A}">
                    <a16:rowId xmlns:a16="http://schemas.microsoft.com/office/drawing/2014/main" val="590767360"/>
                  </a:ext>
                </a:extLst>
              </a:tr>
            </a:tbl>
          </a:graphicData>
        </a:graphic>
      </p:graphicFrame>
    </p:spTree>
    <p:extLst>
      <p:ext uri="{BB962C8B-B14F-4D97-AF65-F5344CB8AC3E}">
        <p14:creationId xmlns:p14="http://schemas.microsoft.com/office/powerpoint/2010/main" val="1847327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ontserrat" panose="00000500000000000000" pitchFamily="50" charset="0"/>
              </a:rPr>
              <a:t>Main Study Findings</a:t>
            </a:r>
          </a:p>
        </p:txBody>
      </p:sp>
      <p:grpSp>
        <p:nvGrpSpPr>
          <p:cNvPr id="10" name="Group 9">
            <a:extLst>
              <a:ext uri="{FF2B5EF4-FFF2-40B4-BE49-F238E27FC236}">
                <a16:creationId xmlns:a16="http://schemas.microsoft.com/office/drawing/2014/main" id="{4A7054A9-5F2F-444F-9706-C89B0416B30B}"/>
              </a:ext>
            </a:extLst>
          </p:cNvPr>
          <p:cNvGrpSpPr/>
          <p:nvPr/>
        </p:nvGrpSpPr>
        <p:grpSpPr>
          <a:xfrm flipH="1">
            <a:off x="-12451" y="1755936"/>
            <a:ext cx="5012711" cy="998294"/>
            <a:chOff x="1553633" y="4193"/>
            <a:chExt cx="7737249" cy="1345137"/>
          </a:xfrm>
          <a:solidFill>
            <a:srgbClr val="00C5CD"/>
          </a:solidFill>
        </p:grpSpPr>
        <p:sp>
          <p:nvSpPr>
            <p:cNvPr id="19" name="Rectangle 18">
              <a:extLst>
                <a:ext uri="{FF2B5EF4-FFF2-40B4-BE49-F238E27FC236}">
                  <a16:creationId xmlns:a16="http://schemas.microsoft.com/office/drawing/2014/main" id="{EDCCB06B-DE9A-41A0-BF30-D06C4A7BD503}"/>
                </a:ext>
              </a:extLst>
            </p:cNvPr>
            <p:cNvSpPr/>
            <p:nvPr/>
          </p:nvSpPr>
          <p:spPr>
            <a:xfrm>
              <a:off x="1553633" y="4193"/>
              <a:ext cx="6481425" cy="1345137"/>
            </a:xfrm>
            <a:prstGeom prst="rect">
              <a:avLst/>
            </a:pr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sp>
        <p:sp>
          <p:nvSpPr>
            <p:cNvPr id="20" name="TextBox 19">
              <a:extLst>
                <a:ext uri="{FF2B5EF4-FFF2-40B4-BE49-F238E27FC236}">
                  <a16:creationId xmlns:a16="http://schemas.microsoft.com/office/drawing/2014/main" id="{2E8D1C00-4331-4F90-8ED7-39F44749F7B1}"/>
                </a:ext>
              </a:extLst>
            </p:cNvPr>
            <p:cNvSpPr txBox="1"/>
            <p:nvPr/>
          </p:nvSpPr>
          <p:spPr>
            <a:xfrm>
              <a:off x="1553633" y="4193"/>
              <a:ext cx="7737249" cy="1345137"/>
            </a:xfrm>
            <a:prstGeom prst="rect">
              <a:avLst/>
            </a:prstGeom>
            <a:grpFill/>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42360" tIns="142360" rIns="142360" bIns="142360" numCol="1" spcCol="1270" anchor="ctr" anchorCtr="0">
              <a:noAutofit/>
            </a:bodyPr>
            <a:lstStyle/>
            <a:p>
              <a:pPr marL="1188720" lvl="0" indent="0" algn="l" defTabSz="800100">
                <a:lnSpc>
                  <a:spcPct val="90000"/>
                </a:lnSpc>
                <a:spcBef>
                  <a:spcPct val="0"/>
                </a:spcBef>
                <a:spcAft>
                  <a:spcPct val="35000"/>
                </a:spcAft>
                <a:buNone/>
              </a:pPr>
              <a:r>
                <a:rPr lang="en-US" sz="16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Black workers were most likely to be hired into undesirable jobs and least likely to transition out of them</a:t>
              </a:r>
            </a:p>
          </p:txBody>
        </p:sp>
      </p:grpSp>
      <p:grpSp>
        <p:nvGrpSpPr>
          <p:cNvPr id="12" name="Group 11">
            <a:extLst>
              <a:ext uri="{FF2B5EF4-FFF2-40B4-BE49-F238E27FC236}">
                <a16:creationId xmlns:a16="http://schemas.microsoft.com/office/drawing/2014/main" id="{E88EB749-1347-445F-B33C-BF89903E52B9}"/>
              </a:ext>
            </a:extLst>
          </p:cNvPr>
          <p:cNvGrpSpPr/>
          <p:nvPr/>
        </p:nvGrpSpPr>
        <p:grpSpPr>
          <a:xfrm flipH="1">
            <a:off x="-12451" y="3593760"/>
            <a:ext cx="5012713" cy="1008672"/>
            <a:chOff x="1553633" y="1681996"/>
            <a:chExt cx="6481428" cy="1359121"/>
          </a:xfrm>
        </p:grpSpPr>
        <p:sp>
          <p:nvSpPr>
            <p:cNvPr id="17" name="Rectangle 16">
              <a:extLst>
                <a:ext uri="{FF2B5EF4-FFF2-40B4-BE49-F238E27FC236}">
                  <a16:creationId xmlns:a16="http://schemas.microsoft.com/office/drawing/2014/main" id="{7546D3AE-F005-4201-BF80-F8DD24A345F2}"/>
                </a:ext>
              </a:extLst>
            </p:cNvPr>
            <p:cNvSpPr/>
            <p:nvPr/>
          </p:nvSpPr>
          <p:spPr>
            <a:xfrm>
              <a:off x="1553633" y="1681996"/>
              <a:ext cx="6481425" cy="13451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sp>
        <p:sp>
          <p:nvSpPr>
            <p:cNvPr id="18" name="TextBox 17">
              <a:extLst>
                <a:ext uri="{FF2B5EF4-FFF2-40B4-BE49-F238E27FC236}">
                  <a16:creationId xmlns:a16="http://schemas.microsoft.com/office/drawing/2014/main" id="{985BBF77-A1B0-4BE5-AFB1-C6A5DF757BB1}"/>
                </a:ext>
              </a:extLst>
            </p:cNvPr>
            <p:cNvSpPr txBox="1"/>
            <p:nvPr/>
          </p:nvSpPr>
          <p:spPr>
            <a:xfrm>
              <a:off x="1553636" y="1695980"/>
              <a:ext cx="6481425" cy="1345137"/>
            </a:xfrm>
            <a:prstGeom prst="rect">
              <a:avLst/>
            </a:prstGeom>
            <a:solidFill>
              <a:srgbClr val="FFF2CC"/>
            </a:solidFill>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42360" tIns="142360" rIns="142360" bIns="142360" numCol="1" spcCol="1270" anchor="ctr" anchorCtr="0">
              <a:noAutofit/>
            </a:bodyPr>
            <a:lstStyle/>
            <a:p>
              <a:pPr marL="1188720" lvl="0" indent="0" algn="l" defTabSz="800100">
                <a:lnSpc>
                  <a:spcPct val="90000"/>
                </a:lnSpc>
                <a:spcBef>
                  <a:spcPct val="0"/>
                </a:spcBef>
                <a:spcAft>
                  <a:spcPct val="35000"/>
                </a:spcAft>
                <a:buNone/>
              </a:pPr>
              <a:r>
                <a:rPr lang="en-US" sz="16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There has been excess cancer mortality among USW, hourly Badin workers, especially pot room workers</a:t>
              </a:r>
            </a:p>
          </p:txBody>
        </p:sp>
      </p:grpSp>
      <p:grpSp>
        <p:nvGrpSpPr>
          <p:cNvPr id="14" name="Group 13">
            <a:extLst>
              <a:ext uri="{FF2B5EF4-FFF2-40B4-BE49-F238E27FC236}">
                <a16:creationId xmlns:a16="http://schemas.microsoft.com/office/drawing/2014/main" id="{208B6B71-E75C-4F66-AD0F-A1A4723F783C}"/>
              </a:ext>
            </a:extLst>
          </p:cNvPr>
          <p:cNvGrpSpPr/>
          <p:nvPr/>
        </p:nvGrpSpPr>
        <p:grpSpPr>
          <a:xfrm flipH="1">
            <a:off x="-875" y="5283077"/>
            <a:ext cx="5464410" cy="2246692"/>
            <a:chOff x="1553633" y="1681281"/>
            <a:chExt cx="7362942" cy="3027274"/>
          </a:xfrm>
        </p:grpSpPr>
        <p:sp>
          <p:nvSpPr>
            <p:cNvPr id="15" name="Rectangle 14">
              <a:extLst>
                <a:ext uri="{FF2B5EF4-FFF2-40B4-BE49-F238E27FC236}">
                  <a16:creationId xmlns:a16="http://schemas.microsoft.com/office/drawing/2014/main" id="{C6FED04F-B825-43BD-A2CA-512D4E80B569}"/>
                </a:ext>
              </a:extLst>
            </p:cNvPr>
            <p:cNvSpPr/>
            <p:nvPr/>
          </p:nvSpPr>
          <p:spPr>
            <a:xfrm>
              <a:off x="1553633" y="3363418"/>
              <a:ext cx="6481425" cy="13451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sp>
        <p:sp>
          <p:nvSpPr>
            <p:cNvPr id="16" name="TextBox 15">
              <a:extLst>
                <a:ext uri="{FF2B5EF4-FFF2-40B4-BE49-F238E27FC236}">
                  <a16:creationId xmlns:a16="http://schemas.microsoft.com/office/drawing/2014/main" id="{8476B6B4-6E6C-4541-BDD3-F974D1F7CCBA}"/>
                </a:ext>
              </a:extLst>
            </p:cNvPr>
            <p:cNvSpPr txBox="1"/>
            <p:nvPr/>
          </p:nvSpPr>
          <p:spPr>
            <a:xfrm>
              <a:off x="2177864" y="1681281"/>
              <a:ext cx="6738711" cy="1682137"/>
            </a:xfrm>
            <a:prstGeom prst="rect">
              <a:avLst/>
            </a:prstGeom>
            <a:solidFill>
              <a:srgbClr val="FF9068"/>
            </a:solidFill>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42360" tIns="142360" rIns="142360" bIns="142360" numCol="1" spcCol="1270" anchor="ctr" anchorCtr="0">
              <a:noAutofit/>
            </a:bodyPr>
            <a:lstStyle/>
            <a:p>
              <a:pPr marL="1188720" lvl="0" indent="0" algn="l" defTabSz="800100">
                <a:lnSpc>
                  <a:spcPct val="90000"/>
                </a:lnSpc>
                <a:spcBef>
                  <a:spcPct val="0"/>
                </a:spcBef>
                <a:spcAft>
                  <a:spcPct val="35000"/>
                </a:spcAft>
                <a:buNone/>
              </a:pPr>
              <a:r>
                <a:rPr lang="en-US" sz="16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Race-based clinical metrics result in Black workers being under compensated for injuries and illnesses related to work exposures</a:t>
              </a:r>
            </a:p>
          </p:txBody>
        </p:sp>
      </p:grpSp>
      <p:sp>
        <p:nvSpPr>
          <p:cNvPr id="21" name="Rectangle 20">
            <a:extLst>
              <a:ext uri="{FF2B5EF4-FFF2-40B4-BE49-F238E27FC236}">
                <a16:creationId xmlns:a16="http://schemas.microsoft.com/office/drawing/2014/main" id="{A4FE46A8-8706-40E3-993D-982300756BA5}"/>
              </a:ext>
            </a:extLst>
          </p:cNvPr>
          <p:cNvSpPr/>
          <p:nvPr/>
        </p:nvSpPr>
        <p:spPr>
          <a:xfrm flipH="1">
            <a:off x="-12451" y="1690689"/>
            <a:ext cx="932010" cy="932010"/>
          </a:xfrm>
          <a:prstGeom prst="rect">
            <a:avLst/>
          </a:prstGeom>
          <a:blipFill>
            <a:blip r:embed="rId3" cstate="print">
              <a:extLst>
                <a:ext uri="{28A0092B-C50C-407E-A947-70E740481C1C}">
                  <a14:useLocalDpi xmlns:a14="http://schemas.microsoft.com/office/drawing/2010/main" val="0"/>
                </a:ext>
              </a:extLst>
            </a:blip>
            <a:srcRect/>
            <a:stretch>
              <a:fillRect l="-8000" r="-8000"/>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2" name="Rectangle 21">
            <a:extLst>
              <a:ext uri="{FF2B5EF4-FFF2-40B4-BE49-F238E27FC236}">
                <a16:creationId xmlns:a16="http://schemas.microsoft.com/office/drawing/2014/main" id="{E64D045C-2865-409C-8EAB-0E0115A927AD}"/>
              </a:ext>
            </a:extLst>
          </p:cNvPr>
          <p:cNvSpPr/>
          <p:nvPr/>
        </p:nvSpPr>
        <p:spPr>
          <a:xfrm flipH="1">
            <a:off x="-400" y="3562474"/>
            <a:ext cx="919963" cy="919963"/>
          </a:xfrm>
          <a:prstGeom prst="rect">
            <a:avLst/>
          </a:prstGeom>
          <a:blipFill>
            <a:blip r:embed="rId4" cstate="print">
              <a:extLst>
                <a:ext uri="{28A0092B-C50C-407E-A947-70E740481C1C}">
                  <a14:useLocalDpi xmlns:a14="http://schemas.microsoft.com/office/drawing/2010/main" val="0"/>
                </a:ext>
              </a:extLst>
            </a:blip>
            <a:srcRect/>
            <a:stretch>
              <a:fillRect l="-10000" r="-10000"/>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3" name="Rectangle 22">
            <a:extLst>
              <a:ext uri="{FF2B5EF4-FFF2-40B4-BE49-F238E27FC236}">
                <a16:creationId xmlns:a16="http://schemas.microsoft.com/office/drawing/2014/main" id="{13E408BB-F318-4A0C-B873-9756BDE2257B}"/>
              </a:ext>
            </a:extLst>
          </p:cNvPr>
          <p:cNvSpPr/>
          <p:nvPr/>
        </p:nvSpPr>
        <p:spPr>
          <a:xfrm flipH="1">
            <a:off x="133368" y="5322856"/>
            <a:ext cx="878845" cy="878839"/>
          </a:xfrm>
          <a:prstGeom prst="rect">
            <a:avLst/>
          </a:prstGeom>
          <a:blipFill>
            <a:blip r:embed="rId5" cstate="print">
              <a:extLst>
                <a:ext uri="{28A0092B-C50C-407E-A947-70E740481C1C}">
                  <a14:useLocalDpi xmlns:a14="http://schemas.microsoft.com/office/drawing/2010/main" val="0"/>
                </a:ext>
              </a:extLst>
            </a:blip>
            <a:srcRect/>
            <a:stretch>
              <a:fillRect l="-8000" r="-8000"/>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5" name="TextBox 24">
            <a:extLst>
              <a:ext uri="{FF2B5EF4-FFF2-40B4-BE49-F238E27FC236}">
                <a16:creationId xmlns:a16="http://schemas.microsoft.com/office/drawing/2014/main" id="{274A35E2-F8FC-46BC-9379-92F6BCE9441C}"/>
              </a:ext>
            </a:extLst>
          </p:cNvPr>
          <p:cNvSpPr txBox="1"/>
          <p:nvPr/>
        </p:nvSpPr>
        <p:spPr>
          <a:xfrm>
            <a:off x="5000262" y="5107057"/>
            <a:ext cx="3943350" cy="1600438"/>
          </a:xfrm>
          <a:prstGeom prst="rect">
            <a:avLst/>
          </a:prstGeom>
          <a:noFill/>
          <a:ln>
            <a:solidFill>
              <a:schemeClr val="bg1"/>
            </a:solidFill>
          </a:ln>
        </p:spPr>
        <p:txBody>
          <a:bodyPr wrap="square">
            <a:spAutoFit/>
          </a:bodyPr>
          <a:lstStyle/>
          <a:p>
            <a:r>
              <a:rPr lang="en-US" sz="1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Elizabeth S. McClure</a:t>
            </a:r>
            <a:r>
              <a:rPr lang="en-US" sz="1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Pavithra Vasudevan, </a:t>
            </a:r>
            <a:r>
              <a:rPr lang="en-US" sz="1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Zinzi</a:t>
            </a:r>
            <a:r>
              <a:rPr lang="en-US" sz="1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Bailey, </a:t>
            </a:r>
            <a:r>
              <a:rPr lang="en-US" sz="1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Snehal</a:t>
            </a:r>
            <a:r>
              <a:rPr lang="en-US" sz="1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Patel, Whitney R Robinson. </a:t>
            </a:r>
            <a:r>
              <a:rPr lang="en-US" sz="14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Racial Capitalism Within Public Health—How Occupational Settings Drive COVID-19 Disparities</a:t>
            </a:r>
            <a:r>
              <a:rPr lang="en-US" sz="1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4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American Journal of Epidemiology</a:t>
            </a:r>
            <a:r>
              <a:rPr lang="en-US" sz="1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Nov 2020; 189 (11): 1244–1253. PMID: 32619007. PMCID: PMC7337680.</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8466D012-96C7-46D0-89A2-05A7810F8699}"/>
              </a:ext>
            </a:extLst>
          </p:cNvPr>
          <p:cNvSpPr txBox="1"/>
          <p:nvPr/>
        </p:nvSpPr>
        <p:spPr>
          <a:xfrm>
            <a:off x="5000260" y="1454864"/>
            <a:ext cx="4143740" cy="1600438"/>
          </a:xfrm>
          <a:prstGeom prst="rect">
            <a:avLst/>
          </a:prstGeom>
          <a:noFill/>
          <a:ln w="3175">
            <a:solidFill>
              <a:schemeClr val="bg1"/>
            </a:solidFill>
          </a:ln>
        </p:spPr>
        <p:txBody>
          <a:bodyPr wrap="square" rtlCol="0">
            <a:spAutoFit/>
          </a:bodyPr>
          <a:lstStyle/>
          <a:p>
            <a:r>
              <a:rPr lang="en-US" sz="1400" b="1" dirty="0">
                <a:effectLst/>
                <a:latin typeface="Open Sans" panose="020B0606030504020204" pitchFamily="34" charset="0"/>
                <a:ea typeface="Open Sans" panose="020B0606030504020204" pitchFamily="34" charset="0"/>
                <a:cs typeface="Open Sans" panose="020B0606030504020204" pitchFamily="34" charset="0"/>
              </a:rPr>
              <a:t>Elizabeth S. McClure</a:t>
            </a:r>
            <a:r>
              <a:rPr lang="en-US" sz="1400" dirty="0">
                <a:effectLst/>
                <a:latin typeface="Open Sans" panose="020B0606030504020204" pitchFamily="34" charset="0"/>
                <a:ea typeface="Open Sans" panose="020B0606030504020204" pitchFamily="34" charset="0"/>
                <a:cs typeface="Open Sans" panose="020B0606030504020204" pitchFamily="34" charset="0"/>
              </a:rPr>
              <a:t>, Whitney R. Robinson, Pavithra Vasudevan, Mark R. Cullen, Steven Marshall, Elizabeth </a:t>
            </a:r>
            <a:r>
              <a:rPr lang="en-US" sz="1400" dirty="0" err="1">
                <a:effectLst/>
                <a:latin typeface="Open Sans" panose="020B0606030504020204" pitchFamily="34" charset="0"/>
                <a:ea typeface="Open Sans" panose="020B0606030504020204" pitchFamily="34" charset="0"/>
                <a:cs typeface="Open Sans" panose="020B0606030504020204" pitchFamily="34" charset="0"/>
              </a:rPr>
              <a:t>Noth</a:t>
            </a:r>
            <a:r>
              <a:rPr lang="en-US" sz="1400" dirty="0">
                <a:effectLst/>
                <a:latin typeface="Open Sans" panose="020B0606030504020204" pitchFamily="34" charset="0"/>
                <a:ea typeface="Open Sans" panose="020B0606030504020204" pitchFamily="34" charset="0"/>
                <a:cs typeface="Open Sans" panose="020B0606030504020204" pitchFamily="34" charset="0"/>
              </a:rPr>
              <a:t>, David Richardson.</a:t>
            </a:r>
            <a:r>
              <a:rPr lang="en-US" sz="1400" i="1" dirty="0">
                <a:effectLst/>
                <a:latin typeface="Open Sans" panose="020B0606030504020204" pitchFamily="34" charset="0"/>
                <a:ea typeface="Open Sans" panose="020B0606030504020204" pitchFamily="34" charset="0"/>
                <a:cs typeface="Open Sans" panose="020B0606030504020204" pitchFamily="34" charset="0"/>
              </a:rPr>
              <a:t> Disparities in Job Characteristics by Race and Sex in a Southern Aluminum Smelting Facility.</a:t>
            </a:r>
            <a:r>
              <a:rPr lang="en-US" sz="1400" dirty="0">
                <a:effectLst/>
                <a:latin typeface="Open Sans" panose="020B0606030504020204" pitchFamily="34" charset="0"/>
                <a:ea typeface="Open Sans" panose="020B0606030504020204" pitchFamily="34" charset="0"/>
                <a:cs typeface="Open Sans" panose="020B0606030504020204" pitchFamily="34" charset="0"/>
              </a:rPr>
              <a:t> To be submitted to American Journal of Industrial Medicine. (Embargoed)</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0F7A5D1-70F3-495A-B1BF-B2200BECB706}"/>
              </a:ext>
            </a:extLst>
          </p:cNvPr>
          <p:cNvSpPr txBox="1"/>
          <p:nvPr/>
        </p:nvSpPr>
        <p:spPr>
          <a:xfrm>
            <a:off x="5012309" y="3292688"/>
            <a:ext cx="4143740" cy="1600438"/>
          </a:xfrm>
          <a:prstGeom prst="rect">
            <a:avLst/>
          </a:prstGeom>
          <a:noFill/>
          <a:ln w="3175">
            <a:solidFill>
              <a:schemeClr val="bg1"/>
            </a:solidFill>
          </a:ln>
        </p:spPr>
        <p:txBody>
          <a:bodyPr wrap="square" rtlCol="0">
            <a:spAutoFit/>
          </a:bodyPr>
          <a:lstStyle/>
          <a:p>
            <a:r>
              <a:rPr lang="en-US" sz="14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Elizabeth S. McClure</a:t>
            </a:r>
            <a:r>
              <a:rPr lang="en-US" sz="1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Pavithra Vasudevan, Nathan </a:t>
            </a:r>
            <a:r>
              <a:rPr lang="en-US" sz="14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DeBono</a:t>
            </a:r>
            <a:r>
              <a:rPr lang="en-US" sz="1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Whitney R. Robinson, Stephen W. Marshall, David Richardson. </a:t>
            </a:r>
            <a:r>
              <a:rPr lang="en-US" sz="14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Cancer and noncancer mortality among aluminum smelting workers in Badin, North Carolina</a:t>
            </a:r>
            <a:r>
              <a:rPr lang="en-US" sz="1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American Journal of Industrial Medicine 2020; 63 (9): 755-765. PMID: 32649003.</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49587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082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4652" y="2522539"/>
            <a:ext cx="7886700" cy="2852737"/>
          </a:xfrm>
        </p:spPr>
        <p:txBody>
          <a:bodyPr>
            <a:normAutofit/>
          </a:bodyPr>
          <a:lstStyle/>
          <a:p>
            <a:r>
              <a:rPr lang="en-US" dirty="0">
                <a:latin typeface="Montserrat" panose="00000500000000000000" pitchFamily="50" charset="0"/>
              </a:rPr>
              <a:t>Critical assessment of epidemiology</a:t>
            </a:r>
          </a:p>
        </p:txBody>
      </p:sp>
    </p:spTree>
    <p:extLst>
      <p:ext uri="{BB962C8B-B14F-4D97-AF65-F5344CB8AC3E}">
        <p14:creationId xmlns:p14="http://schemas.microsoft.com/office/powerpoint/2010/main" val="1366194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082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22441"/>
            <a:ext cx="7886700" cy="1325563"/>
          </a:xfrm>
        </p:spPr>
        <p:txBody>
          <a:bodyPr>
            <a:noAutofit/>
          </a:bodyPr>
          <a:lstStyle/>
          <a:p>
            <a:pPr marL="0" indent="0">
              <a:buNone/>
            </a:pPr>
            <a:r>
              <a:rPr lang="en-US" sz="3600" dirty="0">
                <a:latin typeface="Open Sans" panose="020B0606030504020204" pitchFamily="34" charset="0"/>
                <a:ea typeface="Open Sans" panose="020B0606030504020204" pitchFamily="34" charset="0"/>
                <a:cs typeface="Open Sans" panose="020B0606030504020204" pitchFamily="34" charset="0"/>
              </a:rPr>
              <a:t>Characteristics of white supremacy culture</a:t>
            </a:r>
          </a:p>
        </p:txBody>
      </p:sp>
      <p:sp>
        <p:nvSpPr>
          <p:cNvPr id="3" name="Content Placeholder 2"/>
          <p:cNvSpPr>
            <a:spLocks noGrp="1"/>
          </p:cNvSpPr>
          <p:nvPr>
            <p:ph idx="1"/>
          </p:nvPr>
        </p:nvSpPr>
        <p:spPr>
          <a:xfrm>
            <a:off x="628650" y="2248412"/>
            <a:ext cx="7886700" cy="4351338"/>
          </a:xfrm>
        </p:spPr>
        <p:txBody>
          <a:bodyPr>
            <a:normAutofit/>
          </a:body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One Right Way</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Definition: </a:t>
            </a:r>
            <a:r>
              <a:rPr lang="en-US" sz="2000" dirty="0">
                <a:effectLst/>
                <a:latin typeface="Open Sans" panose="020B0606030504020204" pitchFamily="34" charset="0"/>
                <a:ea typeface="Open Sans" panose="020B0606030504020204" pitchFamily="34" charset="0"/>
                <a:cs typeface="Open Sans" panose="020B0606030504020204" pitchFamily="34" charset="0"/>
              </a:rPr>
              <a:t>The belief there is one right way to do things. Connected to the belief in an objective "perfect" that is both attainable and desirable for everyone. Connected to the belief that I am qualified to know what the perfect right way is for myself and others.</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How it shows up: </a:t>
            </a:r>
            <a:r>
              <a:rPr lang="en-US" sz="2000" dirty="0">
                <a:effectLst/>
                <a:latin typeface="Open Sans" panose="020B0606030504020204" pitchFamily="34" charset="0"/>
                <a:ea typeface="Open Sans" panose="020B0606030504020204" pitchFamily="34" charset="0"/>
                <a:cs typeface="Open Sans" panose="020B0606030504020204" pitchFamily="34" charset="0"/>
              </a:rPr>
              <a:t>the belief there is one right way to do things and once people are introduced to the right way, they will see the light and adopt it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12719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082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22441"/>
            <a:ext cx="7886700" cy="1325563"/>
          </a:xfrm>
        </p:spPr>
        <p:txBody>
          <a:bodyPr>
            <a:noAutofit/>
          </a:bodyPr>
          <a:lstStyle/>
          <a:p>
            <a:pPr marL="0" indent="0">
              <a:buNone/>
            </a:pPr>
            <a:r>
              <a:rPr lang="en-US" sz="3600" dirty="0">
                <a:latin typeface="Open Sans" panose="020B0606030504020204" pitchFamily="34" charset="0"/>
                <a:ea typeface="Open Sans" panose="020B0606030504020204" pitchFamily="34" charset="0"/>
                <a:cs typeface="Open Sans" panose="020B0606030504020204" pitchFamily="34" charset="0"/>
              </a:rPr>
              <a:t>Characteristics of white supremacy culture</a:t>
            </a:r>
          </a:p>
        </p:txBody>
      </p:sp>
      <p:sp>
        <p:nvSpPr>
          <p:cNvPr id="3" name="Content Placeholder 2"/>
          <p:cNvSpPr>
            <a:spLocks noGrp="1"/>
          </p:cNvSpPr>
          <p:nvPr>
            <p:ph idx="1"/>
          </p:nvPr>
        </p:nvSpPr>
        <p:spPr>
          <a:xfrm>
            <a:off x="628650" y="2248412"/>
            <a:ext cx="7886700" cy="4351338"/>
          </a:xfrm>
        </p:spPr>
        <p:txBody>
          <a:bodyPr>
            <a:normAutofit/>
          </a:body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Urgency</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Definition: </a:t>
            </a:r>
            <a:r>
              <a:rPr lang="en-US" sz="2000" b="0" i="0" dirty="0">
                <a:effectLst/>
                <a:latin typeface="Open Sans" panose="020B0606030504020204" pitchFamily="34" charset="0"/>
                <a:ea typeface="Open Sans" panose="020B0606030504020204" pitchFamily="34" charset="0"/>
                <a:cs typeface="Open Sans" panose="020B0606030504020204" pitchFamily="34" charset="0"/>
              </a:rPr>
              <a:t>Applying the urgency of racial and social justice to our every day lives in ways that perpetuate power imbalance and disregard for our need to breathe and pause and reflect.</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How it shows up: S</a:t>
            </a:r>
            <a:r>
              <a:rPr lang="en-US" sz="2000" b="0" i="0" dirty="0">
                <a:effectLst/>
                <a:latin typeface="Open Sans" panose="020B0606030504020204" pitchFamily="34" charset="0"/>
                <a:ea typeface="Open Sans" panose="020B0606030504020204" pitchFamily="34" charset="0"/>
                <a:cs typeface="Open Sans" panose="020B0606030504020204" pitchFamily="34" charset="0"/>
              </a:rPr>
              <a:t>acrifices and erases the potential of other modes of knowing and wisdom that require more time (embodied, intuitive, spiritual)</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02465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082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22441"/>
            <a:ext cx="7886700" cy="1325563"/>
          </a:xfrm>
        </p:spPr>
        <p:txBody>
          <a:bodyPr>
            <a:noAutofit/>
          </a:bodyPr>
          <a:lstStyle/>
          <a:p>
            <a:pPr marL="0" indent="0">
              <a:buNone/>
            </a:pPr>
            <a:r>
              <a:rPr lang="en-US" sz="3600" dirty="0">
                <a:latin typeface="Open Sans" panose="020B0606030504020204" pitchFamily="34" charset="0"/>
                <a:ea typeface="Open Sans" panose="020B0606030504020204" pitchFamily="34" charset="0"/>
                <a:cs typeface="Open Sans" panose="020B0606030504020204" pitchFamily="34" charset="0"/>
              </a:rPr>
              <a:t>Characteristics of white supremacy culture</a:t>
            </a:r>
          </a:p>
        </p:txBody>
      </p:sp>
      <p:sp>
        <p:nvSpPr>
          <p:cNvPr id="3" name="Content Placeholder 2"/>
          <p:cNvSpPr>
            <a:spLocks noGrp="1"/>
          </p:cNvSpPr>
          <p:nvPr>
            <p:ph idx="1"/>
          </p:nvPr>
        </p:nvSpPr>
        <p:spPr>
          <a:xfrm>
            <a:off x="628650" y="2248412"/>
            <a:ext cx="7886700" cy="4351338"/>
          </a:xfrm>
        </p:spPr>
        <p:txBody>
          <a:bodyPr>
            <a:normAutofit/>
          </a:body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Either/Or</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Definition: </a:t>
            </a:r>
            <a:r>
              <a:rPr lang="en-US" sz="2000" dirty="0">
                <a:effectLst/>
                <a:latin typeface="Open Sans" panose="020B0606030504020204" pitchFamily="34" charset="0"/>
                <a:ea typeface="Open Sans" panose="020B0606030504020204" pitchFamily="34" charset="0"/>
                <a:cs typeface="Open Sans" panose="020B0606030504020204" pitchFamily="34" charset="0"/>
              </a:rPr>
              <a:t>Reduces the complexity of life and the nuance of our relationships with each other and all living things into either/or, yes or no, right or wrong in ways that reinforce urgency, one right way perfectionist thinking, and abuse of power.</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How it shows up: </a:t>
            </a:r>
          </a:p>
          <a:p>
            <a:pPr marL="342900" indent="-342900">
              <a:buAutoNum type="arabicPeriod"/>
            </a:pPr>
            <a:r>
              <a:rPr lang="en-US" sz="2000" dirty="0">
                <a:effectLst/>
                <a:latin typeface="Open Sans" panose="020B0606030504020204" pitchFamily="34" charset="0"/>
                <a:ea typeface="Open Sans" panose="020B0606030504020204" pitchFamily="34" charset="0"/>
                <a:cs typeface="Open Sans" panose="020B0606030504020204" pitchFamily="34" charset="0"/>
              </a:rPr>
              <a:t>Positioning or presenting options or issues as either/or — good/bad, right/wrong, with us/against us</a:t>
            </a:r>
          </a:p>
          <a:p>
            <a:pPr marL="342900" indent="-342900">
              <a:buAutoNum type="arabicPeriod"/>
            </a:pPr>
            <a:r>
              <a:rPr lang="en-US" sz="2000" dirty="0">
                <a:effectLst/>
                <a:latin typeface="Open Sans" panose="020B0606030504020204" pitchFamily="34" charset="0"/>
                <a:ea typeface="Open Sans" panose="020B0606030504020204" pitchFamily="34" charset="0"/>
                <a:cs typeface="Open Sans" panose="020B0606030504020204" pitchFamily="34" charset="0"/>
              </a:rPr>
              <a:t>Trying to simplify complex things, for example believing that poverty is simply the result of lack of education</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9708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082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22441"/>
            <a:ext cx="7886700" cy="1325563"/>
          </a:xfrm>
        </p:spPr>
        <p:txBody>
          <a:bodyPr>
            <a:noAutofit/>
          </a:bodyPr>
          <a:lstStyle/>
          <a:p>
            <a:pPr marL="0" indent="0">
              <a:buNone/>
            </a:pPr>
            <a:r>
              <a:rPr lang="en-US" sz="3600" dirty="0">
                <a:latin typeface="Open Sans" panose="020B0606030504020204" pitchFamily="34" charset="0"/>
                <a:ea typeface="Open Sans" panose="020B0606030504020204" pitchFamily="34" charset="0"/>
                <a:cs typeface="Open Sans" panose="020B0606030504020204" pitchFamily="34" charset="0"/>
              </a:rPr>
              <a:t>Characteristics of white supremacy culture</a:t>
            </a:r>
          </a:p>
        </p:txBody>
      </p:sp>
      <p:sp>
        <p:nvSpPr>
          <p:cNvPr id="3" name="Content Placeholder 2"/>
          <p:cNvSpPr>
            <a:spLocks noGrp="1"/>
          </p:cNvSpPr>
          <p:nvPr>
            <p:ph idx="1"/>
          </p:nvPr>
        </p:nvSpPr>
        <p:spPr>
          <a:xfrm>
            <a:off x="628650" y="2248412"/>
            <a:ext cx="7886700" cy="4351338"/>
          </a:xfrm>
        </p:spPr>
        <p:txBody>
          <a:bodyPr>
            <a:normAutofit/>
          </a:body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Right to Comfort</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Definition: </a:t>
            </a:r>
            <a:r>
              <a:rPr lang="en-US" sz="2000" b="0" i="0" dirty="0">
                <a:effectLst/>
                <a:latin typeface="Open Sans" panose="020B0606030504020204" pitchFamily="34" charset="0"/>
                <a:ea typeface="Open Sans" panose="020B0606030504020204" pitchFamily="34" charset="0"/>
                <a:cs typeface="Open Sans" panose="020B0606030504020204" pitchFamily="34" charset="0"/>
              </a:rPr>
              <a:t>The internalization that I or we have a right to comfort, which means we cannot tolerate conflict, particularly open conflict.</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How it shows up: </a:t>
            </a:r>
          </a:p>
          <a:p>
            <a:pPr marL="342900" indent="-342900" algn="l">
              <a:buFont typeface="+mj-lt"/>
              <a:buAutoNum type="arabicPeriod"/>
            </a:pPr>
            <a:r>
              <a:rPr lang="en-US" sz="2000" b="0" i="0" dirty="0">
                <a:effectLst/>
                <a:latin typeface="Open Sans" panose="020B0606030504020204" pitchFamily="34" charset="0"/>
                <a:ea typeface="Open Sans" panose="020B0606030504020204" pitchFamily="34" charset="0"/>
                <a:cs typeface="Open Sans" panose="020B0606030504020204" pitchFamily="34" charset="0"/>
              </a:rPr>
              <a:t>The belief that those with power have a right to emotional and psychological comfort (another aspect of valuing ‘logic’ over emotion)</a:t>
            </a:r>
          </a:p>
          <a:p>
            <a:pPr marL="342900" indent="-342900" algn="l">
              <a:buFont typeface="+mj-lt"/>
              <a:buAutoNum type="arabicPeriod"/>
            </a:pPr>
            <a:r>
              <a:rPr lang="en-US" sz="2000" b="0" i="0" dirty="0">
                <a:effectLst/>
                <a:latin typeface="Open Sans" panose="020B0606030504020204" pitchFamily="34" charset="0"/>
                <a:ea typeface="Open Sans" panose="020B0606030504020204" pitchFamily="34" charset="0"/>
                <a:cs typeface="Open Sans" panose="020B0606030504020204" pitchFamily="34" charset="0"/>
              </a:rPr>
              <a:t>Scapegoating those who cause discomfort, for example, targeting and isolating those who name racism rather than addressing the actual racism that is being named</a:t>
            </a:r>
          </a:p>
        </p:txBody>
      </p:sp>
    </p:spTree>
    <p:extLst>
      <p:ext uri="{BB962C8B-B14F-4D97-AF65-F5344CB8AC3E}">
        <p14:creationId xmlns:p14="http://schemas.microsoft.com/office/powerpoint/2010/main" val="991941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082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22441"/>
            <a:ext cx="7886700" cy="1325563"/>
          </a:xfrm>
        </p:spPr>
        <p:txBody>
          <a:bodyPr>
            <a:noAutofit/>
          </a:bodyPr>
          <a:lstStyle/>
          <a:p>
            <a:pPr marL="0" indent="0">
              <a:buNone/>
            </a:pPr>
            <a:r>
              <a:rPr lang="en-US" sz="3600" dirty="0">
                <a:latin typeface="Open Sans" panose="020B0606030504020204" pitchFamily="34" charset="0"/>
                <a:ea typeface="Open Sans" panose="020B0606030504020204" pitchFamily="34" charset="0"/>
                <a:cs typeface="Open Sans" panose="020B0606030504020204" pitchFamily="34" charset="0"/>
              </a:rPr>
              <a:t>Characteristics of white supremacy culture</a:t>
            </a:r>
          </a:p>
        </p:txBody>
      </p:sp>
      <p:sp>
        <p:nvSpPr>
          <p:cNvPr id="3" name="Content Placeholder 2"/>
          <p:cNvSpPr>
            <a:spLocks noGrp="1"/>
          </p:cNvSpPr>
          <p:nvPr>
            <p:ph idx="1"/>
          </p:nvPr>
        </p:nvSpPr>
        <p:spPr>
          <a:xfrm>
            <a:off x="628650" y="2280212"/>
            <a:ext cx="7886700" cy="3919129"/>
          </a:xfrm>
        </p:spPr>
        <p:txBody>
          <a:bodyPr>
            <a:noAutofit/>
          </a:body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Progress is More/Quantity over Quality</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Definition: </a:t>
            </a:r>
            <a:r>
              <a:rPr lang="en-US" sz="2000" b="0" i="0" dirty="0">
                <a:effectLst/>
                <a:latin typeface="Open Sans" panose="020B0606030504020204" pitchFamily="34" charset="0"/>
                <a:ea typeface="Open Sans" panose="020B0606030504020204" pitchFamily="34" charset="0"/>
                <a:cs typeface="Open Sans" panose="020B0606030504020204" pitchFamily="34" charset="0"/>
              </a:rPr>
              <a:t>The assumption that the goal is always more and bigger with an emphasis on what we can "objectively" measure as more valuable than the quality of our relationships to all living beings.</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How it shows up: </a:t>
            </a:r>
            <a:r>
              <a:rPr lang="en-US" sz="2000" b="0" i="0" dirty="0">
                <a:effectLst/>
                <a:latin typeface="Open Sans" panose="020B0606030504020204" pitchFamily="34" charset="0"/>
                <a:ea typeface="Open Sans" panose="020B0606030504020204" pitchFamily="34" charset="0"/>
                <a:cs typeface="Open Sans" panose="020B0606030504020204" pitchFamily="34" charset="0"/>
              </a:rPr>
              <a:t>A narrow focus on numbers (financial, people, geography, power) without an ability to value processes (relationships), including cost to the human and natural environment</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0725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082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48490"/>
            <a:ext cx="7886700" cy="1325563"/>
          </a:xfrm>
        </p:spPr>
        <p:txBody>
          <a:bodyPr>
            <a:noAutofit/>
          </a:bodyPr>
          <a:lstStyle/>
          <a:p>
            <a:r>
              <a:rPr lang="en-US" sz="3200" dirty="0">
                <a:latin typeface="Montserrat" panose="00000500000000000000" pitchFamily="50" charset="0"/>
              </a:rPr>
              <a:t>Characteristics of white supremacy culture in aluminum smelting literature</a:t>
            </a:r>
          </a:p>
        </p:txBody>
      </p:sp>
      <p:graphicFrame>
        <p:nvGraphicFramePr>
          <p:cNvPr id="5" name="Table 4">
            <a:extLst>
              <a:ext uri="{FF2B5EF4-FFF2-40B4-BE49-F238E27FC236}">
                <a16:creationId xmlns:a16="http://schemas.microsoft.com/office/drawing/2014/main" id="{3099524A-631D-4B46-B9D4-7D77E045BD7A}"/>
              </a:ext>
            </a:extLst>
          </p:cNvPr>
          <p:cNvGraphicFramePr>
            <a:graphicFrameLocks noGrp="1"/>
          </p:cNvGraphicFramePr>
          <p:nvPr>
            <p:extLst>
              <p:ext uri="{D42A27DB-BD31-4B8C-83A1-F6EECF244321}">
                <p14:modId xmlns:p14="http://schemas.microsoft.com/office/powerpoint/2010/main" val="550311913"/>
              </p:ext>
            </p:extLst>
          </p:nvPr>
        </p:nvGraphicFramePr>
        <p:xfrm>
          <a:off x="628650" y="2044443"/>
          <a:ext cx="7886700" cy="3660698"/>
        </p:xfrm>
        <a:graphic>
          <a:graphicData uri="http://schemas.openxmlformats.org/drawingml/2006/table">
            <a:tbl>
              <a:tblPr firstRow="1" firstCol="1" bandRow="1">
                <a:tableStyleId>{5C22544A-7EE6-4342-B048-85BDC9FD1C3A}</a:tableStyleId>
              </a:tblPr>
              <a:tblGrid>
                <a:gridCol w="2785882">
                  <a:extLst>
                    <a:ext uri="{9D8B030D-6E8A-4147-A177-3AD203B41FA5}">
                      <a16:colId xmlns:a16="http://schemas.microsoft.com/office/drawing/2014/main" val="3182317577"/>
                    </a:ext>
                  </a:extLst>
                </a:gridCol>
                <a:gridCol w="5100818">
                  <a:extLst>
                    <a:ext uri="{9D8B030D-6E8A-4147-A177-3AD203B41FA5}">
                      <a16:colId xmlns:a16="http://schemas.microsoft.com/office/drawing/2014/main" val="3173339563"/>
                    </a:ext>
                  </a:extLst>
                </a:gridCol>
              </a:tblGrid>
              <a:tr h="293643">
                <a:tc>
                  <a:txBody>
                    <a:bodyPr/>
                    <a:lstStyle/>
                    <a:p>
                      <a:pPr marL="0" marR="0">
                        <a:spcBef>
                          <a:spcPts val="0"/>
                        </a:spcBef>
                        <a:spcAft>
                          <a:spcPts val="0"/>
                        </a:spcAft>
                      </a:pPr>
                      <a:r>
                        <a:rPr lang="en-US" sz="16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Characteristic</a:t>
                      </a:r>
                    </a:p>
                  </a:txBody>
                  <a:tcPr marL="92908" marR="92908" marT="0" marB="0">
                    <a:noFill/>
                  </a:tcPr>
                </a:tc>
                <a:tc>
                  <a:txBody>
                    <a:bodyPr/>
                    <a:lstStyle/>
                    <a:p>
                      <a:pPr marL="0" marR="0">
                        <a:spcBef>
                          <a:spcPts val="0"/>
                        </a:spcBef>
                        <a:spcAft>
                          <a:spcPts val="0"/>
                        </a:spcAft>
                      </a:pPr>
                      <a:r>
                        <a:rPr lang="en-US" sz="16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How it shows up in literature on aluminum smelting</a:t>
                      </a:r>
                    </a:p>
                  </a:txBody>
                  <a:tcPr marL="92908" marR="92908" marT="0" marB="0">
                    <a:noFill/>
                  </a:tcPr>
                </a:tc>
                <a:extLst>
                  <a:ext uri="{0D108BD9-81ED-4DB2-BD59-A6C34878D82A}">
                    <a16:rowId xmlns:a16="http://schemas.microsoft.com/office/drawing/2014/main" val="3655485551"/>
                  </a:ext>
                </a:extLst>
              </a:tr>
              <a:tr h="289368">
                <a:tc>
                  <a:txBody>
                    <a:bodyPr/>
                    <a:lstStyle/>
                    <a:p>
                      <a:pPr marL="0" marR="0">
                        <a:spcBef>
                          <a:spcPts val="0"/>
                        </a:spcBef>
                        <a:spcAft>
                          <a:spcPts val="0"/>
                        </a:spcAft>
                      </a:pPr>
                      <a:r>
                        <a:rPr lang="en-US" sz="1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Right Way</a:t>
                      </a:r>
                    </a:p>
                  </a:txBody>
                  <a:tcPr marL="92908" marR="92908"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Focus on statistical biases, applications of methodological advances; Company controls what is studied, data collected, published, measured</a:t>
                      </a:r>
                    </a:p>
                  </a:txBody>
                  <a:tcPr marL="92908" marR="92908" marT="0" marB="0">
                    <a:noFill/>
                  </a:tcPr>
                </a:tc>
                <a:extLst>
                  <a:ext uri="{0D108BD9-81ED-4DB2-BD59-A6C34878D82A}">
                    <a16:rowId xmlns:a16="http://schemas.microsoft.com/office/drawing/2014/main" val="351082096"/>
                  </a:ext>
                </a:extLst>
              </a:tr>
              <a:tr h="245389">
                <a:tc>
                  <a:txBody>
                    <a:bodyPr/>
                    <a:lstStyle/>
                    <a:p>
                      <a:pPr marL="0" marR="0">
                        <a:spcBef>
                          <a:spcPts val="0"/>
                        </a:spcBef>
                        <a:spcAft>
                          <a:spcPts val="0"/>
                        </a:spcAft>
                      </a:pPr>
                      <a:r>
                        <a:rPr lang="en-US" sz="1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Urgency</a:t>
                      </a:r>
                    </a:p>
                  </a:txBody>
                  <a:tcPr marL="92908" marR="92908" marT="0" marB="0">
                    <a:noFill/>
                  </a:tcPr>
                </a:tc>
                <a:tc>
                  <a:txBody>
                    <a:bodyPr/>
                    <a:lstStyle/>
                    <a:p>
                      <a:pPr marL="0" marR="0">
                        <a:spcBef>
                          <a:spcPts val="0"/>
                        </a:spcBef>
                        <a:spcAft>
                          <a:spcPts val="0"/>
                        </a:spcAft>
                      </a:pPr>
                      <a:r>
                        <a:rPr lang="en-US" sz="1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Latency periods, terminating surveillance</a:t>
                      </a:r>
                    </a:p>
                  </a:txBody>
                  <a:tcPr marL="92908" marR="92908" marT="0" marB="0">
                    <a:noFill/>
                  </a:tcPr>
                </a:tc>
                <a:extLst>
                  <a:ext uri="{0D108BD9-81ED-4DB2-BD59-A6C34878D82A}">
                    <a16:rowId xmlns:a16="http://schemas.microsoft.com/office/drawing/2014/main" val="2575452607"/>
                  </a:ext>
                </a:extLst>
              </a:tr>
              <a:tr h="245389">
                <a:tc>
                  <a:txBody>
                    <a:bodyPr/>
                    <a:lstStyle/>
                    <a:p>
                      <a:pPr marL="0" marR="0">
                        <a:spcBef>
                          <a:spcPts val="0"/>
                        </a:spcBef>
                        <a:spcAft>
                          <a:spcPts val="0"/>
                        </a:spcAft>
                      </a:pPr>
                      <a:r>
                        <a:rPr lang="en-US" sz="1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Either/Or Thinking</a:t>
                      </a:r>
                    </a:p>
                  </a:txBody>
                  <a:tcPr marL="92908" marR="92908" marT="0" marB="0">
                    <a:noFill/>
                  </a:tcPr>
                </a:tc>
                <a:tc>
                  <a:txBody>
                    <a:bodyPr/>
                    <a:lstStyle/>
                    <a:p>
                      <a:pPr marL="0" marR="0">
                        <a:spcBef>
                          <a:spcPts val="0"/>
                        </a:spcBef>
                        <a:spcAft>
                          <a:spcPts val="0"/>
                        </a:spcAft>
                      </a:pPr>
                      <a:r>
                        <a:rPr lang="en-US" sz="1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Statistical significance</a:t>
                      </a:r>
                    </a:p>
                  </a:txBody>
                  <a:tcPr marL="92908" marR="92908" marT="0" marB="0">
                    <a:noFill/>
                  </a:tcPr>
                </a:tc>
                <a:extLst>
                  <a:ext uri="{0D108BD9-81ED-4DB2-BD59-A6C34878D82A}">
                    <a16:rowId xmlns:a16="http://schemas.microsoft.com/office/drawing/2014/main" val="2710165058"/>
                  </a:ext>
                </a:extLst>
              </a:tr>
              <a:tr h="245389">
                <a:tc>
                  <a:txBody>
                    <a:bodyPr/>
                    <a:lstStyle/>
                    <a:p>
                      <a:pPr marL="0" marR="0">
                        <a:spcBef>
                          <a:spcPts val="0"/>
                        </a:spcBef>
                        <a:spcAft>
                          <a:spcPts val="0"/>
                        </a:spcAft>
                      </a:pPr>
                      <a:r>
                        <a:rPr lang="en-US" sz="1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Right to Comfort</a:t>
                      </a:r>
                    </a:p>
                  </a:txBody>
                  <a:tcPr marL="92908" marR="92908" marT="0" marB="0">
                    <a:noFill/>
                  </a:tcPr>
                </a:tc>
                <a:tc>
                  <a:txBody>
                    <a:bodyPr/>
                    <a:lstStyle/>
                    <a:p>
                      <a:pPr marL="0" marR="0">
                        <a:spcBef>
                          <a:spcPts val="0"/>
                        </a:spcBef>
                        <a:spcAft>
                          <a:spcPts val="0"/>
                        </a:spcAft>
                      </a:pPr>
                      <a:r>
                        <a:rPr lang="en-US" sz="1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Outcomes chosen; Celebrating company-initiated protective measures; Little strong evidence of harmful effects when we know human lives are at stake </a:t>
                      </a:r>
                    </a:p>
                  </a:txBody>
                  <a:tcPr marL="92908" marR="92908" marT="0" marB="0">
                    <a:noFill/>
                  </a:tcPr>
                </a:tc>
                <a:extLst>
                  <a:ext uri="{0D108BD9-81ED-4DB2-BD59-A6C34878D82A}">
                    <a16:rowId xmlns:a16="http://schemas.microsoft.com/office/drawing/2014/main" val="4237229429"/>
                  </a:ext>
                </a:extLst>
              </a:tr>
              <a:tr h="245389">
                <a:tc>
                  <a:txBody>
                    <a:bodyPr/>
                    <a:lstStyle/>
                    <a:p>
                      <a:pPr marL="0" marR="0">
                        <a:spcBef>
                          <a:spcPts val="0"/>
                        </a:spcBef>
                        <a:spcAft>
                          <a:spcPts val="0"/>
                        </a:spcAft>
                      </a:pPr>
                      <a:r>
                        <a:rPr lang="en-US" sz="1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Progress is More/Quantity Over Quality</a:t>
                      </a:r>
                    </a:p>
                  </a:txBody>
                  <a:tcPr marL="92908" marR="92908"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Focus on financial feasibility of protective measures, workers’ value = productivity; No acknowledgement of financial interest, presented as objective studies, no results communicated to workers</a:t>
                      </a:r>
                    </a:p>
                  </a:txBody>
                  <a:tcPr marL="92908" marR="92908" marT="0" marB="0">
                    <a:noFill/>
                  </a:tcPr>
                </a:tc>
                <a:extLst>
                  <a:ext uri="{0D108BD9-81ED-4DB2-BD59-A6C34878D82A}">
                    <a16:rowId xmlns:a16="http://schemas.microsoft.com/office/drawing/2014/main" val="1470273567"/>
                  </a:ext>
                </a:extLst>
              </a:tr>
            </a:tbl>
          </a:graphicData>
        </a:graphic>
      </p:graphicFrame>
    </p:spTree>
    <p:extLst>
      <p:ext uri="{BB962C8B-B14F-4D97-AF65-F5344CB8AC3E}">
        <p14:creationId xmlns:p14="http://schemas.microsoft.com/office/powerpoint/2010/main" val="2446318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ontserrat" panose="00000500000000000000" pitchFamily="50" charset="0"/>
              </a:rPr>
              <a:t>My research background</a:t>
            </a:r>
          </a:p>
        </p:txBody>
      </p:sp>
      <p:graphicFrame>
        <p:nvGraphicFramePr>
          <p:cNvPr id="5" name="Diagram 4"/>
          <p:cNvGraphicFramePr/>
          <p:nvPr/>
        </p:nvGraphicFramePr>
        <p:xfrm>
          <a:off x="3076054" y="3381439"/>
          <a:ext cx="4410596" cy="2940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NCEJN | EJ, Equity &amp; Health for 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34596" y="1302345"/>
            <a:ext cx="2580754" cy="19800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457199" y="1609437"/>
            <a:ext cx="3524020" cy="3405475"/>
          </a:xfrm>
          <a:prstGeom prst="rect">
            <a:avLst/>
          </a:prstGeom>
        </p:spPr>
      </p:pic>
      <p:pic>
        <p:nvPicPr>
          <p:cNvPr id="1030" name="Picture 6" descr="https://lh3.googleusercontent.com/jodCU0COQB3bR025fZrxJeV51c5cYZXYdLg2CnssOVbMdJKQs0gaVzB8jfHmwklGXylG6ZxquJaS04Nargwda4ymG_BO3eIRkWLaZAA6d0NvKKJCd9XMjeUy_klYdEary-VoM4O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070" y="5719168"/>
            <a:ext cx="4908111" cy="105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91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082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22441"/>
            <a:ext cx="7886700" cy="1325563"/>
          </a:xfrm>
        </p:spPr>
        <p:txBody>
          <a:bodyPr>
            <a:noAutofit/>
          </a:bodyPr>
          <a:lstStyle/>
          <a:p>
            <a:r>
              <a:rPr lang="en-US" sz="3600" dirty="0">
                <a:latin typeface="Montserrat" panose="00000500000000000000" pitchFamily="50" charset="0"/>
              </a:rPr>
              <a:t>Limitations of existing occupational epidemiology on aluminum smelting</a:t>
            </a:r>
          </a:p>
        </p:txBody>
      </p:sp>
      <p:sp>
        <p:nvSpPr>
          <p:cNvPr id="3" name="Content Placeholder 2"/>
          <p:cNvSpPr>
            <a:spLocks noGrp="1"/>
          </p:cNvSpPr>
          <p:nvPr>
            <p:ph idx="1"/>
          </p:nvPr>
        </p:nvSpPr>
        <p:spPr>
          <a:xfrm>
            <a:off x="628650" y="2248412"/>
            <a:ext cx="7886700" cy="4351338"/>
          </a:xfrm>
        </p:spPr>
        <p:txBody>
          <a:bodyPr>
            <a:normAutofit/>
          </a:bodyPr>
          <a:lstStyle/>
          <a:p>
            <a:pPr>
              <a:buFont typeface="Wingdings" panose="05000000000000000000" pitchFamily="2" charset="2"/>
              <a:buChar char="§"/>
            </a:pPr>
            <a:r>
              <a:rPr lang="en-US" sz="2000" dirty="0">
                <a:latin typeface="Open Sans" panose="020B0606030504020204" pitchFamily="34" charset="0"/>
                <a:ea typeface="Open Sans" panose="020B0606030504020204" pitchFamily="34" charset="0"/>
                <a:cs typeface="Open Sans" panose="020B0606030504020204" pitchFamily="34" charset="0"/>
              </a:rPr>
              <a:t>Narrow focus on company-initiated interventions (e.g. hearing protection) and methodological advances</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
            </a:pPr>
            <a:r>
              <a:rPr lang="en-US" sz="2000" dirty="0">
                <a:latin typeface="Open Sans" panose="020B0606030504020204" pitchFamily="34" charset="0"/>
                <a:ea typeface="Open Sans" panose="020B0606030504020204" pitchFamily="34" charset="0"/>
                <a:cs typeface="Open Sans" panose="020B0606030504020204" pitchFamily="34" charset="0"/>
              </a:rPr>
              <a:t>Does not assess determinants of race and gender disparities in exposure/health</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
            </a:pPr>
            <a:r>
              <a:rPr lang="en-US" sz="2000" dirty="0">
                <a:latin typeface="Open Sans" panose="020B0606030504020204" pitchFamily="34" charset="0"/>
                <a:ea typeface="Open Sans" panose="020B0606030504020204" pitchFamily="34" charset="0"/>
                <a:cs typeface="Open Sans" panose="020B0606030504020204" pitchFamily="34" charset="0"/>
              </a:rPr>
              <a:t>Does not reflect worker experience described by former workers in West Badin</a:t>
            </a:r>
          </a:p>
          <a:p>
            <a:pPr>
              <a:buFont typeface="Wingdings" panose="05000000000000000000" pitchFamily="2" charset="2"/>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56475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0826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4DD2D-5E0F-4324-A98A-E60A267CA6E9}"/>
              </a:ext>
            </a:extLst>
          </p:cNvPr>
          <p:cNvSpPr>
            <a:spLocks noGrp="1"/>
          </p:cNvSpPr>
          <p:nvPr>
            <p:ph type="title"/>
          </p:nvPr>
        </p:nvSpPr>
        <p:spPr/>
        <p:txBody>
          <a:bodyPr/>
          <a:lstStyle/>
          <a:p>
            <a:r>
              <a:rPr lang="en-US" dirty="0">
                <a:latin typeface="Montserrat" panose="00000500000000000000" pitchFamily="2" charset="0"/>
                <a:ea typeface="Open Sans" panose="020B0606030504020204" pitchFamily="34" charset="0"/>
                <a:cs typeface="Open Sans" panose="020B0606030504020204" pitchFamily="34" charset="0"/>
              </a:rPr>
              <a:t>Race-based clinical metrics</a:t>
            </a:r>
          </a:p>
        </p:txBody>
      </p:sp>
      <p:pic>
        <p:nvPicPr>
          <p:cNvPr id="4" name="Content Placeholder 3">
            <a:extLst>
              <a:ext uri="{FF2B5EF4-FFF2-40B4-BE49-F238E27FC236}">
                <a16:creationId xmlns:a16="http://schemas.microsoft.com/office/drawing/2014/main" id="{6662C99B-46F1-4F6A-A4F8-61425FBA6618}"/>
              </a:ext>
            </a:extLst>
          </p:cNvPr>
          <p:cNvPicPr>
            <a:picLocks noGrp="1" noChangeAspect="1"/>
          </p:cNvPicPr>
          <p:nvPr>
            <p:ph idx="1"/>
          </p:nvPr>
        </p:nvPicPr>
        <p:blipFill>
          <a:blip r:embed="rId2"/>
          <a:stretch>
            <a:fillRect/>
          </a:stretch>
        </p:blipFill>
        <p:spPr>
          <a:xfrm>
            <a:off x="197136" y="2675438"/>
            <a:ext cx="5972507" cy="2907085"/>
          </a:xfrm>
          <a:prstGeom prst="rect">
            <a:avLst/>
          </a:prstGeom>
        </p:spPr>
      </p:pic>
      <p:pic>
        <p:nvPicPr>
          <p:cNvPr id="5" name="Picture 4">
            <a:extLst>
              <a:ext uri="{FF2B5EF4-FFF2-40B4-BE49-F238E27FC236}">
                <a16:creationId xmlns:a16="http://schemas.microsoft.com/office/drawing/2014/main" id="{4154D44C-C774-4EC4-AC30-24A29E593650}"/>
              </a:ext>
            </a:extLst>
          </p:cNvPr>
          <p:cNvPicPr>
            <a:picLocks noChangeAspect="1"/>
          </p:cNvPicPr>
          <p:nvPr/>
        </p:nvPicPr>
        <p:blipFill>
          <a:blip r:embed="rId3"/>
          <a:stretch>
            <a:fillRect/>
          </a:stretch>
        </p:blipFill>
        <p:spPr>
          <a:xfrm>
            <a:off x="6218577" y="2050203"/>
            <a:ext cx="2748607" cy="4157557"/>
          </a:xfrm>
          <a:prstGeom prst="rect">
            <a:avLst/>
          </a:prstGeom>
        </p:spPr>
      </p:pic>
    </p:spTree>
    <p:extLst>
      <p:ext uri="{BB962C8B-B14F-4D97-AF65-F5344CB8AC3E}">
        <p14:creationId xmlns:p14="http://schemas.microsoft.com/office/powerpoint/2010/main" val="845219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7B5D8"/>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F37391-8847-4839-A612-0A2F035A4269}"/>
              </a:ext>
            </a:extLst>
          </p:cNvPr>
          <p:cNvSpPr>
            <a:spLocks noGrp="1"/>
          </p:cNvSpPr>
          <p:nvPr>
            <p:ph type="title"/>
          </p:nvPr>
        </p:nvSpPr>
        <p:spPr>
          <a:xfrm>
            <a:off x="628650" y="3267606"/>
            <a:ext cx="7886700" cy="2852737"/>
          </a:xfrm>
        </p:spPr>
        <p:txBody>
          <a:bodyPr>
            <a:normAutofit/>
          </a:bodyPr>
          <a:lstStyle/>
          <a:p>
            <a:r>
              <a:rPr lang="en-US" dirty="0">
                <a:latin typeface="Montserrat" panose="00000500000000000000" pitchFamily="50" charset="0"/>
              </a:rPr>
              <a:t>Abolitional possibility</a:t>
            </a:r>
          </a:p>
        </p:txBody>
      </p:sp>
    </p:spTree>
    <p:extLst>
      <p:ext uri="{BB962C8B-B14F-4D97-AF65-F5344CB8AC3E}">
        <p14:creationId xmlns:p14="http://schemas.microsoft.com/office/powerpoint/2010/main" val="881514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7B5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A610-2FE7-48BE-A79D-F6892EA31DB1}"/>
              </a:ext>
            </a:extLst>
          </p:cNvPr>
          <p:cNvSpPr>
            <a:spLocks noGrp="1"/>
          </p:cNvSpPr>
          <p:nvPr>
            <p:ph type="title"/>
          </p:nvPr>
        </p:nvSpPr>
        <p:spPr/>
        <p:txBody>
          <a:bodyPr/>
          <a:lstStyle/>
          <a:p>
            <a:r>
              <a:rPr lang="en-US" dirty="0">
                <a:latin typeface="Montserrat" panose="00000500000000000000" pitchFamily="2" charset="0"/>
              </a:rPr>
              <a:t>Community survey – an </a:t>
            </a:r>
            <a:r>
              <a:rPr lang="en-US" dirty="0" err="1">
                <a:latin typeface="Montserrat" panose="00000500000000000000" pitchFamily="2" charset="0"/>
              </a:rPr>
              <a:t>abolitional</a:t>
            </a:r>
            <a:r>
              <a:rPr lang="en-US" dirty="0">
                <a:latin typeface="Montserrat" panose="00000500000000000000" pitchFamily="2" charset="0"/>
              </a:rPr>
              <a:t> approach?</a:t>
            </a:r>
          </a:p>
        </p:txBody>
      </p:sp>
      <p:pic>
        <p:nvPicPr>
          <p:cNvPr id="4" name="Content Placeholder 3">
            <a:extLst>
              <a:ext uri="{FF2B5EF4-FFF2-40B4-BE49-F238E27FC236}">
                <a16:creationId xmlns:a16="http://schemas.microsoft.com/office/drawing/2014/main" id="{ECA78A12-CEFB-4284-A674-A29DDA40D30E}"/>
              </a:ext>
            </a:extLst>
          </p:cNvPr>
          <p:cNvPicPr>
            <a:picLocks noGrp="1" noChangeAspect="1"/>
          </p:cNvPicPr>
          <p:nvPr>
            <p:ph idx="1"/>
          </p:nvPr>
        </p:nvPicPr>
        <p:blipFill>
          <a:blip r:embed="rId2"/>
          <a:stretch>
            <a:fillRect/>
          </a:stretch>
        </p:blipFill>
        <p:spPr>
          <a:xfrm>
            <a:off x="731847" y="1901253"/>
            <a:ext cx="7680306" cy="4956747"/>
          </a:xfrm>
          <a:prstGeom prst="rect">
            <a:avLst/>
          </a:prstGeom>
        </p:spPr>
      </p:pic>
    </p:spTree>
    <p:extLst>
      <p:ext uri="{BB962C8B-B14F-4D97-AF65-F5344CB8AC3E}">
        <p14:creationId xmlns:p14="http://schemas.microsoft.com/office/powerpoint/2010/main" val="2501904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7B5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BFD-8DE0-4024-996E-86BD5F374A6A}"/>
              </a:ext>
            </a:extLst>
          </p:cNvPr>
          <p:cNvSpPr>
            <a:spLocks noGrp="1"/>
          </p:cNvSpPr>
          <p:nvPr>
            <p:ph type="title"/>
          </p:nvPr>
        </p:nvSpPr>
        <p:spPr/>
        <p:txBody>
          <a:bodyPr/>
          <a:lstStyle/>
          <a:p>
            <a:r>
              <a:rPr lang="en-US" dirty="0">
                <a:latin typeface="Montserrat" panose="00000500000000000000" pitchFamily="2" charset="0"/>
              </a:rPr>
              <a:t>Community survey – methods </a:t>
            </a:r>
          </a:p>
        </p:txBody>
      </p:sp>
      <p:sp>
        <p:nvSpPr>
          <p:cNvPr id="3" name="Content Placeholder 2">
            <a:extLst>
              <a:ext uri="{FF2B5EF4-FFF2-40B4-BE49-F238E27FC236}">
                <a16:creationId xmlns:a16="http://schemas.microsoft.com/office/drawing/2014/main" id="{FE2DA6A9-9386-43CB-B4AB-D1E87F020A96}"/>
              </a:ext>
            </a:extLst>
          </p:cNvPr>
          <p:cNvSpPr>
            <a:spLocks noGrp="1"/>
          </p:cNvSpPr>
          <p:nvPr>
            <p:ph idx="1"/>
          </p:nvPr>
        </p:nvSpPr>
        <p:spPr>
          <a:xfrm>
            <a:off x="577123" y="4892610"/>
            <a:ext cx="7989752" cy="1553926"/>
          </a:xfrm>
        </p:spPr>
        <p:txBody>
          <a:bodyPr/>
          <a:lstStyle/>
          <a:p>
            <a:pPr>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Initiated by worker concerns</a:t>
            </a:r>
          </a:p>
          <a:p>
            <a:pPr>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Collaborative question development</a:t>
            </a:r>
          </a:p>
          <a:p>
            <a:pPr>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Mutual participation in training</a:t>
            </a:r>
          </a:p>
        </p:txBody>
      </p:sp>
      <p:pic>
        <p:nvPicPr>
          <p:cNvPr id="4" name="Picture 3">
            <a:extLst>
              <a:ext uri="{FF2B5EF4-FFF2-40B4-BE49-F238E27FC236}">
                <a16:creationId xmlns:a16="http://schemas.microsoft.com/office/drawing/2014/main" id="{1501D87C-5459-4FF8-8125-BF1EEC5168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11" t="10257" r="-81" b="34214"/>
          <a:stretch/>
        </p:blipFill>
        <p:spPr>
          <a:xfrm>
            <a:off x="1410282" y="1987168"/>
            <a:ext cx="6323435" cy="2811471"/>
          </a:xfrm>
          <a:prstGeom prst="rect">
            <a:avLst/>
          </a:prstGeom>
        </p:spPr>
      </p:pic>
    </p:spTree>
    <p:extLst>
      <p:ext uri="{BB962C8B-B14F-4D97-AF65-F5344CB8AC3E}">
        <p14:creationId xmlns:p14="http://schemas.microsoft.com/office/powerpoint/2010/main" val="1720253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7B5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6066-B261-40DB-8ED5-1D21002F78DA}"/>
              </a:ext>
            </a:extLst>
          </p:cNvPr>
          <p:cNvSpPr>
            <a:spLocks noGrp="1"/>
          </p:cNvSpPr>
          <p:nvPr>
            <p:ph type="title"/>
          </p:nvPr>
        </p:nvSpPr>
        <p:spPr/>
        <p:txBody>
          <a:bodyPr/>
          <a:lstStyle/>
          <a:p>
            <a:r>
              <a:rPr lang="en-US" dirty="0">
                <a:latin typeface="Montserrat" panose="00000500000000000000" pitchFamily="2" charset="0"/>
              </a:rPr>
              <a:t>Supporting organizing</a:t>
            </a:r>
          </a:p>
        </p:txBody>
      </p:sp>
      <p:pic>
        <p:nvPicPr>
          <p:cNvPr id="4" name="Picture 3">
            <a:extLst>
              <a:ext uri="{FF2B5EF4-FFF2-40B4-BE49-F238E27FC236}">
                <a16:creationId xmlns:a16="http://schemas.microsoft.com/office/drawing/2014/main" id="{83BBEE74-6E95-4F74-A1C9-316AA817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92" y="2011400"/>
            <a:ext cx="4101064" cy="3075798"/>
          </a:xfrm>
          <a:prstGeom prst="rect">
            <a:avLst/>
          </a:prstGeom>
        </p:spPr>
      </p:pic>
      <p:pic>
        <p:nvPicPr>
          <p:cNvPr id="5" name="Content Placeholder 4" descr="A group of people standing in front of a house&#10;&#10;Description automatically generated">
            <a:extLst>
              <a:ext uri="{FF2B5EF4-FFF2-40B4-BE49-F238E27FC236}">
                <a16:creationId xmlns:a16="http://schemas.microsoft.com/office/drawing/2014/main" id="{BEEA0B6C-6A43-49CB-A32D-746A4210C2D5}"/>
              </a:ext>
            </a:extLst>
          </p:cNvPr>
          <p:cNvPicPr>
            <a:picLocks noGrp="1" noChangeAspect="1"/>
          </p:cNvPicPr>
          <p:nvPr/>
        </p:nvPicPr>
        <p:blipFill rotWithShape="1">
          <a:blip r:embed="rId3"/>
          <a:srcRect l="14899" t="46971" r="12726" b="17661"/>
          <a:stretch/>
        </p:blipFill>
        <p:spPr>
          <a:xfrm>
            <a:off x="3962583" y="3308797"/>
            <a:ext cx="4608361" cy="3002583"/>
          </a:xfrm>
          <a:prstGeom prst="rect">
            <a:avLst/>
          </a:prstGeom>
        </p:spPr>
      </p:pic>
    </p:spTree>
    <p:extLst>
      <p:ext uri="{BB962C8B-B14F-4D97-AF65-F5344CB8AC3E}">
        <p14:creationId xmlns:p14="http://schemas.microsoft.com/office/powerpoint/2010/main" val="1033206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ontserrat" panose="00000500000000000000" pitchFamily="50" charset="0"/>
              </a:rPr>
              <a:t>Conclusions</a:t>
            </a:r>
          </a:p>
        </p:txBody>
      </p:sp>
      <p:sp>
        <p:nvSpPr>
          <p:cNvPr id="3" name="Content Placeholder 2"/>
          <p:cNvSpPr>
            <a:spLocks noGrp="1"/>
          </p:cNvSpPr>
          <p:nvPr>
            <p:ph idx="1"/>
          </p:nvPr>
        </p:nvSpPr>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By applying insights and lessons from community organizing, we can unpack how public health literature perpetuates white supremacy</a:t>
            </a:r>
          </a:p>
          <a:p>
            <a:r>
              <a:rPr lang="en-US" dirty="0">
                <a:latin typeface="Open Sans" panose="020B0606030504020204" pitchFamily="34" charset="0"/>
                <a:ea typeface="Open Sans" panose="020B0606030504020204" pitchFamily="34" charset="0"/>
                <a:cs typeface="Open Sans" panose="020B0606030504020204" pitchFamily="34" charset="0"/>
              </a:rPr>
              <a:t>Research example: occupational epidemiology documenting racial capitalism within an aluminum smelting plant</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04382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68326"/>
            <a:ext cx="7886700" cy="1325563"/>
          </a:xfrm>
        </p:spPr>
        <p:txBody>
          <a:bodyPr/>
          <a:lstStyle/>
          <a:p>
            <a:r>
              <a:rPr lang="en-US" dirty="0">
                <a:latin typeface="Montserrat" panose="00000500000000000000" pitchFamily="50" charset="0"/>
              </a:rPr>
              <a:t>Acknowledgements</a:t>
            </a:r>
          </a:p>
        </p:txBody>
      </p:sp>
      <p:sp>
        <p:nvSpPr>
          <p:cNvPr id="4" name="Content Placeholder 2"/>
          <p:cNvSpPr>
            <a:spLocks noGrp="1"/>
          </p:cNvSpPr>
          <p:nvPr>
            <p:ph idx="1"/>
          </p:nvPr>
        </p:nvSpPr>
        <p:spPr>
          <a:xfrm>
            <a:off x="628650" y="1722474"/>
            <a:ext cx="7886700" cy="4454488"/>
          </a:xfrm>
        </p:spPr>
        <p:txBody>
          <a:bodyPr>
            <a:normAutofit fontScale="25000" lnSpcReduction="20000"/>
          </a:bodyPr>
          <a:lstStyle/>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Research Collaborators:</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Macy Hinson</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Valerie Tyson</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Richard Leak</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Naeema Muhammad</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Pavithra Vasudevan</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Whitney Robinson</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David Richardson</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Steve Marshall</a:t>
            </a:r>
          </a:p>
          <a:p>
            <a:pPr marL="0" lvl="1" indent="0">
              <a:lnSpc>
                <a:spcPct val="120000"/>
              </a:lnSpc>
              <a:spcBef>
                <a:spcPts val="0"/>
              </a:spcBef>
              <a:buNone/>
            </a:pPr>
            <a:r>
              <a:rPr lang="en-US" sz="6400" dirty="0" err="1">
                <a:latin typeface="Open Sans" panose="020B0606030504020204" pitchFamily="34" charset="0"/>
                <a:ea typeface="Open Sans" panose="020B0606030504020204" pitchFamily="34" charset="0"/>
                <a:cs typeface="Open Sans" panose="020B0606030504020204" pitchFamily="34" charset="0"/>
              </a:rPr>
              <a:t>Zinzi</a:t>
            </a:r>
            <a:r>
              <a:rPr lang="en-US" sz="6400" dirty="0">
                <a:latin typeface="Open Sans" panose="020B0606030504020204" pitchFamily="34" charset="0"/>
                <a:ea typeface="Open Sans" panose="020B0606030504020204" pitchFamily="34" charset="0"/>
                <a:cs typeface="Open Sans" panose="020B0606030504020204" pitchFamily="34" charset="0"/>
              </a:rPr>
              <a:t> Bailey</a:t>
            </a:r>
          </a:p>
          <a:p>
            <a:pPr marL="0" lvl="1" indent="0">
              <a:lnSpc>
                <a:spcPct val="120000"/>
              </a:lnSpc>
              <a:spcBef>
                <a:spcPts val="0"/>
              </a:spcBef>
              <a:buNone/>
            </a:pPr>
            <a:r>
              <a:rPr lang="en-US" sz="6400" dirty="0" err="1">
                <a:latin typeface="Open Sans" panose="020B0606030504020204" pitchFamily="34" charset="0"/>
                <a:ea typeface="Open Sans" panose="020B0606030504020204" pitchFamily="34" charset="0"/>
                <a:cs typeface="Open Sans" panose="020B0606030504020204" pitchFamily="34" charset="0"/>
              </a:rPr>
              <a:t>Snehal</a:t>
            </a:r>
            <a:r>
              <a:rPr lang="en-US" sz="6400" dirty="0">
                <a:latin typeface="Open Sans" panose="020B0606030504020204" pitchFamily="34" charset="0"/>
                <a:ea typeface="Open Sans" panose="020B0606030504020204" pitchFamily="34" charset="0"/>
                <a:cs typeface="Open Sans" panose="020B0606030504020204" pitchFamily="34" charset="0"/>
              </a:rPr>
              <a:t> Patel</a:t>
            </a:r>
          </a:p>
          <a:p>
            <a:pPr marL="0" lvl="1" indent="0">
              <a:lnSpc>
                <a:spcPct val="120000"/>
              </a:lnSpc>
              <a:spcBef>
                <a:spcPts val="0"/>
              </a:spcBef>
              <a:buNone/>
            </a:pPr>
            <a:endParaRPr lang="en-US" sz="6400" dirty="0">
              <a:latin typeface="Open Sans" panose="020B0606030504020204" pitchFamily="34" charset="0"/>
              <a:ea typeface="Open Sans" panose="020B0606030504020204" pitchFamily="34" charset="0"/>
              <a:cs typeface="Open Sans" panose="020B0606030504020204" pitchFamily="34" charset="0"/>
            </a:endParaRP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Funding/Data Sources:</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Environmental Epidemiology Training Grant (T32 ES007018)</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Carolina Population Center Training Grant (T32 HD007168)</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North Carolina Occupational Safety and Health Education and Research Center Pilot Project Grant</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Carolina Center for Public Service Community Engagement Fellowship</a:t>
            </a:r>
          </a:p>
          <a:p>
            <a:pPr marL="0" lvl="1" indent="0">
              <a:lnSpc>
                <a:spcPct val="120000"/>
              </a:lnSpc>
              <a:spcBef>
                <a:spcPts val="0"/>
              </a:spcBef>
              <a:buNone/>
            </a:pPr>
            <a:r>
              <a:rPr lang="en-US" sz="6400" dirty="0">
                <a:latin typeface="Open Sans" panose="020B0606030504020204" pitchFamily="34" charset="0"/>
                <a:ea typeface="Open Sans" panose="020B0606030504020204" pitchFamily="34" charset="0"/>
                <a:cs typeface="Open Sans" panose="020B0606030504020204" pitchFamily="34" charset="0"/>
              </a:rPr>
              <a:t>United Steel Workers, Local 303</a:t>
            </a:r>
          </a:p>
        </p:txBody>
      </p:sp>
    </p:spTree>
    <p:extLst>
      <p:ext uri="{BB962C8B-B14F-4D97-AF65-F5344CB8AC3E}">
        <p14:creationId xmlns:p14="http://schemas.microsoft.com/office/powerpoint/2010/main" val="2640554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8850" y="2854326"/>
            <a:ext cx="7886700" cy="1325563"/>
          </a:xfrm>
        </p:spPr>
        <p:txBody>
          <a:bodyPr/>
          <a:lstStyle/>
          <a:p>
            <a:r>
              <a:rPr lang="en-US" dirty="0">
                <a:latin typeface="Montserrat" panose="00000500000000000000" pitchFamily="50" charset="0"/>
              </a:rPr>
              <a:t>Thank you! Questions?</a:t>
            </a:r>
            <a:br>
              <a:rPr lang="en-US" dirty="0">
                <a:latin typeface="Montserrat" panose="00000500000000000000" pitchFamily="50" charset="0"/>
              </a:rPr>
            </a:br>
            <a:r>
              <a:rPr lang="en-US" dirty="0">
                <a:latin typeface="Montserrat" panose="00000500000000000000" pitchFamily="50" charset="0"/>
              </a:rPr>
              <a:t>emcclure@unc.edu </a:t>
            </a:r>
          </a:p>
        </p:txBody>
      </p:sp>
    </p:spTree>
    <p:extLst>
      <p:ext uri="{BB962C8B-B14F-4D97-AF65-F5344CB8AC3E}">
        <p14:creationId xmlns:p14="http://schemas.microsoft.com/office/powerpoint/2010/main" val="132469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8850" y="2854326"/>
            <a:ext cx="7886700" cy="1325563"/>
          </a:xfrm>
        </p:spPr>
        <p:txBody>
          <a:bodyPr/>
          <a:lstStyle/>
          <a:p>
            <a:r>
              <a:rPr lang="en-US" dirty="0">
                <a:latin typeface="Montserrat" panose="00000500000000000000" pitchFamily="50" charset="0"/>
              </a:rPr>
              <a:t>Appendix</a:t>
            </a:r>
          </a:p>
        </p:txBody>
      </p:sp>
    </p:spTree>
    <p:extLst>
      <p:ext uri="{BB962C8B-B14F-4D97-AF65-F5344CB8AC3E}">
        <p14:creationId xmlns:p14="http://schemas.microsoft.com/office/powerpoint/2010/main" val="1693631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ontserrat" panose="00000500000000000000" pitchFamily="50" charset="0"/>
              </a:rPr>
              <a:t>My research background</a:t>
            </a:r>
          </a:p>
        </p:txBody>
      </p:sp>
      <p:graphicFrame>
        <p:nvGraphicFramePr>
          <p:cNvPr id="5" name="Diagram 4"/>
          <p:cNvGraphicFramePr/>
          <p:nvPr/>
        </p:nvGraphicFramePr>
        <p:xfrm>
          <a:off x="2412206" y="2241551"/>
          <a:ext cx="4548187" cy="303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4" name="Picture 6" descr="Durham County - NC - Public Health | Ho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1666330"/>
            <a:ext cx="3124200" cy="32099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artners | Escape the Va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4988" y="4885780"/>
            <a:ext cx="3875087" cy="23008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CDHHS Updates Guidance on Who Should be Tested for COVID-19 | New Bern&amp;#39;s  Local News and Information – NewBernNow.com">
            <a:extLst>
              <a:ext uri="{FF2B5EF4-FFF2-40B4-BE49-F238E27FC236}">
                <a16:creationId xmlns:a16="http://schemas.microsoft.com/office/drawing/2014/main" id="{28A44E76-5B32-46D4-9094-BCFB443A910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57" t="23454" r="5020" b="18584"/>
          <a:stretch/>
        </p:blipFill>
        <p:spPr bwMode="auto">
          <a:xfrm>
            <a:off x="228599" y="2169701"/>
            <a:ext cx="3124201" cy="105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203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a:latin typeface="Montserrat" panose="00000500000000000000" pitchFamily="50" charset="0"/>
              </a:rPr>
              <a:t>Data Sources</a:t>
            </a: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normAutofit/>
          </a:bodyPr>
          <a:lstStyle/>
          <a:p>
            <a:pPr marL="0" indent="0">
              <a:buNone/>
            </a:pPr>
            <a:endParaRPr lang="en-US" sz="2000" dirty="0"/>
          </a:p>
          <a:p>
            <a:pPr marL="0" indent="0">
              <a:buNone/>
            </a:pPr>
            <a:endParaRPr lang="en-US" sz="2000" dirty="0"/>
          </a:p>
        </p:txBody>
      </p:sp>
      <p:graphicFrame>
        <p:nvGraphicFramePr>
          <p:cNvPr id="5" name="Table 4"/>
          <p:cNvGraphicFramePr>
            <a:graphicFrameLocks noGrp="1"/>
          </p:cNvGraphicFramePr>
          <p:nvPr/>
        </p:nvGraphicFramePr>
        <p:xfrm>
          <a:off x="628650" y="1947965"/>
          <a:ext cx="7886700" cy="3724755"/>
        </p:xfrm>
        <a:graphic>
          <a:graphicData uri="http://schemas.openxmlformats.org/drawingml/2006/table">
            <a:tbl>
              <a:tblPr firstRow="1" firstCol="1" bandRow="1">
                <a:tableStyleId>{5C22544A-7EE6-4342-B048-85BDC9FD1C3A}</a:tableStyleId>
              </a:tblPr>
              <a:tblGrid>
                <a:gridCol w="2605204">
                  <a:extLst>
                    <a:ext uri="{9D8B030D-6E8A-4147-A177-3AD203B41FA5}">
                      <a16:colId xmlns:a16="http://schemas.microsoft.com/office/drawing/2014/main" val="3182317577"/>
                    </a:ext>
                  </a:extLst>
                </a:gridCol>
                <a:gridCol w="2486722">
                  <a:extLst>
                    <a:ext uri="{9D8B030D-6E8A-4147-A177-3AD203B41FA5}">
                      <a16:colId xmlns:a16="http://schemas.microsoft.com/office/drawing/2014/main" val="3173339563"/>
                    </a:ext>
                  </a:extLst>
                </a:gridCol>
                <a:gridCol w="2794774">
                  <a:extLst>
                    <a:ext uri="{9D8B030D-6E8A-4147-A177-3AD203B41FA5}">
                      <a16:colId xmlns:a16="http://schemas.microsoft.com/office/drawing/2014/main" val="1825443979"/>
                    </a:ext>
                  </a:extLst>
                </a:gridCol>
              </a:tblGrid>
              <a:tr h="981555">
                <a:tc>
                  <a:txBody>
                    <a:bodyPr/>
                    <a:lstStyle/>
                    <a:p>
                      <a:pPr marL="0" marR="0">
                        <a:spcBef>
                          <a:spcPts val="0"/>
                        </a:spcBef>
                        <a:spcAft>
                          <a:spcPts val="0"/>
                        </a:spcAft>
                      </a:pPr>
                      <a:r>
                        <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Data Source</a:t>
                      </a:r>
                    </a:p>
                  </a:txBody>
                  <a:tcPr marL="92908" marR="92908" marT="0" marB="0">
                    <a:noFill/>
                  </a:tcPr>
                </a:tc>
                <a:tc>
                  <a:txBody>
                    <a:bodyPr/>
                    <a:lstStyle/>
                    <a:p>
                      <a:pPr marL="0" marR="0">
                        <a:spcBef>
                          <a:spcPts val="0"/>
                        </a:spcBef>
                        <a:spcAft>
                          <a:spcPts val="0"/>
                        </a:spcAft>
                      </a:pPr>
                      <a:r>
                        <a:rPr lang="en-US" sz="20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SPIROLA </a:t>
                      </a:r>
                    </a:p>
                    <a:p>
                      <a:pPr marL="0" marR="0">
                        <a:spcBef>
                          <a:spcPts val="0"/>
                        </a:spcBef>
                        <a:spcAft>
                          <a:spcPts val="0"/>
                        </a:spcAft>
                      </a:pPr>
                      <a:r>
                        <a:rPr lang="en-US" sz="20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(lung function)</a:t>
                      </a:r>
                    </a:p>
                  </a:txBody>
                  <a:tcPr marL="92908" marR="92908" marT="0" marB="0">
                    <a:noFill/>
                  </a:tcPr>
                </a:tc>
                <a:tc>
                  <a:txBody>
                    <a:bodyPr/>
                    <a:lstStyle/>
                    <a:p>
                      <a:pPr marL="0" marR="0">
                        <a:spcBef>
                          <a:spcPts val="0"/>
                        </a:spcBef>
                        <a:spcAft>
                          <a:spcPts val="0"/>
                        </a:spcAft>
                      </a:pPr>
                      <a:r>
                        <a:rPr lang="en-US" sz="20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NHANES</a:t>
                      </a:r>
                      <a:r>
                        <a:rPr lang="en-US" sz="2000" b="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p>
                      <a:pPr marL="0" marR="0">
                        <a:spcBef>
                          <a:spcPts val="0"/>
                        </a:spcBef>
                        <a:spcAft>
                          <a:spcPts val="0"/>
                        </a:spcAft>
                      </a:pPr>
                      <a:r>
                        <a:rPr lang="en-US" sz="2000" b="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(hearing)</a:t>
                      </a:r>
                      <a:endParaRPr lang="en-US" sz="20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92908" marR="92908" marT="0" marB="0">
                    <a:noFill/>
                  </a:tcPr>
                </a:tc>
                <a:extLst>
                  <a:ext uri="{0D108BD9-81ED-4DB2-BD59-A6C34878D82A}">
                    <a16:rowId xmlns:a16="http://schemas.microsoft.com/office/drawing/2014/main" val="3655485551"/>
                  </a:ext>
                </a:extLst>
              </a:tr>
              <a:tr h="490777">
                <a:tc>
                  <a:txBody>
                    <a:bodyPr/>
                    <a:lstStyle/>
                    <a:p>
                      <a:pPr marL="0" marR="0">
                        <a:spcBef>
                          <a:spcPts val="0"/>
                        </a:spcBef>
                        <a:spcAft>
                          <a:spcPts val="0"/>
                        </a:spcAft>
                      </a:pPr>
                      <a:r>
                        <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Population</a:t>
                      </a:r>
                    </a:p>
                  </a:txBody>
                  <a:tcPr marL="92908" marR="92908" marT="0" marB="0">
                    <a:noFill/>
                  </a:tcPr>
                </a:tc>
                <a:tc>
                  <a:txBody>
                    <a:bodyPr/>
                    <a:lstStyle/>
                    <a:p>
                      <a:pPr marL="0" marR="0">
                        <a:spcBef>
                          <a:spcPts val="0"/>
                        </a:spcBef>
                        <a:spcAft>
                          <a:spcPts val="0"/>
                        </a:spcAft>
                      </a:pPr>
                      <a:r>
                        <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Workers who identified as Non-Hispanic Black or Non-Hispanic white</a:t>
                      </a:r>
                    </a:p>
                  </a:txBody>
                  <a:tcPr marL="92908" marR="92908" marT="0" marB="0">
                    <a:noFill/>
                  </a:tcPr>
                </a:tc>
                <a:tc>
                  <a:txBody>
                    <a:bodyPr/>
                    <a:lstStyle/>
                    <a:p>
                      <a:pPr marL="0" marR="0">
                        <a:spcBef>
                          <a:spcPts val="0"/>
                        </a:spcBef>
                        <a:spcAft>
                          <a:spcPts val="0"/>
                        </a:spcAft>
                      </a:pPr>
                      <a:r>
                        <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Respondents aged 20–65 years who reported “ever having job exposure to loud noise” and identified as Non-Hispanic Black or Non-Hispanic white</a:t>
                      </a:r>
                    </a:p>
                  </a:txBody>
                  <a:tcPr marL="92908" marR="92908" marT="0" marB="0">
                    <a:noFill/>
                  </a:tcPr>
                </a:tc>
                <a:extLst>
                  <a:ext uri="{0D108BD9-81ED-4DB2-BD59-A6C34878D82A}">
                    <a16:rowId xmlns:a16="http://schemas.microsoft.com/office/drawing/2014/main" val="351082096"/>
                  </a:ext>
                </a:extLst>
              </a:tr>
              <a:tr h="245389">
                <a:tc>
                  <a:txBody>
                    <a:bodyPr/>
                    <a:lstStyle/>
                    <a:p>
                      <a:pPr marL="0" marR="0">
                        <a:spcBef>
                          <a:spcPts val="0"/>
                        </a:spcBef>
                        <a:spcAft>
                          <a:spcPts val="0"/>
                        </a:spcAft>
                      </a:pPr>
                      <a:r>
                        <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Dataset Years</a:t>
                      </a:r>
                    </a:p>
                  </a:txBody>
                  <a:tcPr marL="92908" marR="92908" marT="0" marB="0">
                    <a:noFill/>
                  </a:tcPr>
                </a:tc>
                <a:tc>
                  <a:txBody>
                    <a:bodyPr/>
                    <a:lstStyle/>
                    <a:p>
                      <a:pPr marL="0" marR="0">
                        <a:spcBef>
                          <a:spcPts val="0"/>
                        </a:spcBef>
                        <a:spcAft>
                          <a:spcPts val="0"/>
                        </a:spcAft>
                      </a:pPr>
                      <a:r>
                        <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1999</a:t>
                      </a:r>
                    </a:p>
                  </a:txBody>
                  <a:tcPr marL="92908" marR="92908" marT="0" marB="0">
                    <a:noFill/>
                  </a:tcPr>
                </a:tc>
                <a:tc>
                  <a:txBody>
                    <a:bodyPr/>
                    <a:lstStyle/>
                    <a:p>
                      <a:pPr marL="0" marR="0">
                        <a:spcBef>
                          <a:spcPts val="0"/>
                        </a:spcBef>
                        <a:spcAft>
                          <a:spcPts val="0"/>
                        </a:spcAft>
                      </a:pPr>
                      <a:r>
                        <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2005-2006</a:t>
                      </a:r>
                    </a:p>
                  </a:txBody>
                  <a:tcPr marL="92908" marR="92908" marT="0" marB="0">
                    <a:noFill/>
                  </a:tcPr>
                </a:tc>
                <a:extLst>
                  <a:ext uri="{0D108BD9-81ED-4DB2-BD59-A6C34878D82A}">
                    <a16:rowId xmlns:a16="http://schemas.microsoft.com/office/drawing/2014/main" val="2575452607"/>
                  </a:ext>
                </a:extLst>
              </a:tr>
            </a:tbl>
          </a:graphicData>
        </a:graphic>
      </p:graphicFrame>
      <p:sp>
        <p:nvSpPr>
          <p:cNvPr id="7" name="Slide Number Placeholder 6"/>
          <p:cNvSpPr>
            <a:spLocks noGrp="1"/>
          </p:cNvSpPr>
          <p:nvPr>
            <p:ph type="sldNum" sz="quarter" idx="12"/>
          </p:nvPr>
        </p:nvSpPr>
        <p:spPr/>
        <p:txBody>
          <a:bodyPr/>
          <a:lstStyle/>
          <a:p>
            <a:fld id="{14D87832-295B-4003-B3AC-0172876EA588}" type="slidenum">
              <a:rPr lang="en-US" smtClean="0"/>
              <a:t>50</a:t>
            </a:fld>
            <a:endParaRPr lang="en-US"/>
          </a:p>
        </p:txBody>
      </p:sp>
    </p:spTree>
    <p:extLst>
      <p:ext uri="{BB962C8B-B14F-4D97-AF65-F5344CB8AC3E}">
        <p14:creationId xmlns:p14="http://schemas.microsoft.com/office/powerpoint/2010/main" val="2324377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0704"/>
            <a:ext cx="7886700" cy="5116259"/>
          </a:xfrm>
        </p:spPr>
        <p:txBody>
          <a:bodyPr>
            <a:norm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Lung function</a:t>
            </a:r>
          </a:p>
          <a:p>
            <a:pPr lvl="1"/>
            <a:r>
              <a:rPr lang="en-US" sz="2000" dirty="0">
                <a:latin typeface="Open Sans" panose="020B0606030504020204" pitchFamily="34" charset="0"/>
                <a:ea typeface="Open Sans" panose="020B0606030504020204" pitchFamily="34" charset="0"/>
                <a:cs typeface="Open Sans" panose="020B0606030504020204" pitchFamily="34" charset="0"/>
              </a:rPr>
              <a:t>Observed: Race-corrected equations (</a:t>
            </a:r>
            <a:r>
              <a:rPr lang="en-US" sz="2000" b="1" dirty="0">
                <a:latin typeface="Open Sans" panose="020B0606030504020204" pitchFamily="34" charset="0"/>
                <a:ea typeface="Open Sans" panose="020B0606030504020204" pitchFamily="34" charset="0"/>
                <a:cs typeface="Open Sans" panose="020B0606030504020204" pitchFamily="34" charset="0"/>
              </a:rPr>
              <a:t>current standard</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dirty="0">
                <a:latin typeface="Open Sans" panose="020B0606030504020204" pitchFamily="34" charset="0"/>
                <a:ea typeface="Open Sans" panose="020B0606030504020204" pitchFamily="34" charset="0"/>
                <a:cs typeface="Open Sans" panose="020B0606030504020204" pitchFamily="34" charset="0"/>
              </a:rPr>
              <a:t>Expected: counterfactual scenario, elimination of race “correction” for lung function</a:t>
            </a:r>
          </a:p>
          <a:p>
            <a:pPr marL="457200" lvl="1"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Hearing loss </a:t>
            </a:r>
          </a:p>
          <a:p>
            <a:pPr lvl="1"/>
            <a:r>
              <a:rPr lang="en-US" sz="2000" dirty="0">
                <a:latin typeface="Open Sans" panose="020B0606030504020204" pitchFamily="34" charset="0"/>
                <a:ea typeface="Open Sans" panose="020B0606030504020204" pitchFamily="34" charset="0"/>
                <a:cs typeface="Open Sans" panose="020B0606030504020204" pitchFamily="34" charset="0"/>
              </a:rPr>
              <a:t>Observed: No race correction (</a:t>
            </a:r>
            <a:r>
              <a:rPr lang="en-US" sz="2000" b="1" dirty="0">
                <a:latin typeface="Open Sans" panose="020B0606030504020204" pitchFamily="34" charset="0"/>
                <a:ea typeface="Open Sans" panose="020B0606030504020204" pitchFamily="34" charset="0"/>
                <a:cs typeface="Open Sans" panose="020B0606030504020204" pitchFamily="34" charset="0"/>
              </a:rPr>
              <a:t>current standard</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dirty="0">
                <a:latin typeface="Open Sans" panose="020B0606030504020204" pitchFamily="34" charset="0"/>
                <a:ea typeface="Open Sans" panose="020B0606030504020204" pitchFamily="34" charset="0"/>
                <a:cs typeface="Open Sans" panose="020B0606030504020204" pitchFamily="34" charset="0"/>
              </a:rPr>
              <a:t>Expected: counterfactual scenario, addition of white decrement “correction”</a:t>
            </a:r>
          </a:p>
          <a:p>
            <a:pPr marL="457200" lvl="1"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5"/>
          <p:cNvSpPr>
            <a:spLocks noGrp="1"/>
          </p:cNvSpPr>
          <p:nvPr>
            <p:ph type="sldNum" sz="quarter" idx="12"/>
          </p:nvPr>
        </p:nvSpPr>
        <p:spPr/>
        <p:txBody>
          <a:bodyPr/>
          <a:lstStyle/>
          <a:p>
            <a:fld id="{14D87832-295B-4003-B3AC-0172876EA588}" type="slidenum">
              <a:rPr lang="en-US" smtClean="0"/>
              <a:t>51</a:t>
            </a:fld>
            <a:endParaRPr lang="en-US" dirty="0"/>
          </a:p>
        </p:txBody>
      </p:sp>
    </p:spTree>
    <p:extLst>
      <p:ext uri="{BB962C8B-B14F-4D97-AF65-F5344CB8AC3E}">
        <p14:creationId xmlns:p14="http://schemas.microsoft.com/office/powerpoint/2010/main" val="1990460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9" name="New picture">
            <a:extLst>
              <a:ext uri="{FF2B5EF4-FFF2-40B4-BE49-F238E27FC236}">
                <a16:creationId xmlns:a16="http://schemas.microsoft.com/office/drawing/2014/main" id="{6EED7243-87DA-4A8D-96AC-3350536D0EC3}"/>
              </a:ext>
            </a:extLst>
          </p:cNvPr>
          <p:cNvPicPr/>
          <p:nvPr/>
        </p:nvPicPr>
        <p:blipFill rotWithShape="1">
          <a:blip r:embed="rId3"/>
          <a:srcRect r="50000" b="50000"/>
          <a:stretch/>
        </p:blipFill>
        <p:spPr>
          <a:xfrm>
            <a:off x="1138428" y="1411161"/>
            <a:ext cx="6867144" cy="3902092"/>
          </a:xfrm>
          <a:prstGeom prst="rect">
            <a:avLst/>
          </a:prstGeom>
        </p:spPr>
      </p:pic>
    </p:spTree>
    <p:extLst>
      <p:ext uri="{BB962C8B-B14F-4D97-AF65-F5344CB8AC3E}">
        <p14:creationId xmlns:p14="http://schemas.microsoft.com/office/powerpoint/2010/main" val="2738557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9" name="New picture">
            <a:extLst>
              <a:ext uri="{FF2B5EF4-FFF2-40B4-BE49-F238E27FC236}">
                <a16:creationId xmlns:a16="http://schemas.microsoft.com/office/drawing/2014/main" id="{467DA3D2-2902-4ECE-AAC5-076048E8A664}"/>
              </a:ext>
            </a:extLst>
          </p:cNvPr>
          <p:cNvPicPr/>
          <p:nvPr/>
        </p:nvPicPr>
        <p:blipFill rotWithShape="1">
          <a:blip r:embed="rId3"/>
          <a:srcRect r="-154" b="50000"/>
          <a:stretch/>
        </p:blipFill>
        <p:spPr>
          <a:xfrm>
            <a:off x="193454" y="1136841"/>
            <a:ext cx="8757091" cy="2484183"/>
          </a:xfrm>
          <a:prstGeom prst="rect">
            <a:avLst/>
          </a:prstGeom>
        </p:spPr>
      </p:pic>
    </p:spTree>
    <p:extLst>
      <p:ext uri="{BB962C8B-B14F-4D97-AF65-F5344CB8AC3E}">
        <p14:creationId xmlns:p14="http://schemas.microsoft.com/office/powerpoint/2010/main" val="1097374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New picture">
            <a:extLst>
              <a:ext uri="{FF2B5EF4-FFF2-40B4-BE49-F238E27FC236}">
                <a16:creationId xmlns:a16="http://schemas.microsoft.com/office/drawing/2014/main" id="{73497603-F882-4DB6-8524-CAC5944714BE}"/>
              </a:ext>
            </a:extLst>
          </p:cNvPr>
          <p:cNvPicPr/>
          <p:nvPr/>
        </p:nvPicPr>
        <p:blipFill>
          <a:blip r:embed="rId3"/>
          <a:stretch>
            <a:fillRect/>
          </a:stretch>
        </p:blipFill>
        <p:spPr>
          <a:xfrm>
            <a:off x="269967" y="984472"/>
            <a:ext cx="8604065" cy="4889055"/>
          </a:xfrm>
          <a:prstGeom prst="rect">
            <a:avLst/>
          </a:prstGeom>
        </p:spPr>
      </p:pic>
      <p:sp>
        <p:nvSpPr>
          <p:cNvPr id="2" name="Rectangle 1">
            <a:extLst>
              <a:ext uri="{FF2B5EF4-FFF2-40B4-BE49-F238E27FC236}">
                <a16:creationId xmlns:a16="http://schemas.microsoft.com/office/drawing/2014/main" id="{C42D21B7-3499-4C2A-A31F-73C87A7BD9CA}"/>
              </a:ext>
            </a:extLst>
          </p:cNvPr>
          <p:cNvSpPr/>
          <p:nvPr/>
        </p:nvSpPr>
        <p:spPr>
          <a:xfrm>
            <a:off x="4572000" y="3364992"/>
            <a:ext cx="4302032" cy="2508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444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New picture">
            <a:extLst>
              <a:ext uri="{FF2B5EF4-FFF2-40B4-BE49-F238E27FC236}">
                <a16:creationId xmlns:a16="http://schemas.microsoft.com/office/drawing/2014/main" id="{36DD70C1-C504-44D0-BEBB-F2AA786CCD2B}"/>
              </a:ext>
            </a:extLst>
          </p:cNvPr>
          <p:cNvPicPr/>
          <p:nvPr/>
        </p:nvPicPr>
        <p:blipFill>
          <a:blip r:embed="rId3"/>
          <a:stretch>
            <a:fillRect/>
          </a:stretch>
        </p:blipFill>
        <p:spPr>
          <a:xfrm>
            <a:off x="269967" y="984472"/>
            <a:ext cx="8604065" cy="4889055"/>
          </a:xfrm>
          <a:prstGeom prst="rect">
            <a:avLst/>
          </a:prstGeom>
        </p:spPr>
      </p:pic>
    </p:spTree>
    <p:extLst>
      <p:ext uri="{BB962C8B-B14F-4D97-AF65-F5344CB8AC3E}">
        <p14:creationId xmlns:p14="http://schemas.microsoft.com/office/powerpoint/2010/main" val="3587748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334" y="3331753"/>
            <a:ext cx="7886700" cy="1325563"/>
          </a:xfrm>
        </p:spPr>
        <p:txBody>
          <a:bodyPr>
            <a:normAutofit/>
          </a:bodyPr>
          <a:lstStyle/>
          <a:p>
            <a:r>
              <a:rPr lang="en-US" sz="6000" dirty="0">
                <a:latin typeface="Montserrat" panose="00000500000000000000" pitchFamily="50" charset="0"/>
              </a:rPr>
              <a:t>Key finding</a:t>
            </a:r>
          </a:p>
        </p:txBody>
      </p:sp>
      <p:sp>
        <p:nvSpPr>
          <p:cNvPr id="3" name="Content Placeholder 2"/>
          <p:cNvSpPr>
            <a:spLocks noGrp="1"/>
          </p:cNvSpPr>
          <p:nvPr>
            <p:ph idx="1"/>
          </p:nvPr>
        </p:nvSpPr>
        <p:spPr>
          <a:xfrm>
            <a:off x="471334" y="4657316"/>
            <a:ext cx="8044016" cy="1645162"/>
          </a:xfrm>
        </p:spPr>
        <p:txBody>
          <a:bodyPr>
            <a:normAutofit fontScale="92500" lnSpcReduction="20000"/>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Lung function</a:t>
            </a:r>
            <a:r>
              <a:rPr lang="en-US" sz="2400" dirty="0">
                <a:latin typeface="Open Sans" panose="020B0606030504020204" pitchFamily="34" charset="0"/>
                <a:ea typeface="Open Sans" panose="020B0606030504020204" pitchFamily="34" charset="0"/>
                <a:cs typeface="Open Sans" panose="020B0606030504020204" pitchFamily="34" charset="0"/>
              </a:rPr>
              <a:t>: Race-correction </a:t>
            </a:r>
            <a:r>
              <a:rPr lang="en-US" sz="24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Black workers are under compensated, </a:t>
            </a:r>
            <a:r>
              <a:rPr lang="en-US" sz="2400" dirty="0">
                <a:latin typeface="Open Sans" panose="020B0606030504020204" pitchFamily="34" charset="0"/>
                <a:ea typeface="Open Sans" panose="020B0606030504020204" pitchFamily="34" charset="0"/>
                <a:cs typeface="Open Sans" panose="020B0606030504020204" pitchFamily="34" charset="0"/>
              </a:rPr>
              <a:t>Race-based metrics </a:t>
            </a:r>
            <a:r>
              <a:rPr lang="en-US" sz="2400" b="1" dirty="0">
                <a:latin typeface="Open Sans" panose="020B0606030504020204" pitchFamily="34" charset="0"/>
                <a:ea typeface="Open Sans" panose="020B0606030504020204" pitchFamily="34" charset="0"/>
                <a:cs typeface="Open Sans" panose="020B0606030504020204" pitchFamily="34" charset="0"/>
              </a:rPr>
              <a:t>are used </a:t>
            </a:r>
            <a:r>
              <a:rPr lang="en-US" sz="2400" dirty="0">
                <a:latin typeface="Open Sans" panose="020B0606030504020204" pitchFamily="34" charset="0"/>
                <a:ea typeface="Open Sans" panose="020B0606030504020204" pitchFamily="34" charset="0"/>
                <a:cs typeface="Open Sans" panose="020B0606030504020204" pitchFamily="34" charset="0"/>
              </a:rPr>
              <a:t>in practice</a:t>
            </a:r>
          </a:p>
          <a:p>
            <a:r>
              <a:rPr lang="en-US" sz="2400" b="1" dirty="0">
                <a:latin typeface="Open Sans" panose="020B0606030504020204" pitchFamily="34" charset="0"/>
                <a:ea typeface="Open Sans" panose="020B0606030504020204" pitchFamily="34" charset="0"/>
                <a:cs typeface="Open Sans" panose="020B0606030504020204" pitchFamily="34" charset="0"/>
              </a:rPr>
              <a:t>Hearing loss</a:t>
            </a:r>
            <a:r>
              <a:rPr lang="en-US" sz="2400" dirty="0">
                <a:latin typeface="Open Sans" panose="020B0606030504020204" pitchFamily="34" charset="0"/>
                <a:ea typeface="Open Sans" panose="020B0606030504020204" pitchFamily="34" charset="0"/>
                <a:cs typeface="Open Sans" panose="020B0606030504020204" pitchFamily="34" charset="0"/>
              </a:rPr>
              <a:t>: Race-correction </a:t>
            </a:r>
            <a:r>
              <a:rPr lang="en-US" sz="24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white workers would be under compensated, </a:t>
            </a:r>
            <a:r>
              <a:rPr lang="en-US" sz="2400" dirty="0">
                <a:latin typeface="Open Sans" panose="020B0606030504020204" pitchFamily="34" charset="0"/>
                <a:ea typeface="Open Sans" panose="020B0606030504020204" pitchFamily="34" charset="0"/>
                <a:cs typeface="Open Sans" panose="020B0606030504020204" pitchFamily="34" charset="0"/>
              </a:rPr>
              <a:t>Race-based metrics </a:t>
            </a:r>
            <a:r>
              <a:rPr lang="en-US" sz="2400" b="1" dirty="0">
                <a:latin typeface="Open Sans" panose="020B0606030504020204" pitchFamily="34" charset="0"/>
                <a:ea typeface="Open Sans" panose="020B0606030504020204" pitchFamily="34" charset="0"/>
                <a:cs typeface="Open Sans" panose="020B0606030504020204" pitchFamily="34" charset="0"/>
              </a:rPr>
              <a:t>are not used </a:t>
            </a:r>
            <a:r>
              <a:rPr lang="en-US" sz="2400" dirty="0">
                <a:latin typeface="Open Sans" panose="020B0606030504020204" pitchFamily="34" charset="0"/>
                <a:ea typeface="Open Sans" panose="020B0606030504020204" pitchFamily="34" charset="0"/>
                <a:cs typeface="Open Sans" panose="020B0606030504020204" pitchFamily="34" charset="0"/>
              </a:rPr>
              <a:t>in practice</a:t>
            </a:r>
          </a:p>
        </p:txBody>
      </p:sp>
      <p:sp>
        <p:nvSpPr>
          <p:cNvPr id="6" name="Slide Number Placeholder 5"/>
          <p:cNvSpPr>
            <a:spLocks noGrp="1"/>
          </p:cNvSpPr>
          <p:nvPr>
            <p:ph type="sldNum" sz="quarter" idx="12"/>
          </p:nvPr>
        </p:nvSpPr>
        <p:spPr/>
        <p:txBody>
          <a:bodyPr/>
          <a:lstStyle/>
          <a:p>
            <a:fld id="{14D87832-295B-4003-B3AC-0172876EA588}" type="slidenum">
              <a:rPr lang="en-US" smtClean="0"/>
              <a:t>56</a:t>
            </a:fld>
            <a:endParaRPr lang="en-US" dirty="0"/>
          </a:p>
        </p:txBody>
      </p:sp>
    </p:spTree>
    <p:extLst>
      <p:ext uri="{BB962C8B-B14F-4D97-AF65-F5344CB8AC3E}">
        <p14:creationId xmlns:p14="http://schemas.microsoft.com/office/powerpoint/2010/main" val="2106138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ontserrat" panose="00000500000000000000" pitchFamily="2" charset="0"/>
              </a:rPr>
              <a:t>Survey tool</a:t>
            </a:r>
          </a:p>
        </p:txBody>
      </p:sp>
      <p:pic>
        <p:nvPicPr>
          <p:cNvPr id="4" name="Content Placeholder 3"/>
          <p:cNvPicPr>
            <a:picLocks noGrp="1" noChangeAspect="1"/>
          </p:cNvPicPr>
          <p:nvPr>
            <p:ph idx="1"/>
          </p:nvPr>
        </p:nvPicPr>
        <p:blipFill>
          <a:blip r:embed="rId2"/>
          <a:stretch>
            <a:fillRect/>
          </a:stretch>
        </p:blipFill>
        <p:spPr>
          <a:xfrm>
            <a:off x="581192" y="1952942"/>
            <a:ext cx="7989752" cy="4808283"/>
          </a:xfrm>
          <a:prstGeom prst="rect">
            <a:avLst/>
          </a:prstGeom>
          <a:ln>
            <a:solidFill>
              <a:srgbClr val="595959"/>
            </a:solidFill>
          </a:ln>
        </p:spPr>
      </p:pic>
    </p:spTree>
    <p:extLst>
      <p:ext uri="{BB962C8B-B14F-4D97-AF65-F5344CB8AC3E}">
        <p14:creationId xmlns:p14="http://schemas.microsoft.com/office/powerpoint/2010/main" val="39519407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ontserrat" panose="00000500000000000000" pitchFamily="2" charset="0"/>
              </a:rPr>
              <a:t>Survey tool</a:t>
            </a:r>
          </a:p>
        </p:txBody>
      </p:sp>
      <p:pic>
        <p:nvPicPr>
          <p:cNvPr id="4" name="Content Placeholder 3"/>
          <p:cNvPicPr>
            <a:picLocks noGrp="1" noChangeAspect="1"/>
          </p:cNvPicPr>
          <p:nvPr>
            <p:ph idx="1"/>
          </p:nvPr>
        </p:nvPicPr>
        <p:blipFill>
          <a:blip r:embed="rId2"/>
          <a:stretch>
            <a:fillRect/>
          </a:stretch>
        </p:blipFill>
        <p:spPr>
          <a:xfrm>
            <a:off x="679216" y="1937333"/>
            <a:ext cx="7793704" cy="4832096"/>
          </a:xfrm>
          <a:prstGeom prst="rect">
            <a:avLst/>
          </a:prstGeom>
          <a:ln>
            <a:solidFill>
              <a:srgbClr val="595959"/>
            </a:solidFill>
          </a:ln>
        </p:spPr>
      </p:pic>
    </p:spTree>
    <p:extLst>
      <p:ext uri="{BB962C8B-B14F-4D97-AF65-F5344CB8AC3E}">
        <p14:creationId xmlns:p14="http://schemas.microsoft.com/office/powerpoint/2010/main" val="42657159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ontserrat" panose="00000500000000000000" pitchFamily="2" charset="0"/>
              </a:rPr>
              <a:t>Survey tool</a:t>
            </a:r>
          </a:p>
        </p:txBody>
      </p:sp>
      <p:pic>
        <p:nvPicPr>
          <p:cNvPr id="4" name="Content Placeholder 3"/>
          <p:cNvPicPr>
            <a:picLocks noGrp="1" noChangeAspect="1"/>
          </p:cNvPicPr>
          <p:nvPr>
            <p:ph idx="1"/>
          </p:nvPr>
        </p:nvPicPr>
        <p:blipFill>
          <a:blip r:embed="rId2"/>
          <a:stretch>
            <a:fillRect/>
          </a:stretch>
        </p:blipFill>
        <p:spPr>
          <a:xfrm>
            <a:off x="581192" y="1930082"/>
            <a:ext cx="7989752" cy="4850219"/>
          </a:xfrm>
          <a:prstGeom prst="rect">
            <a:avLst/>
          </a:prstGeom>
          <a:ln>
            <a:solidFill>
              <a:srgbClr val="595959"/>
            </a:solidFill>
          </a:ln>
        </p:spPr>
      </p:pic>
    </p:spTree>
    <p:extLst>
      <p:ext uri="{BB962C8B-B14F-4D97-AF65-F5344CB8AC3E}">
        <p14:creationId xmlns:p14="http://schemas.microsoft.com/office/powerpoint/2010/main" val="1525679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ontserrat" panose="00000500000000000000" pitchFamily="50" charset="0"/>
              </a:rPr>
              <a:t>My research background</a:t>
            </a:r>
          </a:p>
        </p:txBody>
      </p:sp>
      <p:graphicFrame>
        <p:nvGraphicFramePr>
          <p:cNvPr id="5" name="Diagram 4"/>
          <p:cNvGraphicFramePr/>
          <p:nvPr>
            <p:extLst>
              <p:ext uri="{D42A27DB-BD31-4B8C-83A1-F6EECF244321}">
                <p14:modId xmlns:p14="http://schemas.microsoft.com/office/powerpoint/2010/main" val="3050869512"/>
              </p:ext>
            </p:extLst>
          </p:nvPr>
        </p:nvGraphicFramePr>
        <p:xfrm>
          <a:off x="-514626" y="1633645"/>
          <a:ext cx="4585504" cy="3057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Three deaths in Forsyth counted among NC workplace fatalities">
            <a:extLst>
              <a:ext uri="{FF2B5EF4-FFF2-40B4-BE49-F238E27FC236}">
                <a16:creationId xmlns:a16="http://schemas.microsoft.com/office/drawing/2014/main" id="{A11EBB57-B232-4931-96F7-7950335AE8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9343" y="3695853"/>
            <a:ext cx="5393802" cy="283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634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ontserrat" panose="00000500000000000000" pitchFamily="50" charset="0"/>
              </a:rPr>
              <a:t>My research background</a:t>
            </a:r>
          </a:p>
        </p:txBody>
      </p:sp>
      <p:graphicFrame>
        <p:nvGraphicFramePr>
          <p:cNvPr id="5" name="Diagram 4"/>
          <p:cNvGraphicFramePr/>
          <p:nvPr/>
        </p:nvGraphicFramePr>
        <p:xfrm>
          <a:off x="1524000" y="169068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2163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ontserrat" panose="00000500000000000000" pitchFamily="50" charset="0"/>
              </a:rPr>
              <a:t>Definitions</a:t>
            </a:r>
          </a:p>
        </p:txBody>
      </p:sp>
    </p:spTree>
    <p:extLst>
      <p:ext uri="{BB962C8B-B14F-4D97-AF65-F5344CB8AC3E}">
        <p14:creationId xmlns:p14="http://schemas.microsoft.com/office/powerpoint/2010/main" val="3356325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D793D3-9F02-4CBE-BAED-246A6B3AC6DE}"/>
              </a:ext>
            </a:extLst>
          </p:cNvPr>
          <p:cNvPicPr>
            <a:picLocks noChangeAspect="1"/>
          </p:cNvPicPr>
          <p:nvPr/>
        </p:nvPicPr>
        <p:blipFill>
          <a:blip r:embed="rId3"/>
          <a:stretch>
            <a:fillRect/>
          </a:stretch>
        </p:blipFill>
        <p:spPr>
          <a:xfrm>
            <a:off x="677333" y="1328208"/>
            <a:ext cx="2749218" cy="4158192"/>
          </a:xfrm>
          <a:prstGeom prst="rect">
            <a:avLst/>
          </a:prstGeom>
        </p:spPr>
      </p:pic>
      <p:sp>
        <p:nvSpPr>
          <p:cNvPr id="3" name="Content Placeholder 2">
            <a:extLst>
              <a:ext uri="{FF2B5EF4-FFF2-40B4-BE49-F238E27FC236}">
                <a16:creationId xmlns:a16="http://schemas.microsoft.com/office/drawing/2014/main" id="{953AF8BD-DE80-425A-979A-482C72010180}"/>
              </a:ext>
            </a:extLst>
          </p:cNvPr>
          <p:cNvSpPr txBox="1">
            <a:spLocks/>
          </p:cNvSpPr>
          <p:nvPr/>
        </p:nvSpPr>
        <p:spPr>
          <a:xfrm>
            <a:off x="3731055" y="1947333"/>
            <a:ext cx="5022342" cy="32060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Epidemiology’s origins</a:t>
            </a:r>
          </a:p>
          <a:p>
            <a:pPr marL="0" indent="0">
              <a:buNone/>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Industrial &amp; political revolutions</a:t>
            </a:r>
          </a:p>
          <a:p>
            <a:r>
              <a:rPr lang="en-US" sz="2000" dirty="0">
                <a:latin typeface="Open Sans" panose="020B0606030504020204" pitchFamily="34" charset="0"/>
                <a:ea typeface="Open Sans" panose="020B0606030504020204" pitchFamily="34" charset="0"/>
                <a:cs typeface="Open Sans" panose="020B0606030504020204" pitchFamily="34" charset="0"/>
              </a:rPr>
              <a:t>Interdisciplinary – awareness of political economies</a:t>
            </a:r>
          </a:p>
          <a:p>
            <a:r>
              <a:rPr lang="en-US" sz="2000" dirty="0">
                <a:latin typeface="Open Sans" panose="020B0606030504020204" pitchFamily="34" charset="0"/>
                <a:ea typeface="Open Sans" panose="020B0606030504020204" pitchFamily="34" charset="0"/>
                <a:cs typeface="Open Sans" panose="020B0606030504020204" pitchFamily="34" charset="0"/>
              </a:rPr>
              <a:t>Focused on equity</a:t>
            </a:r>
          </a:p>
        </p:txBody>
      </p:sp>
    </p:spTree>
    <p:extLst>
      <p:ext uri="{BB962C8B-B14F-4D97-AF65-F5344CB8AC3E}">
        <p14:creationId xmlns:p14="http://schemas.microsoft.com/office/powerpoint/2010/main" val="40239515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41189</TotalTime>
  <Words>2473</Words>
  <Application>Microsoft Office PowerPoint</Application>
  <PresentationFormat>On-screen Show (4:3)</PresentationFormat>
  <Paragraphs>382</Paragraphs>
  <Slides>59</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Calibri</vt:lpstr>
      <vt:lpstr>Calibri Light</vt:lpstr>
      <vt:lpstr>Montserrat</vt:lpstr>
      <vt:lpstr>Open Sans</vt:lpstr>
      <vt:lpstr>Wingdings</vt:lpstr>
      <vt:lpstr>Wingdings 2</vt:lpstr>
      <vt:lpstr>Office Theme</vt:lpstr>
      <vt:lpstr>Racist Epidemiology and Abolitional Possibility: The case of aluminum worker health</vt:lpstr>
      <vt:lpstr>Overview</vt:lpstr>
      <vt:lpstr>My research background</vt:lpstr>
      <vt:lpstr>My research background</vt:lpstr>
      <vt:lpstr>My research background</vt:lpstr>
      <vt:lpstr>My research background</vt:lpstr>
      <vt:lpstr>My research background</vt:lpstr>
      <vt:lpstr>Definitions</vt:lpstr>
      <vt:lpstr>PowerPoint Presentation</vt:lpstr>
      <vt:lpstr>PowerPoint Presentation</vt:lpstr>
      <vt:lpstr>PowerPoint Presentation</vt:lpstr>
      <vt:lpstr>PowerPoint Presentation</vt:lpstr>
      <vt:lpstr>PowerPoint Presentation</vt:lpstr>
      <vt:lpstr>Abolitional possibility</vt:lpstr>
      <vt:lpstr>Aluminum worker case study</vt:lpstr>
      <vt:lpstr>Study site – Badin, North Carolina</vt:lpstr>
      <vt:lpstr>Collaborative research</vt:lpstr>
      <vt:lpstr>PowerPoint Presentation</vt:lpstr>
      <vt:lpstr>History of aluminum production in the United States</vt:lpstr>
      <vt:lpstr>Existing health literature on aluminum smelting – Exposures </vt:lpstr>
      <vt:lpstr>Existing health literature on aluminum smelting – Outcomes</vt:lpstr>
      <vt:lpstr>Quantitative aim 1</vt:lpstr>
      <vt:lpstr>PowerPoint Presentation</vt:lpstr>
      <vt:lpstr>Badin Facility Workers</vt:lpstr>
      <vt:lpstr>PowerPoint Presentation</vt:lpstr>
      <vt:lpstr>PowerPoint Presentation</vt:lpstr>
      <vt:lpstr>Quantitative aim 2</vt:lpstr>
      <vt:lpstr>PowerPoint Presentation</vt:lpstr>
      <vt:lpstr>Data collection – USW </vt:lpstr>
      <vt:lpstr>Standardized Mortality Ratios</vt:lpstr>
      <vt:lpstr>Standardized Rate Ratios</vt:lpstr>
      <vt:lpstr>Main Study Findings</vt:lpstr>
      <vt:lpstr>Critical assessment of epidemiology</vt:lpstr>
      <vt:lpstr>Characteristics of white supremacy culture</vt:lpstr>
      <vt:lpstr>Characteristics of white supremacy culture</vt:lpstr>
      <vt:lpstr>Characteristics of white supremacy culture</vt:lpstr>
      <vt:lpstr>Characteristics of white supremacy culture</vt:lpstr>
      <vt:lpstr>Characteristics of white supremacy culture</vt:lpstr>
      <vt:lpstr>Characteristics of white supremacy culture in aluminum smelting literature</vt:lpstr>
      <vt:lpstr>Limitations of existing occupational epidemiology on aluminum smelting</vt:lpstr>
      <vt:lpstr>Race-based clinical metrics</vt:lpstr>
      <vt:lpstr>Abolitional possibility</vt:lpstr>
      <vt:lpstr>Community survey – an abolitional approach?</vt:lpstr>
      <vt:lpstr>Community survey – methods </vt:lpstr>
      <vt:lpstr>Supporting organizing</vt:lpstr>
      <vt:lpstr>Conclusions</vt:lpstr>
      <vt:lpstr>Acknowledgements</vt:lpstr>
      <vt:lpstr>Thank you! Questions? emcclure@unc.edu </vt:lpstr>
      <vt:lpstr>Appendix</vt:lpstr>
      <vt:lpstr>Data Sources</vt:lpstr>
      <vt:lpstr>PowerPoint Presentation</vt:lpstr>
      <vt:lpstr>PowerPoint Presentation</vt:lpstr>
      <vt:lpstr>PowerPoint Presentation</vt:lpstr>
      <vt:lpstr>PowerPoint Presentation</vt:lpstr>
      <vt:lpstr>PowerPoint Presentation</vt:lpstr>
      <vt:lpstr>Key finding</vt:lpstr>
      <vt:lpstr>Survey tool</vt:lpstr>
      <vt:lpstr>Survey tool</vt:lpstr>
      <vt:lpstr>Survey tool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Data Works</dc:creator>
  <cp:lastModifiedBy>Libby McClure</cp:lastModifiedBy>
  <cp:revision>273</cp:revision>
  <dcterms:created xsi:type="dcterms:W3CDTF">2020-03-06T16:14:34Z</dcterms:created>
  <dcterms:modified xsi:type="dcterms:W3CDTF">2022-04-04T17:05:49Z</dcterms:modified>
</cp:coreProperties>
</file>