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0" r:id="rId4"/>
  </p:sldMasterIdLst>
  <p:sldIdLst>
    <p:sldId id="256" r:id="rId5"/>
    <p:sldId id="257" r:id="rId6"/>
    <p:sldId id="260" r:id="rId7"/>
    <p:sldId id="266" r:id="rId8"/>
    <p:sldId id="267" r:id="rId9"/>
    <p:sldId id="270" r:id="rId10"/>
    <p:sldId id="274" r:id="rId11"/>
    <p:sldId id="268" r:id="rId12"/>
    <p:sldId id="263" r:id="rId13"/>
    <p:sldId id="259" r:id="rId14"/>
    <p:sldId id="262" r:id="rId15"/>
    <p:sldId id="261" r:id="rId16"/>
    <p:sldId id="271" r:id="rId17"/>
    <p:sldId id="265" r:id="rId18"/>
    <p:sldId id="264" r:id="rId19"/>
    <p:sldId id="275"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olden, Shelley" initials="GS" lastIdx="40" clrIdx="0">
    <p:extLst>
      <p:ext uri="{19B8F6BF-5375-455C-9EA6-DF929625EA0E}">
        <p15:presenceInfo xmlns:p15="http://schemas.microsoft.com/office/powerpoint/2012/main" userId="S::sgolden@ad.unc.edu::0704d0c0-8ff2-4430-a5ae-a6219bdef96b" providerId="AD"/>
      </p:ext>
    </p:extLst>
  </p:cmAuthor>
  <p:cmAuthor id="2" name="Yeatts, Karin" initials="YK" lastIdx="5" clrIdx="1">
    <p:extLst>
      <p:ext uri="{19B8F6BF-5375-455C-9EA6-DF929625EA0E}">
        <p15:presenceInfo xmlns:p15="http://schemas.microsoft.com/office/powerpoint/2012/main" userId="S::kyeatts@ad.unc.edu::c15cc679-f53f-4dea-bb70-b943b28893a4" providerId="AD"/>
      </p:ext>
    </p:extLst>
  </p:cmAuthor>
  <p:cmAuthor id="3" name="Lee, Pamela J" initials="LPJ" lastIdx="2" clrIdx="2">
    <p:extLst>
      <p:ext uri="{19B8F6BF-5375-455C-9EA6-DF929625EA0E}">
        <p15:presenceInfo xmlns:p15="http://schemas.microsoft.com/office/powerpoint/2012/main" userId="S-1-5-21-344340502-4252695000-2390403120-141357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F1A87C-094C-4B4A-A21B-9A055EEBD907}" v="4" dt="2021-02-16T18:22:20.655"/>
    <p1510:client id="{4A874368-2A81-4ADA-B95E-BD7F3A78CB1A}" v="4" dt="2021-02-16T18:17:36.8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5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9184DA70-C731-4C70-880D-CCD4705E623C}" type="datetime1">
              <a:rPr lang="en-US" smtClean="0"/>
              <a:t>1/4/2022</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A98EE3D-8CD1-4C3F-BD1C-C98C9596463C}" type="slidenum">
              <a:rPr lang="en-US" smtClean="0"/>
              <a:t>‹#›</a:t>
            </a:fld>
            <a:endParaRPr lang="en-US"/>
          </a:p>
        </p:txBody>
      </p:sp>
    </p:spTree>
    <p:extLst>
      <p:ext uri="{BB962C8B-B14F-4D97-AF65-F5344CB8AC3E}">
        <p14:creationId xmlns:p14="http://schemas.microsoft.com/office/powerpoint/2010/main" val="2909524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2A279-0833-481D-8C56-F67FD0AC6C50}" type="datetime1">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408442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6587DA83-5663-4C9C-B9AA-0B40A3DAFF81}" type="datetime1">
              <a:rPr lang="en-US" smtClean="0"/>
              <a:t>1/4/2022</a:t>
            </a:fld>
            <a:endParaRPr lang="en-US"/>
          </a:p>
        </p:txBody>
      </p:sp>
      <p:sp>
        <p:nvSpPr>
          <p:cNvPr id="5" name="Footer Placeholder 4"/>
          <p:cNvSpPr>
            <a:spLocks noGrp="1"/>
          </p:cNvSpPr>
          <p:nvPr>
            <p:ph type="ftr" sz="quarter" idx="11"/>
          </p:nvPr>
        </p:nvSpPr>
        <p:spPr>
          <a:xfrm>
            <a:off x="581192" y="5951810"/>
            <a:ext cx="5922209"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A98EE3D-8CD1-4C3F-BD1C-C98C9596463C}" type="slidenum">
              <a:rPr lang="en-US" smtClean="0"/>
              <a:t>‹#›</a:t>
            </a:fld>
            <a:endParaRPr lang="en-US"/>
          </a:p>
        </p:txBody>
      </p:sp>
    </p:spTree>
    <p:extLst>
      <p:ext uri="{BB962C8B-B14F-4D97-AF65-F5344CB8AC3E}">
        <p14:creationId xmlns:p14="http://schemas.microsoft.com/office/powerpoint/2010/main" val="1006162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581192" y="2228003"/>
            <a:ext cx="7989752" cy="36307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E1D723-8F53-4F53-90B0-1982A396982E}" type="datetime1">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322303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97669AF7-7BEB-44E4-9852-375E34362B5B}" type="datetime1">
              <a:rPr lang="en-US" smtClean="0"/>
              <a:t>1/4/2022</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A98EE3D-8CD1-4C3F-BD1C-C98C9596463C}" type="slidenum">
              <a:rPr lang="en-US" smtClean="0"/>
              <a:t>‹#›</a:t>
            </a:fld>
            <a:endParaRPr lang="en-US"/>
          </a:p>
        </p:txBody>
      </p:sp>
    </p:spTree>
    <p:extLst>
      <p:ext uri="{BB962C8B-B14F-4D97-AF65-F5344CB8AC3E}">
        <p14:creationId xmlns:p14="http://schemas.microsoft.com/office/powerpoint/2010/main" val="915889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D6E202-B606-4609-B914-27C9371A1F6D}" type="datetime1">
              <a:rPr lang="en-US" smtClean="0"/>
              <a:t>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48346159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9DF0F1C-5577-4ACB-BB62-DF8F3C494C7E}" type="datetime1">
              <a:rPr lang="en-US" smtClean="0"/>
              <a:t>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714157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75B394-D9F9-4F0C-B15D-605F45CB9E9F}" type="datetime1">
              <a:rPr lang="en-US" smtClean="0"/>
              <a:t>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351104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667345-2558-425A-8533-9BFDBCE15005}" type="datetime1">
              <a:rPr lang="en-US" smtClean="0"/>
              <a:t>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10121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92BEA474-078D-4E9B-9B14-09A87B19DC46}" type="datetime1">
              <a:rPr lang="en-US" smtClean="0"/>
              <a:t>1/4/2022</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3A98EE3D-8CD1-4C3F-BD1C-C98C9596463C}" type="slidenum">
              <a:rPr lang="en-US" smtClean="0"/>
              <a:pPr/>
              <a:t>‹#›</a:t>
            </a:fld>
            <a:endParaRPr lang="en-US"/>
          </a:p>
        </p:txBody>
      </p:sp>
    </p:spTree>
    <p:extLst>
      <p:ext uri="{BB962C8B-B14F-4D97-AF65-F5344CB8AC3E}">
        <p14:creationId xmlns:p14="http://schemas.microsoft.com/office/powerpoint/2010/main" val="1494752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412102400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62D6E202-B606-4609-B914-27C9371A1F6D}" type="datetime1">
              <a:rPr lang="en-US" smtClean="0"/>
              <a:t>1/4/2022</a:t>
            </a:fld>
            <a:endParaRPr lang="en-US"/>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3A98EE3D-8CD1-4C3F-BD1C-C98C9596463C}" type="slidenum">
              <a:rPr lang="en-US" smtClean="0"/>
              <a:t>‹#›</a:t>
            </a:fld>
            <a:endParaRPr lang="en-US"/>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253597290"/>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Ls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ars.unc.edu/stud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handbook.unc.edu/masters.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thebluediamondgallery.com/wooden-tile/q/questions.html"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55F306A-BC14-48F6-BE39-50850854F769}"/>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t="6562" b="9169"/>
          <a:stretch/>
        </p:blipFill>
        <p:spPr>
          <a:xfrm>
            <a:off x="-1527253" y="0"/>
            <a:ext cx="12191980" cy="6858000"/>
          </a:xfrm>
          <a:prstGeom prst="rect">
            <a:avLst/>
          </a:prstGeom>
        </p:spPr>
      </p:pic>
      <p:sp>
        <p:nvSpPr>
          <p:cNvPr id="2" name="Title 1">
            <a:extLst>
              <a:ext uri="{FF2B5EF4-FFF2-40B4-BE49-F238E27FC236}">
                <a16:creationId xmlns:a16="http://schemas.microsoft.com/office/drawing/2014/main" id="{4AD438BF-37DD-4531-9DB7-967BC49C9ED4}"/>
              </a:ext>
            </a:extLst>
          </p:cNvPr>
          <p:cNvSpPr>
            <a:spLocks noGrp="1"/>
          </p:cNvSpPr>
          <p:nvPr>
            <p:ph type="ctrTitle"/>
          </p:nvPr>
        </p:nvSpPr>
        <p:spPr>
          <a:xfrm>
            <a:off x="-1426670" y="-752308"/>
            <a:ext cx="9464246" cy="2901694"/>
          </a:xfrm>
        </p:spPr>
        <p:txBody>
          <a:bodyPr anchor="b">
            <a:normAutofit/>
          </a:bodyPr>
          <a:lstStyle/>
          <a:p>
            <a:r>
              <a:rPr lang="en-US" sz="4000" b="1">
                <a:solidFill>
                  <a:schemeClr val="bg1"/>
                </a:solidFill>
              </a:rPr>
              <a:t>MPH Comprehensive Exam Information Session</a:t>
            </a:r>
          </a:p>
        </p:txBody>
      </p:sp>
      <p:sp>
        <p:nvSpPr>
          <p:cNvPr id="3" name="Subtitle 2">
            <a:extLst>
              <a:ext uri="{FF2B5EF4-FFF2-40B4-BE49-F238E27FC236}">
                <a16:creationId xmlns:a16="http://schemas.microsoft.com/office/drawing/2014/main" id="{7F0DE988-C25A-4706-8E8F-5129A2961200}"/>
              </a:ext>
            </a:extLst>
          </p:cNvPr>
          <p:cNvSpPr>
            <a:spLocks noGrp="1"/>
          </p:cNvSpPr>
          <p:nvPr>
            <p:ph type="subTitle" idx="1"/>
          </p:nvPr>
        </p:nvSpPr>
        <p:spPr>
          <a:xfrm>
            <a:off x="-1426670" y="2127508"/>
            <a:ext cx="3205640" cy="774186"/>
          </a:xfrm>
        </p:spPr>
        <p:txBody>
          <a:bodyPr anchor="t">
            <a:normAutofit/>
          </a:bodyPr>
          <a:lstStyle/>
          <a:p>
            <a:r>
              <a:rPr lang="en-US" sz="3200" dirty="0">
                <a:solidFill>
                  <a:schemeClr val="bg1"/>
                </a:solidFill>
              </a:rPr>
              <a:t>Spring 2022</a:t>
            </a:r>
          </a:p>
        </p:txBody>
      </p:sp>
      <p:pic>
        <p:nvPicPr>
          <p:cNvPr id="7" name="Picture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314954" y="286948"/>
            <a:ext cx="3557023" cy="460249"/>
          </a:xfrm>
          <a:prstGeom prst="rect">
            <a:avLst/>
          </a:prstGeom>
        </p:spPr>
      </p:pic>
    </p:spTree>
    <p:extLst>
      <p:ext uri="{BB962C8B-B14F-4D97-AF65-F5344CB8AC3E}">
        <p14:creationId xmlns:p14="http://schemas.microsoft.com/office/powerpoint/2010/main" val="2012432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DA274-2492-4203-A316-4AB2BA78DA74}"/>
              </a:ext>
            </a:extLst>
          </p:cNvPr>
          <p:cNvSpPr>
            <a:spLocks noGrp="1"/>
          </p:cNvSpPr>
          <p:nvPr>
            <p:ph type="title"/>
          </p:nvPr>
        </p:nvSpPr>
        <p:spPr>
          <a:xfrm>
            <a:off x="822960" y="286604"/>
            <a:ext cx="8063290" cy="1450757"/>
          </a:xfrm>
        </p:spPr>
        <p:txBody>
          <a:bodyPr/>
          <a:lstStyle/>
          <a:p>
            <a:r>
              <a:rPr lang="en-US"/>
              <a:t>Logistics of the MPH Comp Exam</a:t>
            </a:r>
          </a:p>
        </p:txBody>
      </p:sp>
      <p:sp>
        <p:nvSpPr>
          <p:cNvPr id="3" name="Content Placeholder 2">
            <a:extLst>
              <a:ext uri="{FF2B5EF4-FFF2-40B4-BE49-F238E27FC236}">
                <a16:creationId xmlns:a16="http://schemas.microsoft.com/office/drawing/2014/main" id="{CA8358C8-CF7F-4C65-BDE9-ACAC764566F7}"/>
              </a:ext>
            </a:extLst>
          </p:cNvPr>
          <p:cNvSpPr>
            <a:spLocks noGrp="1"/>
          </p:cNvSpPr>
          <p:nvPr>
            <p:ph idx="1"/>
          </p:nvPr>
        </p:nvSpPr>
        <p:spPr>
          <a:xfrm>
            <a:off x="441960" y="1966688"/>
            <a:ext cx="8114212" cy="4444998"/>
          </a:xfrm>
        </p:spPr>
        <p:txBody>
          <a:bodyPr anchor="t">
            <a:normAutofit/>
          </a:bodyPr>
          <a:lstStyle/>
          <a:p>
            <a:pPr lvl="1" fontAlgn="base">
              <a:buFont typeface="Wingdings" panose="05000000000000000000" pitchFamily="2" charset="2"/>
              <a:buChar char="§"/>
            </a:pPr>
            <a:r>
              <a:rPr lang="en-US" sz="2400" dirty="0"/>
              <a:t>The Comp Exam will be administered 2 times a year – once in the Fall and once in the Spring semesters.</a:t>
            </a:r>
          </a:p>
          <a:p>
            <a:pPr lvl="2" fontAlgn="base">
              <a:buFont typeface="Arial" panose="020B0604020202020204" pitchFamily="34" charset="0"/>
              <a:buChar char="•"/>
            </a:pPr>
            <a:r>
              <a:rPr lang="en-US" sz="2200" dirty="0"/>
              <a:t>You are expected to take the exam as soon as it is offered after you have completed the Core courses. </a:t>
            </a:r>
          </a:p>
          <a:p>
            <a:pPr lvl="2" fontAlgn="base">
              <a:buFont typeface="Arial" panose="020B0604020202020204" pitchFamily="34" charset="0"/>
              <a:buChar char="•"/>
            </a:pPr>
            <a:r>
              <a:rPr lang="en-US" sz="2200" dirty="0"/>
              <a:t>You must be registered for at least 1 credit hour in the semester in which they take the exam.  </a:t>
            </a:r>
          </a:p>
          <a:p>
            <a:pPr lvl="1" fontAlgn="base">
              <a:buFont typeface="Wingdings" panose="05000000000000000000" pitchFamily="2" charset="2"/>
              <a:buChar char="§"/>
            </a:pPr>
            <a:r>
              <a:rPr lang="en-US" sz="2400" dirty="0"/>
              <a:t>The dates for the Spring 2022 exam are Friday, April 29</a:t>
            </a:r>
            <a:r>
              <a:rPr lang="en-US" sz="2400" baseline="30000" dirty="0"/>
              <a:t>th</a:t>
            </a:r>
            <a:r>
              <a:rPr lang="en-US" sz="2400" dirty="0"/>
              <a:t> and Sunday, May 1</a:t>
            </a:r>
            <a:r>
              <a:rPr lang="en-US" sz="2400" baseline="30000" dirty="0"/>
              <a:t>st</a:t>
            </a:r>
            <a:r>
              <a:rPr lang="en-US" sz="2400" dirty="0"/>
              <a:t>. </a:t>
            </a:r>
          </a:p>
          <a:p>
            <a:pPr lvl="1" fontAlgn="base">
              <a:buFont typeface="Wingdings" panose="05000000000000000000" pitchFamily="2" charset="2"/>
              <a:buChar char="§"/>
            </a:pPr>
            <a:r>
              <a:rPr lang="en-US" sz="2400" dirty="0"/>
              <a:t>There are no fees associated with taking this exam</a:t>
            </a:r>
          </a:p>
          <a:p>
            <a:pPr lvl="1" fontAlgn="base">
              <a:buFont typeface="Wingdings" panose="05000000000000000000" pitchFamily="2" charset="2"/>
              <a:buChar char="§"/>
            </a:pPr>
            <a:endParaRPr lang="en-US" sz="2400" dirty="0"/>
          </a:p>
          <a:p>
            <a:endParaRPr lang="en-US" dirty="0"/>
          </a:p>
        </p:txBody>
      </p:sp>
    </p:spTree>
    <p:extLst>
      <p:ext uri="{BB962C8B-B14F-4D97-AF65-F5344CB8AC3E}">
        <p14:creationId xmlns:p14="http://schemas.microsoft.com/office/powerpoint/2010/main" val="853879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C89B7-C172-4E4A-A9D8-B4AFBDC31530}"/>
              </a:ext>
            </a:extLst>
          </p:cNvPr>
          <p:cNvSpPr>
            <a:spLocks noGrp="1"/>
          </p:cNvSpPr>
          <p:nvPr>
            <p:ph type="title"/>
          </p:nvPr>
        </p:nvSpPr>
        <p:spPr/>
        <p:txBody>
          <a:bodyPr/>
          <a:lstStyle/>
          <a:p>
            <a:r>
              <a:rPr lang="en-US"/>
              <a:t>Accommodations </a:t>
            </a:r>
          </a:p>
        </p:txBody>
      </p:sp>
      <p:sp>
        <p:nvSpPr>
          <p:cNvPr id="3" name="Content Placeholder 2">
            <a:extLst>
              <a:ext uri="{FF2B5EF4-FFF2-40B4-BE49-F238E27FC236}">
                <a16:creationId xmlns:a16="http://schemas.microsoft.com/office/drawing/2014/main" id="{E558007D-3463-4232-9A02-F6E52EF736F4}"/>
              </a:ext>
            </a:extLst>
          </p:cNvPr>
          <p:cNvSpPr>
            <a:spLocks noGrp="1"/>
          </p:cNvSpPr>
          <p:nvPr>
            <p:ph idx="1"/>
          </p:nvPr>
        </p:nvSpPr>
        <p:spPr>
          <a:xfrm>
            <a:off x="330821" y="2119145"/>
            <a:ext cx="7989752" cy="3630795"/>
          </a:xfrm>
        </p:spPr>
        <p:txBody>
          <a:bodyPr anchor="t">
            <a:normAutofit lnSpcReduction="10000"/>
          </a:bodyPr>
          <a:lstStyle/>
          <a:p>
            <a:pPr lvl="1" fontAlgn="base">
              <a:buFont typeface="Wingdings" panose="05000000000000000000" pitchFamily="2" charset="2"/>
              <a:buChar char="§"/>
            </a:pPr>
            <a:r>
              <a:rPr lang="en-US" sz="2400"/>
              <a:t>If you need accommodations, you must register for accommodations via campus Accessibility Resources (</a:t>
            </a:r>
            <a:r>
              <a:rPr lang="en-US" sz="2400">
                <a:hlinkClick r:id="rId2"/>
              </a:rPr>
              <a:t>https://ars.unc.edu/students</a:t>
            </a:r>
            <a:r>
              <a:rPr lang="en-US" sz="2400"/>
              <a:t>) and inform Cassie Nakamoto of your accommodation. </a:t>
            </a:r>
          </a:p>
          <a:p>
            <a:pPr lvl="2" fontAlgn="base">
              <a:buFont typeface="Arial" panose="020B0604020202020204" pitchFamily="34" charset="0"/>
              <a:buChar char="•"/>
            </a:pPr>
            <a:r>
              <a:rPr lang="en-US" sz="2200"/>
              <a:t>It’s your responsibility to complete your registration four weeks before the start of the semester in which you will take the exam. </a:t>
            </a:r>
          </a:p>
          <a:p>
            <a:pPr lvl="1" fontAlgn="base">
              <a:buFont typeface="Wingdings" panose="05000000000000000000" pitchFamily="2" charset="2"/>
              <a:buChar char="§"/>
            </a:pPr>
            <a:r>
              <a:rPr lang="en-US" sz="2400"/>
              <a:t>Gillings school administrative staff will then coordinate arrangements for your exam accommodations. </a:t>
            </a:r>
          </a:p>
          <a:p>
            <a:endParaRPr lang="en-US"/>
          </a:p>
        </p:txBody>
      </p:sp>
    </p:spTree>
    <p:extLst>
      <p:ext uri="{BB962C8B-B14F-4D97-AF65-F5344CB8AC3E}">
        <p14:creationId xmlns:p14="http://schemas.microsoft.com/office/powerpoint/2010/main" val="2433181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AB9E0-F942-4615-811F-58C1DC906C58}"/>
              </a:ext>
            </a:extLst>
          </p:cNvPr>
          <p:cNvSpPr>
            <a:spLocks noGrp="1"/>
          </p:cNvSpPr>
          <p:nvPr>
            <p:ph type="title"/>
          </p:nvPr>
        </p:nvSpPr>
        <p:spPr/>
        <p:txBody>
          <a:bodyPr/>
          <a:lstStyle/>
          <a:p>
            <a:r>
              <a:rPr lang="en-US"/>
              <a:t>Grading the MPH Comp Exam</a:t>
            </a:r>
          </a:p>
        </p:txBody>
      </p:sp>
      <p:sp>
        <p:nvSpPr>
          <p:cNvPr id="3" name="Content Placeholder 2">
            <a:extLst>
              <a:ext uri="{FF2B5EF4-FFF2-40B4-BE49-F238E27FC236}">
                <a16:creationId xmlns:a16="http://schemas.microsoft.com/office/drawing/2014/main" id="{44B731B8-8B26-47D7-B95A-F0016A20507F}"/>
              </a:ext>
            </a:extLst>
          </p:cNvPr>
          <p:cNvSpPr>
            <a:spLocks noGrp="1"/>
          </p:cNvSpPr>
          <p:nvPr>
            <p:ph idx="1"/>
          </p:nvPr>
        </p:nvSpPr>
        <p:spPr>
          <a:xfrm>
            <a:off x="361736" y="1999403"/>
            <a:ext cx="7989752" cy="3630795"/>
          </a:xfrm>
        </p:spPr>
        <p:txBody>
          <a:bodyPr>
            <a:noAutofit/>
          </a:bodyPr>
          <a:lstStyle/>
          <a:p>
            <a:pPr lvl="1" fontAlgn="base">
              <a:buFont typeface="Wingdings" panose="05000000000000000000" pitchFamily="2" charset="2"/>
              <a:buChar char="§"/>
            </a:pPr>
            <a:r>
              <a:rPr lang="en-US" sz="2400"/>
              <a:t>The grading scale is Pass/Fail. </a:t>
            </a:r>
          </a:p>
          <a:p>
            <a:pPr lvl="1" fontAlgn="base">
              <a:buFont typeface="Wingdings" panose="05000000000000000000" pitchFamily="2" charset="2"/>
              <a:buChar char="§"/>
            </a:pPr>
            <a:r>
              <a:rPr lang="en-US" sz="2400"/>
              <a:t>We will use the same system for all students. Faculty graders will be trained to use a pre-established common rubric. </a:t>
            </a:r>
          </a:p>
          <a:p>
            <a:pPr lvl="1" fontAlgn="base">
              <a:buFont typeface="Wingdings" panose="05000000000000000000" pitchFamily="2" charset="2"/>
              <a:buChar char="§"/>
            </a:pPr>
            <a:r>
              <a:rPr lang="en-US" sz="2400"/>
              <a:t>There will be 2 faculty graders reviewing each student’s response during each exam. If the 2 graders disagree, a 3rd faculty grader will do an independent review of the Zoom recording before deciding on the final grade.</a:t>
            </a:r>
          </a:p>
        </p:txBody>
      </p:sp>
    </p:spTree>
    <p:extLst>
      <p:ext uri="{BB962C8B-B14F-4D97-AF65-F5344CB8AC3E}">
        <p14:creationId xmlns:p14="http://schemas.microsoft.com/office/powerpoint/2010/main" val="3467563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9E300-F6DF-4144-9305-33CE884C1E53}"/>
              </a:ext>
            </a:extLst>
          </p:cNvPr>
          <p:cNvSpPr>
            <a:spLocks noGrp="1"/>
          </p:cNvSpPr>
          <p:nvPr>
            <p:ph type="title"/>
          </p:nvPr>
        </p:nvSpPr>
        <p:spPr/>
        <p:txBody>
          <a:bodyPr/>
          <a:lstStyle/>
          <a:p>
            <a:r>
              <a:rPr lang="en-US"/>
              <a:t>What if I don’t earn a passing grade on the exam?</a:t>
            </a:r>
          </a:p>
        </p:txBody>
      </p:sp>
      <p:sp>
        <p:nvSpPr>
          <p:cNvPr id="3" name="Content Placeholder 2">
            <a:extLst>
              <a:ext uri="{FF2B5EF4-FFF2-40B4-BE49-F238E27FC236}">
                <a16:creationId xmlns:a16="http://schemas.microsoft.com/office/drawing/2014/main" id="{A18B858E-4839-4560-BEE4-79A7D4D3D3F3}"/>
              </a:ext>
            </a:extLst>
          </p:cNvPr>
          <p:cNvSpPr>
            <a:spLocks noGrp="1"/>
          </p:cNvSpPr>
          <p:nvPr>
            <p:ph idx="1"/>
          </p:nvPr>
        </p:nvSpPr>
        <p:spPr>
          <a:xfrm>
            <a:off x="330820" y="2075603"/>
            <a:ext cx="7989752" cy="4662653"/>
          </a:xfrm>
        </p:spPr>
        <p:txBody>
          <a:bodyPr anchor="t">
            <a:normAutofit fontScale="77500" lnSpcReduction="20000"/>
          </a:bodyPr>
          <a:lstStyle/>
          <a:p>
            <a:pPr lvl="1" fontAlgn="base">
              <a:lnSpc>
                <a:spcPct val="120000"/>
              </a:lnSpc>
              <a:buFont typeface="Wingdings" panose="05000000000000000000" pitchFamily="2" charset="2"/>
              <a:buChar char="§"/>
            </a:pPr>
            <a:r>
              <a:rPr lang="en-US" sz="2600" b="1"/>
              <a:t>Remediation:  </a:t>
            </a:r>
            <a:r>
              <a:rPr lang="en-US" sz="2600"/>
              <a:t>If a student does not pass the comprehensive exam the first time they take it, an individual remediation plan will be developed for each student.</a:t>
            </a:r>
          </a:p>
          <a:p>
            <a:pPr lvl="1" fontAlgn="base">
              <a:lnSpc>
                <a:spcPct val="120000"/>
              </a:lnSpc>
              <a:buFont typeface="Wingdings" panose="05000000000000000000" pitchFamily="2" charset="2"/>
              <a:buChar char="§"/>
            </a:pPr>
            <a:r>
              <a:rPr lang="en-US" sz="2600" b="1"/>
              <a:t>Retake:  </a:t>
            </a:r>
            <a:r>
              <a:rPr lang="en-US" sz="2600"/>
              <a:t>By university policy, a retake must be done at least 90 days after the initial exam. </a:t>
            </a:r>
          </a:p>
          <a:p>
            <a:pPr lvl="2" fontAlgn="base">
              <a:lnSpc>
                <a:spcPct val="120000"/>
              </a:lnSpc>
              <a:buFont typeface="Arial" panose="020B0604020202020204" pitchFamily="34" charset="0"/>
              <a:buChar char="•"/>
            </a:pPr>
            <a:r>
              <a:rPr lang="en-US" sz="2400"/>
              <a:t>Students must be registered for at least 1 credit in the semester that they retake the exam.   </a:t>
            </a:r>
          </a:p>
          <a:p>
            <a:pPr lvl="1" fontAlgn="base">
              <a:lnSpc>
                <a:spcPct val="120000"/>
              </a:lnSpc>
              <a:buFont typeface="Wingdings" panose="05000000000000000000" pitchFamily="2" charset="2"/>
              <a:buChar char="§"/>
            </a:pPr>
            <a:r>
              <a:rPr lang="en-US" sz="2600" b="1"/>
              <a:t>Reinstatement:  </a:t>
            </a:r>
            <a:r>
              <a:rPr lang="en-US" sz="2600"/>
              <a:t>A student is academically ineligible if they fail twice. A student made academically ineligible under certain conditions, may be reinstated upon petition initiated through the student's academic program.  An appropriate academic plan must be developed.</a:t>
            </a:r>
          </a:p>
          <a:p>
            <a:pPr lvl="1" fontAlgn="base">
              <a:lnSpc>
                <a:spcPct val="120000"/>
              </a:lnSpc>
              <a:buFont typeface="Wingdings" panose="05000000000000000000" pitchFamily="2" charset="2"/>
              <a:buChar char="§"/>
            </a:pPr>
            <a:r>
              <a:rPr lang="en-US" sz="2600">
                <a:hlinkClick r:id="rId2"/>
              </a:rPr>
              <a:t>https://handbook.unc.edu/masters.html</a:t>
            </a:r>
            <a:endParaRPr lang="en-US" sz="2600"/>
          </a:p>
          <a:p>
            <a:endParaRPr lang="en-US"/>
          </a:p>
        </p:txBody>
      </p:sp>
    </p:spTree>
    <p:extLst>
      <p:ext uri="{BB962C8B-B14F-4D97-AF65-F5344CB8AC3E}">
        <p14:creationId xmlns:p14="http://schemas.microsoft.com/office/powerpoint/2010/main" val="1827734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C6DB7-C46B-4EEA-88A6-F4C319B77E63}"/>
              </a:ext>
            </a:extLst>
          </p:cNvPr>
          <p:cNvSpPr>
            <a:spLocks noGrp="1"/>
          </p:cNvSpPr>
          <p:nvPr>
            <p:ph type="title"/>
          </p:nvPr>
        </p:nvSpPr>
        <p:spPr/>
        <p:txBody>
          <a:bodyPr>
            <a:normAutofit fontScale="90000"/>
          </a:bodyPr>
          <a:lstStyle/>
          <a:p>
            <a:r>
              <a:rPr lang="en-US"/>
              <a:t> </a:t>
            </a:r>
            <a:br>
              <a:rPr lang="en-US"/>
            </a:br>
            <a:r>
              <a:rPr lang="en-US"/>
              <a:t>SAMPLE Timeline </a:t>
            </a:r>
            <a:br>
              <a:rPr lang="en-US"/>
            </a:br>
            <a:r>
              <a:rPr lang="en-US" cap="none"/>
              <a:t>(Full-time student who matriculates in fall)</a:t>
            </a:r>
          </a:p>
        </p:txBody>
      </p:sp>
      <p:graphicFrame>
        <p:nvGraphicFramePr>
          <p:cNvPr id="5" name="Table 4"/>
          <p:cNvGraphicFramePr>
            <a:graphicFrameLocks noGrp="1"/>
          </p:cNvGraphicFramePr>
          <p:nvPr>
            <p:extLst>
              <p:ext uri="{D42A27DB-BD31-4B8C-83A1-F6EECF244321}">
                <p14:modId xmlns:p14="http://schemas.microsoft.com/office/powerpoint/2010/main" val="197528198"/>
              </p:ext>
            </p:extLst>
          </p:nvPr>
        </p:nvGraphicFramePr>
        <p:xfrm>
          <a:off x="452506" y="1900936"/>
          <a:ext cx="8247124" cy="4947920"/>
        </p:xfrm>
        <a:graphic>
          <a:graphicData uri="http://schemas.openxmlformats.org/drawingml/2006/table">
            <a:tbl>
              <a:tblPr firstRow="1" bandRow="1">
                <a:tableStyleId>{5FD0F851-EC5A-4D38-B0AD-8093EC10F338}</a:tableStyleId>
              </a:tblPr>
              <a:tblGrid>
                <a:gridCol w="3269941">
                  <a:extLst>
                    <a:ext uri="{9D8B030D-6E8A-4147-A177-3AD203B41FA5}">
                      <a16:colId xmlns:a16="http://schemas.microsoft.com/office/drawing/2014/main" val="4064766762"/>
                    </a:ext>
                  </a:extLst>
                </a:gridCol>
                <a:gridCol w="4977183">
                  <a:extLst>
                    <a:ext uri="{9D8B030D-6E8A-4147-A177-3AD203B41FA5}">
                      <a16:colId xmlns:a16="http://schemas.microsoft.com/office/drawing/2014/main" val="3920958726"/>
                    </a:ext>
                  </a:extLst>
                </a:gridCol>
              </a:tblGrid>
              <a:tr h="370840">
                <a:tc>
                  <a:txBody>
                    <a:bodyPr/>
                    <a:lstStyle/>
                    <a:p>
                      <a:r>
                        <a:rPr lang="en-US" sz="1600" b="1"/>
                        <a:t>First year fall &amp; spring semester</a:t>
                      </a:r>
                      <a:r>
                        <a:rPr lang="en-US" sz="1600"/>
                        <a:t>: </a:t>
                      </a:r>
                    </a:p>
                  </a:txBody>
                  <a:tcPr>
                    <a:lnR w="12700" cap="flat" cmpd="sng" algn="ctr">
                      <a:solidFill>
                        <a:schemeClr val="tx1"/>
                      </a:solidFill>
                      <a:prstDash val="solid"/>
                      <a:round/>
                      <a:headEnd type="none" w="med" len="med"/>
                      <a:tailEnd type="none" w="med" len="med"/>
                    </a:lnR>
                  </a:tcPr>
                </a:tc>
                <a:tc>
                  <a:txBody>
                    <a:bodyPr/>
                    <a:lstStyle/>
                    <a:p>
                      <a:r>
                        <a:rPr lang="en-US" sz="1600" b="0"/>
                        <a:t>Attend classes, organize notes and materials.</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569560708"/>
                  </a:ext>
                </a:extLst>
              </a:tr>
              <a:tr h="370840">
                <a:tc>
                  <a:txBody>
                    <a:bodyPr/>
                    <a:lstStyle/>
                    <a:p>
                      <a:r>
                        <a:rPr lang="en-US" sz="1600" b="1"/>
                        <a:t>Mid-May</a:t>
                      </a:r>
                      <a:r>
                        <a:rPr lang="en-US" sz="1600"/>
                        <a:t>: </a:t>
                      </a:r>
                    </a:p>
                  </a:txBody>
                  <a:tcPr>
                    <a:lnR w="12700" cap="flat" cmpd="sng" algn="ctr">
                      <a:solidFill>
                        <a:schemeClr val="tx1"/>
                      </a:solidFill>
                      <a:prstDash val="solid"/>
                      <a:round/>
                      <a:headEnd type="none" w="med" len="med"/>
                      <a:tailEnd type="none" w="med" len="med"/>
                    </a:ln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a:t>Receive pre-prepared/advance questions from SPH</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516896"/>
                  </a:ext>
                </a:extLst>
              </a:tr>
              <a:tr h="370840">
                <a:tc>
                  <a:txBody>
                    <a:bodyPr/>
                    <a:lstStyle/>
                    <a:p>
                      <a:r>
                        <a:rPr lang="en-US" sz="1600" b="1"/>
                        <a:t>May-July</a:t>
                      </a:r>
                      <a:r>
                        <a:rPr lang="en-US" sz="1600"/>
                        <a:t>: </a:t>
                      </a:r>
                    </a:p>
                  </a:txBody>
                  <a:tcPr>
                    <a:lnR w="12700" cap="flat" cmpd="sng" algn="ctr">
                      <a:solidFill>
                        <a:schemeClr val="tx1"/>
                      </a:solidFill>
                      <a:prstDash val="solid"/>
                      <a:round/>
                      <a:headEnd type="none" w="med" len="med"/>
                      <a:tailEnd type="none" w="med" len="med"/>
                    </a:lnR>
                  </a:tcPr>
                </a:tc>
                <a:tc>
                  <a:txBody>
                    <a:bodyPr/>
                    <a:lstStyle/>
                    <a:p>
                      <a:pPr marL="0" indent="0">
                        <a:buFont typeface="+mj-lt"/>
                        <a:buNone/>
                      </a:pPr>
                      <a:r>
                        <a:rPr lang="en-US" sz="1600"/>
                        <a:t>Organize your thinking about the advance questions; begin to anticipate questions and practice answering them for different types of health topics </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267725662"/>
                  </a:ext>
                </a:extLst>
              </a:tr>
              <a:tr h="370840">
                <a:tc>
                  <a:txBody>
                    <a:bodyPr/>
                    <a:lstStyle/>
                    <a:p>
                      <a:r>
                        <a:rPr lang="en-US" sz="1600" b="1"/>
                        <a:t>Mid-July:</a:t>
                      </a:r>
                    </a:p>
                  </a:txBody>
                  <a:tcPr>
                    <a:lnR w="12700" cap="flat" cmpd="sng" algn="ctr">
                      <a:solidFill>
                        <a:schemeClr val="tx1"/>
                      </a:solidFill>
                      <a:prstDash val="solid"/>
                      <a:round/>
                      <a:headEnd type="none" w="med" len="med"/>
                      <a:tailEnd type="none" w="med" len="med"/>
                    </a:lnR>
                  </a:tcPr>
                </a:tc>
                <a:tc>
                  <a:txBody>
                    <a:bodyPr/>
                    <a:lstStyle/>
                    <a:p>
                      <a:r>
                        <a:rPr lang="en-US" sz="1600"/>
                        <a:t>Inform Cassie Nakamoto at Gillings School of your accommodation registration, if needed.</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303219960"/>
                  </a:ext>
                </a:extLst>
              </a:tr>
              <a:tr h="370840">
                <a:tc>
                  <a:txBody>
                    <a:bodyPr/>
                    <a:lstStyle/>
                    <a:p>
                      <a:r>
                        <a:rPr lang="en-US" sz="1600" b="1"/>
                        <a:t>Early August</a:t>
                      </a:r>
                      <a:r>
                        <a:rPr lang="en-US" sz="1600"/>
                        <a:t>: </a:t>
                      </a:r>
                    </a:p>
                  </a:txBody>
                  <a:tcPr>
                    <a:lnR w="12700" cap="flat" cmpd="sng" algn="ctr">
                      <a:solidFill>
                        <a:schemeClr val="tx1"/>
                      </a:solidFill>
                      <a:prstDash val="solid"/>
                      <a:round/>
                      <a:headEnd type="none" w="med" len="med"/>
                      <a:tailEnd type="none" w="med" len="med"/>
                    </a:lnR>
                  </a:tcPr>
                </a:tc>
                <a:tc>
                  <a:txBody>
                    <a:bodyPr/>
                    <a:lstStyle/>
                    <a:p>
                      <a:r>
                        <a:rPr lang="en-US" sz="1600"/>
                        <a:t>Receive health topics and 1-2 background articles for Aug. 2020 exam.</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69029718"/>
                  </a:ext>
                </a:extLst>
              </a:tr>
              <a:tr h="370840">
                <a:tc>
                  <a:txBody>
                    <a:bodyPr/>
                    <a:lstStyle/>
                    <a:p>
                      <a:r>
                        <a:rPr lang="en-US" sz="1600" b="1"/>
                        <a:t>August</a:t>
                      </a:r>
                      <a:r>
                        <a:rPr lang="en-US" sz="1600"/>
                        <a:t>: </a:t>
                      </a:r>
                    </a:p>
                  </a:txBody>
                  <a:tcPr>
                    <a:lnR w="12700" cap="flat" cmpd="sng" algn="ctr">
                      <a:solidFill>
                        <a:schemeClr val="tx1"/>
                      </a:solidFill>
                      <a:prstDash val="solid"/>
                      <a:round/>
                      <a:headEnd type="none" w="med" len="med"/>
                      <a:tailEnd type="none" w="med" len="med"/>
                    </a:ln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a:t>Research each health topic in more depth. Develop answers for advance questions applied to each health topic. Think about potential follow-up questions and practice answering them.</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7464256"/>
                  </a:ext>
                </a:extLst>
              </a:tr>
              <a:tr h="370840">
                <a:tc>
                  <a:txBody>
                    <a:bodyPr/>
                    <a:lstStyle/>
                    <a:p>
                      <a:r>
                        <a:rPr lang="en-US" sz="1600" b="1"/>
                        <a:t>Mid-August</a:t>
                      </a:r>
                      <a:r>
                        <a:rPr lang="en-US" sz="1600"/>
                        <a:t>: </a:t>
                      </a:r>
                    </a:p>
                  </a:txBody>
                  <a:tcPr>
                    <a:lnR w="12700" cap="flat" cmpd="sng" algn="ctr">
                      <a:solidFill>
                        <a:schemeClr val="tx1"/>
                      </a:solidFill>
                      <a:prstDash val="solid"/>
                      <a:round/>
                      <a:headEnd type="none" w="med" len="med"/>
                      <a:tailEnd type="none" w="med" len="med"/>
                    </a:ln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a:t>Schedule time and date of your exam via online scheduling system.</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83863320"/>
                  </a:ext>
                </a:extLst>
              </a:tr>
              <a:tr h="370840">
                <a:tc>
                  <a:txBody>
                    <a:bodyPr/>
                    <a:lstStyle/>
                    <a:p>
                      <a:r>
                        <a:rPr lang="en-US" sz="1600" b="1"/>
                        <a:t>August 21(Fri),  August 22</a:t>
                      </a:r>
                      <a:r>
                        <a:rPr lang="en-US" sz="1600" b="1" baseline="0"/>
                        <a:t> </a:t>
                      </a:r>
                      <a:r>
                        <a:rPr lang="en-US" sz="1600" b="1"/>
                        <a:t>(Sat), OR August 24 (Mon) 2020</a:t>
                      </a:r>
                      <a:endParaRPr lang="en-US" sz="1600"/>
                    </a:p>
                  </a:txBody>
                  <a:tcPr>
                    <a:lnR w="12700" cap="flat" cmpd="sng" algn="ctr">
                      <a:solidFill>
                        <a:schemeClr val="tx1"/>
                      </a:solidFill>
                      <a:prstDash val="solid"/>
                      <a:round/>
                      <a:headEnd type="none" w="med" len="med"/>
                      <a:tailEnd type="none" w="med" len="med"/>
                    </a:lnR>
                  </a:tcPr>
                </a:tc>
                <a:tc>
                  <a:txBody>
                    <a:bodyPr/>
                    <a:lstStyle/>
                    <a:p>
                      <a:r>
                        <a:rPr lang="en-US" sz="1600" b="0"/>
                        <a:t>Take Comp Exam </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324004734"/>
                  </a:ext>
                </a:extLst>
              </a:tr>
            </a:tbl>
          </a:graphicData>
        </a:graphic>
      </p:graphicFrame>
    </p:spTree>
    <p:extLst>
      <p:ext uri="{BB962C8B-B14F-4D97-AF65-F5344CB8AC3E}">
        <p14:creationId xmlns:p14="http://schemas.microsoft.com/office/powerpoint/2010/main" val="3344285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048EF-51B9-4B7B-BFBF-FFD243734243}"/>
              </a:ext>
            </a:extLst>
          </p:cNvPr>
          <p:cNvSpPr>
            <a:spLocks noGrp="1"/>
          </p:cNvSpPr>
          <p:nvPr>
            <p:ph type="title"/>
          </p:nvPr>
        </p:nvSpPr>
        <p:spPr/>
        <p:txBody>
          <a:bodyPr/>
          <a:lstStyle/>
          <a:p>
            <a:r>
              <a:rPr lang="en-US"/>
              <a:t>Study Tips</a:t>
            </a:r>
          </a:p>
        </p:txBody>
      </p:sp>
      <p:sp>
        <p:nvSpPr>
          <p:cNvPr id="3" name="Content Placeholder 2">
            <a:extLst>
              <a:ext uri="{FF2B5EF4-FFF2-40B4-BE49-F238E27FC236}">
                <a16:creationId xmlns:a16="http://schemas.microsoft.com/office/drawing/2014/main" id="{6F380505-8D61-402D-8CF5-C90584C0CA85}"/>
              </a:ext>
            </a:extLst>
          </p:cNvPr>
          <p:cNvSpPr>
            <a:spLocks noGrp="1"/>
          </p:cNvSpPr>
          <p:nvPr>
            <p:ph idx="1"/>
          </p:nvPr>
        </p:nvSpPr>
        <p:spPr>
          <a:xfrm>
            <a:off x="204078" y="2086489"/>
            <a:ext cx="8366866" cy="3630795"/>
          </a:xfrm>
        </p:spPr>
        <p:txBody>
          <a:bodyPr>
            <a:normAutofit/>
          </a:bodyPr>
          <a:lstStyle/>
          <a:p>
            <a:pPr lvl="1" fontAlgn="base">
              <a:buFont typeface="Wingdings" panose="05000000000000000000" pitchFamily="2" charset="2"/>
              <a:buChar char="§"/>
            </a:pPr>
            <a:r>
              <a:rPr lang="en-US" sz="2200"/>
              <a:t>Practice in the format in which you will be assessed (i.e. get someone to ask you possible questions and practice answering them in a 20-minute Zoom meeting. </a:t>
            </a:r>
          </a:p>
          <a:p>
            <a:pPr lvl="2" fontAlgn="base">
              <a:buFont typeface="Arial" panose="020B0604020202020204" pitchFamily="34" charset="0"/>
              <a:buChar char="•"/>
            </a:pPr>
            <a:r>
              <a:rPr lang="en-US" sz="2000"/>
              <a:t>Remember, you will have up to 5 minutes per question and up to 5 minutes per probe.</a:t>
            </a:r>
          </a:p>
          <a:p>
            <a:pPr lvl="1" fontAlgn="base">
              <a:buFont typeface="Wingdings" panose="05000000000000000000" pitchFamily="2" charset="2"/>
              <a:buChar char="§"/>
            </a:pPr>
            <a:r>
              <a:rPr lang="en-US" sz="2200"/>
              <a:t>Although all exam responses must reflect individual thinking, many students find it helpful to put together study groups to prepare for the exam.  </a:t>
            </a:r>
          </a:p>
          <a:p>
            <a:pPr marL="324000" lvl="1" indent="0" fontAlgn="base">
              <a:buNone/>
            </a:pPr>
            <a:endParaRPr lang="en-US" sz="2200"/>
          </a:p>
          <a:p>
            <a:endParaRPr lang="en-US"/>
          </a:p>
        </p:txBody>
      </p:sp>
    </p:spTree>
    <p:extLst>
      <p:ext uri="{BB962C8B-B14F-4D97-AF65-F5344CB8AC3E}">
        <p14:creationId xmlns:p14="http://schemas.microsoft.com/office/powerpoint/2010/main" val="3016377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EFDDA-6A97-4739-8D57-07D1BA304012}"/>
              </a:ext>
            </a:extLst>
          </p:cNvPr>
          <p:cNvSpPr>
            <a:spLocks noGrp="1"/>
          </p:cNvSpPr>
          <p:nvPr>
            <p:ph type="title"/>
          </p:nvPr>
        </p:nvSpPr>
        <p:spPr/>
        <p:txBody>
          <a:bodyPr/>
          <a:lstStyle/>
          <a:p>
            <a:r>
              <a:rPr lang="en-US"/>
              <a:t>Questions?</a:t>
            </a:r>
          </a:p>
        </p:txBody>
      </p:sp>
      <p:pic>
        <p:nvPicPr>
          <p:cNvPr id="5" name="Content Placeholder 4" descr="A picture containing table, wooden&#10;&#10;Description automatically generated">
            <a:extLst>
              <a:ext uri="{FF2B5EF4-FFF2-40B4-BE49-F238E27FC236}">
                <a16:creationId xmlns:a16="http://schemas.microsoft.com/office/drawing/2014/main" id="{AAB81F2A-826D-4CDC-8E58-DC209C4CD417}"/>
              </a:ext>
            </a:extLst>
          </p:cNvPr>
          <p:cNvPicPr>
            <a:picLocks noGrp="1" noChangeAspect="1"/>
          </p:cNvPicPr>
          <p:nvPr>
            <p:ph idx="1"/>
          </p:nvPr>
        </p:nvPicPr>
        <p:blipFill>
          <a:blip r:embed="rId2" cstate="screen">
            <a:extLst>
              <a:ext uri="{28A0092B-C50C-407E-A947-70E740481C1C}">
                <a14:useLocalDpi xmlns:a14="http://schemas.microsoft.com/office/drawing/2010/main"/>
              </a:ext>
              <a:ext uri="{837473B0-CC2E-450A-ABE3-18F120FF3D39}">
                <a1611:picAttrSrcUrl xmlns:a1611="http://schemas.microsoft.com/office/drawing/2016/11/main" r:id="rId3"/>
              </a:ext>
            </a:extLst>
          </a:blip>
          <a:stretch>
            <a:fillRect/>
          </a:stretch>
        </p:blipFill>
        <p:spPr>
          <a:xfrm>
            <a:off x="1851819" y="2227263"/>
            <a:ext cx="5448300" cy="3632200"/>
          </a:xfrm>
        </p:spPr>
      </p:pic>
      <p:sp>
        <p:nvSpPr>
          <p:cNvPr id="6" name="TextBox 5">
            <a:extLst>
              <a:ext uri="{FF2B5EF4-FFF2-40B4-BE49-F238E27FC236}">
                <a16:creationId xmlns:a16="http://schemas.microsoft.com/office/drawing/2014/main" id="{64B26ADF-411C-496D-A8DB-E155363A9681}"/>
              </a:ext>
            </a:extLst>
          </p:cNvPr>
          <p:cNvSpPr txBox="1"/>
          <p:nvPr/>
        </p:nvSpPr>
        <p:spPr>
          <a:xfrm>
            <a:off x="1851820" y="5868988"/>
            <a:ext cx="5448300" cy="230832"/>
          </a:xfrm>
          <a:prstGeom prst="rect">
            <a:avLst/>
          </a:prstGeom>
          <a:noFill/>
        </p:spPr>
        <p:txBody>
          <a:bodyPr wrap="square" rtlCol="0">
            <a:spAutoFit/>
          </a:bodyPr>
          <a:lstStyle/>
          <a:p>
            <a:r>
              <a:rPr lang="en-US" sz="900">
                <a:hlinkClick r:id="rId3" tooltip="http://www.thebluediamondgallery.com/wooden-tile/q/questions.html"/>
              </a:rPr>
              <a:t>This Photo</a:t>
            </a:r>
            <a:r>
              <a:rPr lang="en-US" sz="900"/>
              <a:t> by Unknown Author is licensed under </a:t>
            </a:r>
            <a:r>
              <a:rPr lang="en-US" sz="900">
                <a:hlinkClick r:id="rId4" tooltip="https://creativecommons.org/licenses/by-sa/3.0/"/>
              </a:rPr>
              <a:t>CC BY-SA</a:t>
            </a:r>
            <a:endParaRPr lang="en-US" sz="900"/>
          </a:p>
        </p:txBody>
      </p:sp>
    </p:spTree>
    <p:extLst>
      <p:ext uri="{BB962C8B-B14F-4D97-AF65-F5344CB8AC3E}">
        <p14:creationId xmlns:p14="http://schemas.microsoft.com/office/powerpoint/2010/main" val="1818701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6BF23-93A4-4EEA-BFC5-A9E8207320BA}"/>
              </a:ext>
            </a:extLst>
          </p:cNvPr>
          <p:cNvSpPr>
            <a:spLocks noGrp="1"/>
          </p:cNvSpPr>
          <p:nvPr>
            <p:ph type="title"/>
          </p:nvPr>
        </p:nvSpPr>
        <p:spPr/>
        <p:txBody>
          <a:bodyPr/>
          <a:lstStyle/>
          <a:p>
            <a:r>
              <a:rPr lang="en-US"/>
              <a:t>Gillings MPH Comprehensive Exam Information Session</a:t>
            </a:r>
          </a:p>
        </p:txBody>
      </p:sp>
      <p:sp>
        <p:nvSpPr>
          <p:cNvPr id="3" name="Content Placeholder 2">
            <a:extLst>
              <a:ext uri="{FF2B5EF4-FFF2-40B4-BE49-F238E27FC236}">
                <a16:creationId xmlns:a16="http://schemas.microsoft.com/office/drawing/2014/main" id="{E4979D85-3236-41F8-B503-516F2F9C774A}"/>
              </a:ext>
            </a:extLst>
          </p:cNvPr>
          <p:cNvSpPr>
            <a:spLocks noGrp="1"/>
          </p:cNvSpPr>
          <p:nvPr>
            <p:ph idx="1"/>
          </p:nvPr>
        </p:nvSpPr>
        <p:spPr/>
        <p:txBody>
          <a:bodyPr>
            <a:noAutofit/>
          </a:bodyPr>
          <a:lstStyle/>
          <a:p>
            <a:pPr marL="0" indent="0">
              <a:buNone/>
            </a:pPr>
            <a:r>
              <a:rPr lang="en-US" sz="2400" b="1"/>
              <a:t>Goals for Today</a:t>
            </a:r>
            <a:r>
              <a:rPr lang="en-US" sz="2400"/>
              <a:t>:</a:t>
            </a:r>
          </a:p>
          <a:p>
            <a:pPr>
              <a:buFont typeface="Wingdings" panose="05000000000000000000" pitchFamily="2" charset="2"/>
              <a:buChar char="§"/>
            </a:pPr>
            <a:r>
              <a:rPr lang="en-US" sz="2400"/>
              <a:t>Provide an overview of the MPH Comprehensive Exam </a:t>
            </a:r>
          </a:p>
          <a:p>
            <a:pPr>
              <a:buFont typeface="Wingdings" panose="05000000000000000000" pitchFamily="2" charset="2"/>
              <a:buChar char="§"/>
            </a:pPr>
            <a:r>
              <a:rPr lang="en-US" sz="2400"/>
              <a:t>Describe what the exam includes – format and how it will be delivered</a:t>
            </a:r>
          </a:p>
          <a:p>
            <a:pPr>
              <a:buFont typeface="Wingdings" panose="05000000000000000000" pitchFamily="2" charset="2"/>
              <a:buChar char="§"/>
            </a:pPr>
            <a:r>
              <a:rPr lang="en-US" sz="2400"/>
              <a:t>Clarify grading, what happens if remediation is required, and overall timeline</a:t>
            </a:r>
          </a:p>
          <a:p>
            <a:pPr>
              <a:buFont typeface="Wingdings" panose="05000000000000000000" pitchFamily="2" charset="2"/>
              <a:buChar char="§"/>
            </a:pPr>
            <a:r>
              <a:rPr lang="en-US" sz="2400"/>
              <a:t>Offer tips and strategies to prepare</a:t>
            </a:r>
          </a:p>
          <a:p>
            <a:pPr>
              <a:buFont typeface="Wingdings" panose="05000000000000000000" pitchFamily="2" charset="2"/>
              <a:buChar char="§"/>
            </a:pPr>
            <a:r>
              <a:rPr lang="en-US" sz="2400"/>
              <a:t>Answer questions</a:t>
            </a:r>
          </a:p>
        </p:txBody>
      </p:sp>
    </p:spTree>
    <p:extLst>
      <p:ext uri="{BB962C8B-B14F-4D97-AF65-F5344CB8AC3E}">
        <p14:creationId xmlns:p14="http://schemas.microsoft.com/office/powerpoint/2010/main" val="4246919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785C0-524C-40B8-AB96-C090871E3072}"/>
              </a:ext>
            </a:extLst>
          </p:cNvPr>
          <p:cNvSpPr>
            <a:spLocks noGrp="1"/>
          </p:cNvSpPr>
          <p:nvPr>
            <p:ph type="title"/>
          </p:nvPr>
        </p:nvSpPr>
        <p:spPr/>
        <p:txBody>
          <a:bodyPr/>
          <a:lstStyle/>
          <a:p>
            <a:r>
              <a:rPr lang="en-US"/>
              <a:t>Overview</a:t>
            </a:r>
          </a:p>
        </p:txBody>
      </p:sp>
      <p:sp>
        <p:nvSpPr>
          <p:cNvPr id="3" name="Content Placeholder 2">
            <a:extLst>
              <a:ext uri="{FF2B5EF4-FFF2-40B4-BE49-F238E27FC236}">
                <a16:creationId xmlns:a16="http://schemas.microsoft.com/office/drawing/2014/main" id="{97C9BD42-20EF-4C33-9A94-164128463CCD}"/>
              </a:ext>
            </a:extLst>
          </p:cNvPr>
          <p:cNvSpPr>
            <a:spLocks noGrp="1"/>
          </p:cNvSpPr>
          <p:nvPr>
            <p:ph idx="1"/>
          </p:nvPr>
        </p:nvSpPr>
        <p:spPr>
          <a:xfrm>
            <a:off x="466160" y="1770804"/>
            <a:ext cx="7937176" cy="4742794"/>
          </a:xfrm>
        </p:spPr>
        <p:txBody>
          <a:bodyPr>
            <a:normAutofit lnSpcReduction="10000"/>
          </a:bodyPr>
          <a:lstStyle/>
          <a:p>
            <a:pPr lvl="0">
              <a:buFont typeface="Arial" panose="020B0604020202020204" pitchFamily="34" charset="0"/>
              <a:buChar char="•"/>
            </a:pPr>
            <a:endParaRPr lang="en-US" sz="2200" b="1"/>
          </a:p>
          <a:p>
            <a:pPr>
              <a:buFont typeface="Wingdings" panose="05000000000000000000" pitchFamily="2" charset="2"/>
              <a:buChar char="§"/>
            </a:pPr>
            <a:r>
              <a:rPr lang="en-US" sz="2400"/>
              <a:t>The MPH Comprehensive Exam is a required milestone for the MPH degree awarded by the University of North Carolina at Chapel Hill.</a:t>
            </a:r>
          </a:p>
          <a:p>
            <a:pPr lvl="0">
              <a:buFont typeface="Wingdings" panose="05000000000000000000" pitchFamily="2" charset="2"/>
              <a:buChar char="§"/>
            </a:pPr>
            <a:r>
              <a:rPr lang="en-US" sz="2400"/>
              <a:t>The exam will be developed by MPH Core and Concentration faculty, and administered and graded by Gillings faculty.  </a:t>
            </a:r>
          </a:p>
          <a:p>
            <a:pPr lvl="0">
              <a:buFont typeface="Wingdings" panose="05000000000000000000" pitchFamily="2" charset="2"/>
              <a:buChar char="§"/>
            </a:pPr>
            <a:r>
              <a:rPr lang="en-US" sz="2400"/>
              <a:t>Gillings administrative staff will set up and coordinate logistics and scheduling processes.</a:t>
            </a:r>
          </a:p>
          <a:p>
            <a:pPr>
              <a:buFont typeface="Wingdings" panose="05000000000000000000" pitchFamily="2" charset="2"/>
              <a:buChar char="§"/>
            </a:pPr>
            <a:r>
              <a:rPr lang="en-US" sz="2400"/>
              <a:t> All MPH/MSPH degree students must take the exam.</a:t>
            </a:r>
          </a:p>
          <a:p>
            <a:pPr marL="1026900" lvl="3" indent="-342900">
              <a:buFont typeface="Arial" panose="020B0604020202020204" pitchFamily="34" charset="0"/>
              <a:buChar char="•"/>
            </a:pPr>
            <a:r>
              <a:rPr lang="en-US" sz="2000"/>
              <a:t>Residential, online (MPH@UNC) and distance (Asheville)</a:t>
            </a:r>
            <a:endParaRPr lang="en-US" sz="1600"/>
          </a:p>
          <a:p>
            <a:pPr marL="201168" lvl="1" indent="0">
              <a:buNone/>
            </a:pPr>
            <a:endParaRPr lang="en-US" sz="2000"/>
          </a:p>
          <a:p>
            <a:endParaRPr lang="en-US"/>
          </a:p>
        </p:txBody>
      </p:sp>
    </p:spTree>
    <p:extLst>
      <p:ext uri="{BB962C8B-B14F-4D97-AF65-F5344CB8AC3E}">
        <p14:creationId xmlns:p14="http://schemas.microsoft.com/office/powerpoint/2010/main" val="4119231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F8A26-3E26-4413-B8B6-70F1CEE91384}"/>
              </a:ext>
            </a:extLst>
          </p:cNvPr>
          <p:cNvSpPr>
            <a:spLocks noGrp="1"/>
          </p:cNvSpPr>
          <p:nvPr>
            <p:ph type="title"/>
          </p:nvPr>
        </p:nvSpPr>
        <p:spPr/>
        <p:txBody>
          <a:bodyPr/>
          <a:lstStyle/>
          <a:p>
            <a:r>
              <a:rPr lang="en-US"/>
              <a:t>Overview</a:t>
            </a:r>
          </a:p>
        </p:txBody>
      </p:sp>
      <p:sp>
        <p:nvSpPr>
          <p:cNvPr id="3" name="Content Placeholder 2">
            <a:extLst>
              <a:ext uri="{FF2B5EF4-FFF2-40B4-BE49-F238E27FC236}">
                <a16:creationId xmlns:a16="http://schemas.microsoft.com/office/drawing/2014/main" id="{28316CD9-A162-471D-884B-240C2205C84C}"/>
              </a:ext>
            </a:extLst>
          </p:cNvPr>
          <p:cNvSpPr>
            <a:spLocks noGrp="1"/>
          </p:cNvSpPr>
          <p:nvPr>
            <p:ph idx="1"/>
          </p:nvPr>
        </p:nvSpPr>
        <p:spPr>
          <a:xfrm>
            <a:off x="581192" y="2212848"/>
            <a:ext cx="7989752" cy="3741638"/>
          </a:xfrm>
        </p:spPr>
        <p:txBody>
          <a:bodyPr anchor="t">
            <a:normAutofit fontScale="25000" lnSpcReduction="20000"/>
          </a:bodyPr>
          <a:lstStyle/>
          <a:p>
            <a:pPr>
              <a:lnSpc>
                <a:spcPct val="120000"/>
              </a:lnSpc>
              <a:buFont typeface="Wingdings" panose="05000000000000000000" pitchFamily="2" charset="2"/>
              <a:buChar char="§"/>
            </a:pPr>
            <a:r>
              <a:rPr lang="en-US" sz="9600"/>
              <a:t>The UNC Gillings MPH Comprehensive Exam is designed to evaluate your ability to apply public health knowledge and skills developed in the Core MPH courses to novel contexts, problems and populations. </a:t>
            </a:r>
          </a:p>
          <a:p>
            <a:pPr>
              <a:lnSpc>
                <a:spcPct val="120000"/>
              </a:lnSpc>
              <a:buFont typeface="Wingdings" panose="05000000000000000000" pitchFamily="2" charset="2"/>
              <a:buChar char="§"/>
            </a:pPr>
            <a:r>
              <a:rPr lang="en-US" sz="9600"/>
              <a:t>The exam (and the preparation for it) provides you with the opportunity to practice and demonstrate skills communicating about public health issues and solutions with colleagues, other stakeholders and the general public. </a:t>
            </a:r>
          </a:p>
          <a:p>
            <a:pPr>
              <a:buFont typeface="Wingdings" panose="05000000000000000000" pitchFamily="2" charset="2"/>
              <a:buChar char="§"/>
            </a:pPr>
            <a:endParaRPr lang="en-US" sz="2400"/>
          </a:p>
          <a:p>
            <a:pPr marL="0" indent="0">
              <a:buNone/>
            </a:pPr>
            <a:endParaRPr lang="en-US"/>
          </a:p>
          <a:p>
            <a:pPr marL="0" indent="0">
              <a:buNone/>
            </a:pPr>
            <a:endParaRPr lang="en-US"/>
          </a:p>
          <a:p>
            <a:pPr marL="0" indent="0">
              <a:buNone/>
            </a:pPr>
            <a:endParaRPr lang="en-US"/>
          </a:p>
          <a:p>
            <a:endParaRPr lang="en-US"/>
          </a:p>
        </p:txBody>
      </p:sp>
    </p:spTree>
    <p:extLst>
      <p:ext uri="{BB962C8B-B14F-4D97-AF65-F5344CB8AC3E}">
        <p14:creationId xmlns:p14="http://schemas.microsoft.com/office/powerpoint/2010/main" val="3975451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08C29-BEFA-4B46-B8B9-B40943C0CEE3}"/>
              </a:ext>
            </a:extLst>
          </p:cNvPr>
          <p:cNvSpPr>
            <a:spLocks noGrp="1"/>
          </p:cNvSpPr>
          <p:nvPr>
            <p:ph type="title"/>
          </p:nvPr>
        </p:nvSpPr>
        <p:spPr/>
        <p:txBody>
          <a:bodyPr>
            <a:normAutofit/>
          </a:bodyPr>
          <a:lstStyle/>
          <a:p>
            <a:r>
              <a:rPr lang="en-US"/>
              <a:t>What does the MPH Comprehensive Exam include? </a:t>
            </a:r>
          </a:p>
        </p:txBody>
      </p:sp>
      <p:sp>
        <p:nvSpPr>
          <p:cNvPr id="3" name="Content Placeholder 2">
            <a:extLst>
              <a:ext uri="{FF2B5EF4-FFF2-40B4-BE49-F238E27FC236}">
                <a16:creationId xmlns:a16="http://schemas.microsoft.com/office/drawing/2014/main" id="{C6A7DB30-F55B-4289-AA64-29819CC2B30A}"/>
              </a:ext>
            </a:extLst>
          </p:cNvPr>
          <p:cNvSpPr>
            <a:spLocks noGrp="1"/>
          </p:cNvSpPr>
          <p:nvPr>
            <p:ph idx="1"/>
          </p:nvPr>
        </p:nvSpPr>
        <p:spPr>
          <a:xfrm>
            <a:off x="581192" y="2095928"/>
            <a:ext cx="8182319" cy="4457272"/>
          </a:xfrm>
        </p:spPr>
        <p:txBody>
          <a:bodyPr anchor="t">
            <a:normAutofit fontScale="92500" lnSpcReduction="20000"/>
          </a:bodyPr>
          <a:lstStyle/>
          <a:p>
            <a:pPr marL="0" lvl="0" indent="0">
              <a:lnSpc>
                <a:spcPct val="120000"/>
              </a:lnSpc>
              <a:buNone/>
            </a:pPr>
            <a:r>
              <a:rPr lang="en-US" sz="2800"/>
              <a:t>The exam will cover the knowledge and skills developed from taking the following required Core MPH courses:  </a:t>
            </a:r>
          </a:p>
          <a:p>
            <a:pPr lvl="1">
              <a:lnSpc>
                <a:spcPct val="120000"/>
              </a:lnSpc>
              <a:buFont typeface="Wingdings" panose="05000000000000000000" pitchFamily="2" charset="2"/>
              <a:buChar char="§"/>
            </a:pPr>
            <a:r>
              <a:rPr lang="en-US" sz="2600"/>
              <a:t>SPHG 711 – Data Analysis for Public Health  </a:t>
            </a:r>
          </a:p>
          <a:p>
            <a:pPr lvl="1">
              <a:lnSpc>
                <a:spcPct val="120000"/>
              </a:lnSpc>
              <a:buFont typeface="Wingdings" panose="05000000000000000000" pitchFamily="2" charset="2"/>
              <a:buChar char="§"/>
            </a:pPr>
            <a:r>
              <a:rPr lang="en-US" sz="2600"/>
              <a:t>SPHG 712 – Measurements &amp; Methods for Public Health Practice </a:t>
            </a:r>
          </a:p>
          <a:p>
            <a:pPr lvl="1">
              <a:lnSpc>
                <a:spcPct val="120000"/>
              </a:lnSpc>
              <a:buFont typeface="Wingdings" panose="05000000000000000000" pitchFamily="2" charset="2"/>
              <a:buChar char="§"/>
            </a:pPr>
            <a:r>
              <a:rPr lang="en-US" sz="2600"/>
              <a:t>SPHG 713 – Understanding Public Health Issues  </a:t>
            </a:r>
          </a:p>
          <a:p>
            <a:pPr lvl="1">
              <a:lnSpc>
                <a:spcPct val="120000"/>
              </a:lnSpc>
              <a:buFont typeface="Wingdings" panose="05000000000000000000" pitchFamily="2" charset="2"/>
              <a:buChar char="§"/>
            </a:pPr>
            <a:r>
              <a:rPr lang="en-US" sz="2600"/>
              <a:t>SPHG 721 – Conceptualizing Public Health Solutions </a:t>
            </a:r>
          </a:p>
          <a:p>
            <a:pPr lvl="1">
              <a:lnSpc>
                <a:spcPct val="120000"/>
              </a:lnSpc>
              <a:buFont typeface="Wingdings" panose="05000000000000000000" pitchFamily="2" charset="2"/>
              <a:buChar char="§"/>
            </a:pPr>
            <a:r>
              <a:rPr lang="en-US" sz="2600"/>
              <a:t>SPHG 722 – Developing, Implementing, and Evaluating Public Health Solutions  </a:t>
            </a:r>
          </a:p>
          <a:p>
            <a:pPr lvl="0">
              <a:lnSpc>
                <a:spcPct val="120000"/>
              </a:lnSpc>
              <a:buFont typeface="Wingdings" panose="05000000000000000000" pitchFamily="2" charset="2"/>
              <a:buChar char="§"/>
            </a:pPr>
            <a:endParaRPr lang="en-US" sz="2800"/>
          </a:p>
          <a:p>
            <a:endParaRPr lang="en-US"/>
          </a:p>
        </p:txBody>
      </p:sp>
    </p:spTree>
    <p:extLst>
      <p:ext uri="{BB962C8B-B14F-4D97-AF65-F5344CB8AC3E}">
        <p14:creationId xmlns:p14="http://schemas.microsoft.com/office/powerpoint/2010/main" val="1047288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DDAF6-F5AA-4666-BF37-BA59C8251E2B}"/>
              </a:ext>
            </a:extLst>
          </p:cNvPr>
          <p:cNvSpPr>
            <a:spLocks noGrp="1"/>
          </p:cNvSpPr>
          <p:nvPr>
            <p:ph type="title"/>
          </p:nvPr>
        </p:nvSpPr>
        <p:spPr/>
        <p:txBody>
          <a:bodyPr/>
          <a:lstStyle/>
          <a:p>
            <a:r>
              <a:rPr lang="en-US"/>
              <a:t>What is the format of the MPH Comprehensive Exam?</a:t>
            </a:r>
          </a:p>
        </p:txBody>
      </p:sp>
      <p:sp>
        <p:nvSpPr>
          <p:cNvPr id="3" name="Content Placeholder 2">
            <a:extLst>
              <a:ext uri="{FF2B5EF4-FFF2-40B4-BE49-F238E27FC236}">
                <a16:creationId xmlns:a16="http://schemas.microsoft.com/office/drawing/2014/main" id="{151662DE-C13C-48E0-A0A8-442E3E5BAEE0}"/>
              </a:ext>
            </a:extLst>
          </p:cNvPr>
          <p:cNvSpPr>
            <a:spLocks noGrp="1"/>
          </p:cNvSpPr>
          <p:nvPr>
            <p:ph idx="1"/>
          </p:nvPr>
        </p:nvSpPr>
        <p:spPr>
          <a:xfrm>
            <a:off x="241076" y="2093180"/>
            <a:ext cx="8576353" cy="4764820"/>
          </a:xfrm>
        </p:spPr>
        <p:txBody>
          <a:bodyPr>
            <a:noAutofit/>
          </a:bodyPr>
          <a:lstStyle/>
          <a:p>
            <a:pPr lvl="1">
              <a:lnSpc>
                <a:spcPct val="120000"/>
              </a:lnSpc>
              <a:buFont typeface="Wingdings" panose="05000000000000000000" pitchFamily="2" charset="2"/>
              <a:buChar char="§"/>
            </a:pPr>
            <a:r>
              <a:rPr lang="en-US" sz="1900"/>
              <a:t>Faculty will prepare a </a:t>
            </a:r>
            <a:r>
              <a:rPr lang="en-US" sz="1900" b="1"/>
              <a:t>list of possible questions and health topics </a:t>
            </a:r>
            <a:r>
              <a:rPr lang="en-US" sz="1900"/>
              <a:t>to which they are applied.  These will be distributed to students in advance of the exam.</a:t>
            </a:r>
          </a:p>
          <a:p>
            <a:pPr lvl="1">
              <a:lnSpc>
                <a:spcPct val="120000"/>
              </a:lnSpc>
              <a:buFont typeface="Wingdings" panose="05000000000000000000" pitchFamily="2" charset="2"/>
              <a:buChar char="§"/>
            </a:pPr>
            <a:r>
              <a:rPr lang="en-US" sz="1900"/>
              <a:t>The exam will take place in a </a:t>
            </a:r>
            <a:r>
              <a:rPr lang="en-US" sz="1900" b="1"/>
              <a:t>Zoom meeting </a:t>
            </a:r>
            <a:r>
              <a:rPr lang="en-US" sz="1900"/>
              <a:t>where each student will interact with two faculty graders (from different departments) in a </a:t>
            </a:r>
            <a:r>
              <a:rPr lang="en-US" sz="1900" b="1"/>
              <a:t>20-minute appointment</a:t>
            </a:r>
            <a:r>
              <a:rPr lang="en-US" sz="1900"/>
              <a:t>.  All Zoom appointments will be recorded.</a:t>
            </a:r>
          </a:p>
          <a:p>
            <a:pPr lvl="1">
              <a:lnSpc>
                <a:spcPct val="120000"/>
              </a:lnSpc>
              <a:buFont typeface="Wingdings" panose="05000000000000000000" pitchFamily="2" charset="2"/>
              <a:buChar char="§"/>
            </a:pPr>
            <a:r>
              <a:rPr lang="en-US" sz="1900"/>
              <a:t>During the 20-minute Zoom appointment, each student will be asked to </a:t>
            </a:r>
            <a:r>
              <a:rPr lang="en-US" sz="1900" b="1"/>
              <a:t>answer 2 questions on a specific health topic </a:t>
            </a:r>
            <a:r>
              <a:rPr lang="en-US" sz="1900"/>
              <a:t>from the list of questions distributed to students beforehand. Students will have up to 5 minutes to answer each of 2 questions and 2 probes.</a:t>
            </a:r>
          </a:p>
          <a:p>
            <a:pPr lvl="1">
              <a:lnSpc>
                <a:spcPct val="120000"/>
              </a:lnSpc>
              <a:buFont typeface="Wingdings" panose="05000000000000000000" pitchFamily="2" charset="2"/>
              <a:buChar char="§"/>
            </a:pPr>
            <a:r>
              <a:rPr lang="en-US" sz="1900"/>
              <a:t>Each question will include a </a:t>
            </a:r>
            <a:r>
              <a:rPr lang="en-US" sz="1900" b="1"/>
              <a:t>follow-up “probe” question. </a:t>
            </a:r>
            <a:r>
              <a:rPr lang="en-US" sz="1900"/>
              <a:t>These 2 follow-up questions </a:t>
            </a:r>
            <a:r>
              <a:rPr lang="en-US" sz="1900" b="1"/>
              <a:t>will </a:t>
            </a:r>
            <a:r>
              <a:rPr lang="en-US" sz="1900" b="1" u="sng"/>
              <a:t>not</a:t>
            </a:r>
            <a:r>
              <a:rPr lang="en-US" sz="1900" b="1"/>
              <a:t> be distributed </a:t>
            </a:r>
            <a:r>
              <a:rPr lang="en-US" sz="1900"/>
              <a:t>in advance.</a:t>
            </a:r>
          </a:p>
          <a:p>
            <a:pPr lvl="1">
              <a:lnSpc>
                <a:spcPct val="120000"/>
              </a:lnSpc>
              <a:buFont typeface="Wingdings" panose="05000000000000000000" pitchFamily="2" charset="2"/>
              <a:buChar char="§"/>
            </a:pPr>
            <a:r>
              <a:rPr lang="en-US" sz="1900"/>
              <a:t>Different students will get different questions and different follow-up probes. </a:t>
            </a:r>
            <a:endParaRPr lang="en-US" sz="1900">
              <a:solidFill>
                <a:schemeClr val="tx1"/>
              </a:solidFill>
            </a:endParaRPr>
          </a:p>
          <a:p>
            <a:pPr marL="0" indent="0">
              <a:buNone/>
            </a:pPr>
            <a:endParaRPr lang="en-US" sz="1900"/>
          </a:p>
        </p:txBody>
      </p:sp>
    </p:spTree>
    <p:extLst>
      <p:ext uri="{BB962C8B-B14F-4D97-AF65-F5344CB8AC3E}">
        <p14:creationId xmlns:p14="http://schemas.microsoft.com/office/powerpoint/2010/main" val="2276336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C6DB7-C46B-4EEA-88A6-F4C319B77E63}"/>
              </a:ext>
            </a:extLst>
          </p:cNvPr>
          <p:cNvSpPr>
            <a:spLocks noGrp="1"/>
          </p:cNvSpPr>
          <p:nvPr>
            <p:ph type="title"/>
          </p:nvPr>
        </p:nvSpPr>
        <p:spPr/>
        <p:txBody>
          <a:bodyPr>
            <a:normAutofit/>
          </a:bodyPr>
          <a:lstStyle/>
          <a:p>
            <a:r>
              <a:rPr lang="en-US"/>
              <a:t>What does the process look like?</a:t>
            </a:r>
          </a:p>
        </p:txBody>
      </p:sp>
      <p:sp>
        <p:nvSpPr>
          <p:cNvPr id="3" name="Content Placeholder 2">
            <a:extLst>
              <a:ext uri="{FF2B5EF4-FFF2-40B4-BE49-F238E27FC236}">
                <a16:creationId xmlns:a16="http://schemas.microsoft.com/office/drawing/2014/main" id="{39C9FFFC-CDB7-4CE8-9392-67EC3DC7BE63}"/>
              </a:ext>
            </a:extLst>
          </p:cNvPr>
          <p:cNvSpPr>
            <a:spLocks noGrp="1"/>
          </p:cNvSpPr>
          <p:nvPr>
            <p:ph idx="1"/>
          </p:nvPr>
        </p:nvSpPr>
        <p:spPr>
          <a:xfrm>
            <a:off x="387531" y="2053773"/>
            <a:ext cx="8277498" cy="4161969"/>
          </a:xfrm>
        </p:spPr>
        <p:txBody>
          <a:bodyPr>
            <a:normAutofit fontScale="92500"/>
          </a:bodyPr>
          <a:lstStyle/>
          <a:p>
            <a:pPr lvl="1">
              <a:lnSpc>
                <a:spcPct val="110000"/>
              </a:lnSpc>
              <a:buFont typeface="Wingdings" panose="05000000000000000000" pitchFamily="2" charset="2"/>
              <a:buChar char="§"/>
            </a:pPr>
            <a:r>
              <a:rPr lang="en-US" sz="2400"/>
              <a:t>At the completion of the spring semester, we </a:t>
            </a:r>
            <a:r>
              <a:rPr lang="en-US" sz="2400" b="1"/>
              <a:t>will share a set of broad preparation questions</a:t>
            </a:r>
            <a:r>
              <a:rPr lang="en-US" sz="2400"/>
              <a:t> for you to use to prepare.  </a:t>
            </a:r>
          </a:p>
          <a:p>
            <a:pPr lvl="1">
              <a:lnSpc>
                <a:spcPct val="110000"/>
              </a:lnSpc>
              <a:buFont typeface="Wingdings" panose="05000000000000000000" pitchFamily="2" charset="2"/>
              <a:buChar char="§"/>
            </a:pPr>
            <a:r>
              <a:rPr lang="en-US" sz="2400"/>
              <a:t>Two weeks in advance of the exam, we </a:t>
            </a:r>
            <a:r>
              <a:rPr lang="en-US" sz="2400" b="1"/>
              <a:t>will announce two substantive public health topics for the exam </a:t>
            </a:r>
            <a:r>
              <a:rPr lang="en-US" sz="2400"/>
              <a:t>(for example, vaping in US high school students, or measles in children in the Ukraine)</a:t>
            </a:r>
          </a:p>
          <a:p>
            <a:pPr lvl="1">
              <a:lnSpc>
                <a:spcPct val="110000"/>
              </a:lnSpc>
              <a:buFont typeface="Wingdings" panose="05000000000000000000" pitchFamily="2" charset="2"/>
              <a:buChar char="§"/>
            </a:pPr>
            <a:r>
              <a:rPr lang="en-US" sz="2400"/>
              <a:t>For each topic, we </a:t>
            </a:r>
            <a:r>
              <a:rPr lang="en-US" sz="2400" b="1"/>
              <a:t>will provide 1-2 “anchor” articles or materials </a:t>
            </a:r>
            <a:r>
              <a:rPr lang="en-US" sz="2400"/>
              <a:t>that provide some general background about the topics, but you are encouraged to further consult the literature and data to support your responses. </a:t>
            </a:r>
            <a:endParaRPr lang="en-US"/>
          </a:p>
          <a:p>
            <a:endParaRPr lang="en-US"/>
          </a:p>
        </p:txBody>
      </p:sp>
    </p:spTree>
    <p:extLst>
      <p:ext uri="{BB962C8B-B14F-4D97-AF65-F5344CB8AC3E}">
        <p14:creationId xmlns:p14="http://schemas.microsoft.com/office/powerpoint/2010/main" val="4277769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0AB0E-899E-0341-8EA9-9C9F655F55BF}"/>
              </a:ext>
            </a:extLst>
          </p:cNvPr>
          <p:cNvSpPr>
            <a:spLocks noGrp="1"/>
          </p:cNvSpPr>
          <p:nvPr>
            <p:ph type="title"/>
          </p:nvPr>
        </p:nvSpPr>
        <p:spPr/>
        <p:txBody>
          <a:bodyPr/>
          <a:lstStyle/>
          <a:p>
            <a:r>
              <a:rPr lang="en-US"/>
              <a:t>Sample pre-prepared question:</a:t>
            </a:r>
          </a:p>
        </p:txBody>
      </p:sp>
      <p:graphicFrame>
        <p:nvGraphicFramePr>
          <p:cNvPr id="4" name="Content Placeholder 3">
            <a:extLst>
              <a:ext uri="{FF2B5EF4-FFF2-40B4-BE49-F238E27FC236}">
                <a16:creationId xmlns:a16="http://schemas.microsoft.com/office/drawing/2014/main" id="{27BD16EE-E934-444C-A5BF-D460FC46ED14}"/>
              </a:ext>
            </a:extLst>
          </p:cNvPr>
          <p:cNvGraphicFramePr>
            <a:graphicFrameLocks noGrp="1"/>
          </p:cNvGraphicFramePr>
          <p:nvPr>
            <p:ph idx="1"/>
            <p:extLst>
              <p:ext uri="{D42A27DB-BD31-4B8C-83A1-F6EECF244321}">
                <p14:modId xmlns:p14="http://schemas.microsoft.com/office/powerpoint/2010/main" val="4120426203"/>
              </p:ext>
            </p:extLst>
          </p:nvPr>
        </p:nvGraphicFramePr>
        <p:xfrm>
          <a:off x="619125" y="3429711"/>
          <a:ext cx="7981950" cy="3286776"/>
        </p:xfrm>
        <a:graphic>
          <a:graphicData uri="http://schemas.openxmlformats.org/drawingml/2006/table">
            <a:tbl>
              <a:tblPr firstRow="1" bandRow="1">
                <a:tableStyleId>{5C22544A-7EE6-4342-B048-85BDC9FD1C3A}</a:tableStyleId>
              </a:tblPr>
              <a:tblGrid>
                <a:gridCol w="3990975">
                  <a:extLst>
                    <a:ext uri="{9D8B030D-6E8A-4147-A177-3AD203B41FA5}">
                      <a16:colId xmlns:a16="http://schemas.microsoft.com/office/drawing/2014/main" val="2561186451"/>
                    </a:ext>
                  </a:extLst>
                </a:gridCol>
                <a:gridCol w="3990975">
                  <a:extLst>
                    <a:ext uri="{9D8B030D-6E8A-4147-A177-3AD203B41FA5}">
                      <a16:colId xmlns:a16="http://schemas.microsoft.com/office/drawing/2014/main" val="1438233907"/>
                    </a:ext>
                  </a:extLst>
                </a:gridCol>
              </a:tblGrid>
              <a:tr h="657355">
                <a:tc>
                  <a:txBody>
                    <a:bodyPr/>
                    <a:lstStyle/>
                    <a:p>
                      <a:r>
                        <a:rPr lang="en-US"/>
                        <a:t>Pre-prepared question</a:t>
                      </a:r>
                    </a:p>
                    <a:p>
                      <a:r>
                        <a:rPr lang="en-US"/>
                        <a:t> (provided in advance)</a:t>
                      </a:r>
                    </a:p>
                  </a:txBody>
                  <a:tcPr/>
                </a:tc>
                <a:tc>
                  <a:txBody>
                    <a:bodyPr/>
                    <a:lstStyle/>
                    <a:p>
                      <a:r>
                        <a:rPr lang="en-US"/>
                        <a:t>Follow-up probe </a:t>
                      </a:r>
                    </a:p>
                    <a:p>
                      <a:r>
                        <a:rPr lang="en-US"/>
                        <a:t>(not provided in advance)</a:t>
                      </a:r>
                    </a:p>
                  </a:txBody>
                  <a:tcPr/>
                </a:tc>
                <a:extLst>
                  <a:ext uri="{0D108BD9-81ED-4DB2-BD59-A6C34878D82A}">
                    <a16:rowId xmlns:a16="http://schemas.microsoft.com/office/drawing/2014/main" val="2555161271"/>
                  </a:ext>
                </a:extLst>
              </a:tr>
              <a:tr h="2629421">
                <a:tc>
                  <a:txBody>
                    <a:bodyPr/>
                    <a:lstStyle/>
                    <a:p>
                      <a:r>
                        <a:rPr lang="en-US"/>
                        <a:t>Describe three determinants of the [health issue] [in the specific context] that each operate at different levels of the social ecological framework. </a:t>
                      </a:r>
                    </a:p>
                    <a:p>
                      <a:endParaRPr lang="en-US"/>
                    </a:p>
                    <a:p>
                      <a:r>
                        <a:rPr lang="en-US"/>
                        <a:t>For one of these determinants, describe the types of data you would need to calculate the burden of disease resulting from that risk factor.</a:t>
                      </a:r>
                    </a:p>
                  </a:txBody>
                  <a:tcPr/>
                </a:tc>
                <a:tc>
                  <a:txBody>
                    <a:bodyPr/>
                    <a:lstStyle/>
                    <a:p>
                      <a:r>
                        <a:rPr lang="en-US"/>
                        <a:t>Choose one of the determinants you just described and explain how it might contribute to inequities in the [health outcome within the identified population].</a:t>
                      </a:r>
                    </a:p>
                  </a:txBody>
                  <a:tcPr/>
                </a:tc>
                <a:extLst>
                  <a:ext uri="{0D108BD9-81ED-4DB2-BD59-A6C34878D82A}">
                    <a16:rowId xmlns:a16="http://schemas.microsoft.com/office/drawing/2014/main" val="3749135944"/>
                  </a:ext>
                </a:extLst>
              </a:tr>
            </a:tbl>
          </a:graphicData>
        </a:graphic>
      </p:graphicFrame>
      <p:sp>
        <p:nvSpPr>
          <p:cNvPr id="3" name="Rectangle 2"/>
          <p:cNvSpPr/>
          <p:nvPr/>
        </p:nvSpPr>
        <p:spPr>
          <a:xfrm>
            <a:off x="324516" y="1967772"/>
            <a:ext cx="8503104" cy="1461939"/>
          </a:xfrm>
          <a:prstGeom prst="rect">
            <a:avLst/>
          </a:prstGeom>
        </p:spPr>
        <p:txBody>
          <a:bodyPr wrap="square">
            <a:spAutoFit/>
          </a:bodyPr>
          <a:lstStyle/>
          <a:p>
            <a:pPr marL="630000" lvl="1" indent="-306000">
              <a:spcBef>
                <a:spcPct val="20000"/>
              </a:spcBef>
              <a:spcAft>
                <a:spcPts val="600"/>
              </a:spcAft>
              <a:buClr>
                <a:schemeClr val="accent2"/>
              </a:buClr>
              <a:buSzPct val="92000"/>
              <a:buFont typeface="Wingdings" panose="05000000000000000000" pitchFamily="2" charset="2"/>
              <a:buChar char="§"/>
            </a:pPr>
            <a:r>
              <a:rPr lang="en-US" sz="2000">
                <a:solidFill>
                  <a:schemeClr val="tx2"/>
                </a:solidFill>
              </a:rPr>
              <a:t>“Pre-prepared questions” are broad conceptual questions that will be given to all students after the end of their spring semester.</a:t>
            </a:r>
          </a:p>
          <a:p>
            <a:pPr marL="630000" lvl="1" indent="-306000">
              <a:spcBef>
                <a:spcPct val="20000"/>
              </a:spcBef>
              <a:spcAft>
                <a:spcPts val="600"/>
              </a:spcAft>
              <a:buClr>
                <a:schemeClr val="accent2"/>
              </a:buClr>
              <a:buSzPct val="92000"/>
              <a:buFont typeface="Wingdings" panose="05000000000000000000" pitchFamily="2" charset="2"/>
              <a:buChar char="§"/>
            </a:pPr>
            <a:r>
              <a:rPr lang="en-US" sz="2000">
                <a:solidFill>
                  <a:schemeClr val="tx2"/>
                </a:solidFill>
              </a:rPr>
              <a:t>A “probe” is a follow up question asked during the Zoom Comp Exam meeting.</a:t>
            </a:r>
          </a:p>
        </p:txBody>
      </p:sp>
    </p:spTree>
    <p:extLst>
      <p:ext uri="{BB962C8B-B14F-4D97-AF65-F5344CB8AC3E}">
        <p14:creationId xmlns:p14="http://schemas.microsoft.com/office/powerpoint/2010/main" val="2337812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5D64D-1203-44E0-86B0-30075F2798A1}"/>
              </a:ext>
            </a:extLst>
          </p:cNvPr>
          <p:cNvSpPr>
            <a:spLocks noGrp="1"/>
          </p:cNvSpPr>
          <p:nvPr>
            <p:ph type="title"/>
          </p:nvPr>
        </p:nvSpPr>
        <p:spPr/>
        <p:txBody>
          <a:bodyPr>
            <a:normAutofit/>
          </a:bodyPr>
          <a:lstStyle/>
          <a:p>
            <a:r>
              <a:rPr lang="en-US"/>
              <a:t>Topics we expect to address:</a:t>
            </a:r>
          </a:p>
        </p:txBody>
      </p:sp>
      <p:sp>
        <p:nvSpPr>
          <p:cNvPr id="3" name="Content Placeholder 2">
            <a:extLst>
              <a:ext uri="{FF2B5EF4-FFF2-40B4-BE49-F238E27FC236}">
                <a16:creationId xmlns:a16="http://schemas.microsoft.com/office/drawing/2014/main" id="{1490FBDF-4FC3-4CD1-A33B-D98C2370BCA2}"/>
              </a:ext>
            </a:extLst>
          </p:cNvPr>
          <p:cNvSpPr>
            <a:spLocks noGrp="1"/>
          </p:cNvSpPr>
          <p:nvPr>
            <p:ph idx="1"/>
          </p:nvPr>
        </p:nvSpPr>
        <p:spPr>
          <a:xfrm>
            <a:off x="308501" y="1969327"/>
            <a:ext cx="7543800" cy="4724081"/>
          </a:xfrm>
        </p:spPr>
        <p:txBody>
          <a:bodyPr>
            <a:normAutofit fontScale="40000" lnSpcReduction="20000"/>
          </a:bodyPr>
          <a:lstStyle/>
          <a:p>
            <a:pPr lvl="1" fontAlgn="base">
              <a:lnSpc>
                <a:spcPct val="120000"/>
              </a:lnSpc>
              <a:buFont typeface="Wingdings" panose="05000000000000000000" pitchFamily="2" charset="2"/>
              <a:buChar char="§"/>
            </a:pPr>
            <a:r>
              <a:rPr lang="en-US" sz="6000"/>
              <a:t>Articulating issue as a PH problem  </a:t>
            </a:r>
          </a:p>
          <a:p>
            <a:pPr lvl="1" fontAlgn="base">
              <a:lnSpc>
                <a:spcPct val="120000"/>
              </a:lnSpc>
              <a:buFont typeface="Wingdings" panose="05000000000000000000" pitchFamily="2" charset="2"/>
              <a:buChar char="§"/>
            </a:pPr>
            <a:r>
              <a:rPr lang="en-US" sz="6000"/>
              <a:t>Underlying causes </a:t>
            </a:r>
          </a:p>
          <a:p>
            <a:pPr lvl="1" fontAlgn="base">
              <a:lnSpc>
                <a:spcPct val="120000"/>
              </a:lnSpc>
              <a:buFont typeface="Wingdings" panose="05000000000000000000" pitchFamily="2" charset="2"/>
              <a:buChar char="§"/>
            </a:pPr>
            <a:r>
              <a:rPr lang="en-US" sz="6000"/>
              <a:t>Equity issues</a:t>
            </a:r>
          </a:p>
          <a:p>
            <a:pPr lvl="1" fontAlgn="base">
              <a:lnSpc>
                <a:spcPct val="120000"/>
              </a:lnSpc>
              <a:buFont typeface="Wingdings" panose="05000000000000000000" pitchFamily="2" charset="2"/>
              <a:buChar char="§"/>
            </a:pPr>
            <a:r>
              <a:rPr lang="en-US" sz="6000"/>
              <a:t>Interpreting data</a:t>
            </a:r>
          </a:p>
          <a:p>
            <a:pPr lvl="1" fontAlgn="base">
              <a:lnSpc>
                <a:spcPct val="120000"/>
              </a:lnSpc>
              <a:buFont typeface="Wingdings" panose="05000000000000000000" pitchFamily="2" charset="2"/>
              <a:buChar char="§"/>
            </a:pPr>
            <a:r>
              <a:rPr lang="en-US" sz="6000"/>
              <a:t>Engaging stakeholders </a:t>
            </a:r>
          </a:p>
          <a:p>
            <a:pPr lvl="1" fontAlgn="base">
              <a:lnSpc>
                <a:spcPct val="120000"/>
              </a:lnSpc>
              <a:buFont typeface="Wingdings" panose="05000000000000000000" pitchFamily="2" charset="2"/>
              <a:buChar char="§"/>
            </a:pPr>
            <a:r>
              <a:rPr lang="en-US" sz="6000"/>
              <a:t>Systems thinking/Socio-Ecological Framework </a:t>
            </a:r>
          </a:p>
          <a:p>
            <a:pPr lvl="1" fontAlgn="base">
              <a:lnSpc>
                <a:spcPct val="120000"/>
              </a:lnSpc>
              <a:buFont typeface="Wingdings" panose="05000000000000000000" pitchFamily="2" charset="2"/>
              <a:buChar char="§"/>
            </a:pPr>
            <a:r>
              <a:rPr lang="en-US" sz="6000"/>
              <a:t>Designing Policy and Program Interventions</a:t>
            </a:r>
          </a:p>
          <a:p>
            <a:pPr lvl="1" fontAlgn="base">
              <a:lnSpc>
                <a:spcPct val="120000"/>
              </a:lnSpc>
              <a:buFont typeface="Wingdings" panose="05000000000000000000" pitchFamily="2" charset="2"/>
              <a:buChar char="§"/>
            </a:pPr>
            <a:r>
              <a:rPr lang="en-US" sz="6000"/>
              <a:t>Evaluation (outcome; process) </a:t>
            </a:r>
          </a:p>
          <a:p>
            <a:pPr lvl="1" fontAlgn="base">
              <a:lnSpc>
                <a:spcPct val="120000"/>
              </a:lnSpc>
              <a:buFont typeface="Wingdings" panose="05000000000000000000" pitchFamily="2" charset="2"/>
              <a:buChar char="§"/>
            </a:pPr>
            <a:r>
              <a:rPr lang="en-US" sz="6000"/>
              <a:t>Sustainability </a:t>
            </a:r>
          </a:p>
          <a:p>
            <a:endParaRPr lang="en-US"/>
          </a:p>
        </p:txBody>
      </p:sp>
    </p:spTree>
    <p:extLst>
      <p:ext uri="{BB962C8B-B14F-4D97-AF65-F5344CB8AC3E}">
        <p14:creationId xmlns:p14="http://schemas.microsoft.com/office/powerpoint/2010/main" val="74142493"/>
      </p:ext>
    </p:extLst>
  </p:cSld>
  <p:clrMapOvr>
    <a:masterClrMapping/>
  </p:clrMapOvr>
</p:sld>
</file>

<file path=ppt/theme/theme1.xml><?xml version="1.0" encoding="utf-8"?>
<a:theme xmlns:a="http://schemas.openxmlformats.org/drawingml/2006/main" name="Dividend">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E512F7A698608428EEC00F1B913C153" ma:contentTypeVersion="11" ma:contentTypeDescription="Create a new document." ma:contentTypeScope="" ma:versionID="ed80e8d8d9e2ce33abe3b79811e1a574">
  <xsd:schema xmlns:xsd="http://www.w3.org/2001/XMLSchema" xmlns:xs="http://www.w3.org/2001/XMLSchema" xmlns:p="http://schemas.microsoft.com/office/2006/metadata/properties" xmlns:ns2="bc00efef-fac5-4726-9123-577427786243" xmlns:ns3="2fbc5acf-9692-49bd-a57f-aba4b7e94704" targetNamespace="http://schemas.microsoft.com/office/2006/metadata/properties" ma:root="true" ma:fieldsID="a8262c9e0bdf0e835b92f9888f9a25c1" ns2:_="" ns3:_="">
    <xsd:import namespace="bc00efef-fac5-4726-9123-577427786243"/>
    <xsd:import namespace="2fbc5acf-9692-49bd-a57f-aba4b7e9470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00efef-fac5-4726-9123-5774277862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fbc5acf-9692-49bd-a57f-aba4b7e9470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DA42909-C2D5-4F03-9414-9D1D2029BAC5}">
  <ds:schemaRefs>
    <ds:schemaRef ds:uri="http://schemas.microsoft.com/sharepoint/v3/contenttype/forms"/>
  </ds:schemaRefs>
</ds:datastoreItem>
</file>

<file path=customXml/itemProps2.xml><?xml version="1.0" encoding="utf-8"?>
<ds:datastoreItem xmlns:ds="http://schemas.openxmlformats.org/officeDocument/2006/customXml" ds:itemID="{902492AC-8AE3-4502-B4EC-781034E782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00efef-fac5-4726-9123-577427786243"/>
    <ds:schemaRef ds:uri="2fbc5acf-9692-49bd-a57f-aba4b7e947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FD70782-8102-454C-8A42-F10A1EAD24E1}">
  <ds:schemaRefs>
    <ds:schemaRef ds:uri="1ec8c5ab-6ea7-455a-99bb-bad7068bcc06"/>
    <ds:schemaRef ds:uri="ab2d28dd-6b2b-4726-b2c2-edc4d3419a5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TM03457464[[fn=Dividend]]</Template>
  <TotalTime>0</TotalTime>
  <Words>1339</Words>
  <Application>Microsoft Office PowerPoint</Application>
  <PresentationFormat>On-screen Show (4:3)</PresentationFormat>
  <Paragraphs>103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Gill Sans MT</vt:lpstr>
      <vt:lpstr>Wingdings</vt:lpstr>
      <vt:lpstr>Wingdings 2</vt:lpstr>
      <vt:lpstr>Dividend</vt:lpstr>
      <vt:lpstr>MPH Comprehensive Exam Information Session</vt:lpstr>
      <vt:lpstr>Gillings MPH Comprehensive Exam Information Session</vt:lpstr>
      <vt:lpstr>Overview</vt:lpstr>
      <vt:lpstr>Overview</vt:lpstr>
      <vt:lpstr>What does the MPH Comprehensive Exam include? </vt:lpstr>
      <vt:lpstr>What is the format of the MPH Comprehensive Exam?</vt:lpstr>
      <vt:lpstr>What does the process look like?</vt:lpstr>
      <vt:lpstr>Sample pre-prepared question:</vt:lpstr>
      <vt:lpstr>Topics we expect to address:</vt:lpstr>
      <vt:lpstr>Logistics of the MPH Comp Exam</vt:lpstr>
      <vt:lpstr>Accommodations </vt:lpstr>
      <vt:lpstr>Grading the MPH Comp Exam</vt:lpstr>
      <vt:lpstr>What if I don’t earn a passing grade on the exam?</vt:lpstr>
      <vt:lpstr>  SAMPLE Timeline  (Full-time student who matriculates in fall)</vt:lpstr>
      <vt:lpstr>Study Tips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 Exam Information Session</dc:title>
  <dc:creator>Yeatts, Karin</dc:creator>
  <cp:lastModifiedBy>Nakamoto, Cassie</cp:lastModifiedBy>
  <cp:revision>5</cp:revision>
  <dcterms:created xsi:type="dcterms:W3CDTF">2020-03-27T18:35:12Z</dcterms:created>
  <dcterms:modified xsi:type="dcterms:W3CDTF">2022-01-04T21:43:11Z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0x0101007E512F7A698608428EEC00F1B913C153</vt:lpwstr>
  </property>
</Properties>
</file>