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7"/>
  </p:notesMasterIdLst>
  <p:sldIdLst>
    <p:sldId id="256" r:id="rId5"/>
    <p:sldId id="257" r:id="rId6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horne, Kristine Villaflor" initials="TKV" lastIdx="1" clrIdx="0">
    <p:extLst>
      <p:ext uri="{19B8F6BF-5375-455C-9EA6-DF929625EA0E}">
        <p15:presenceInfo xmlns:p15="http://schemas.microsoft.com/office/powerpoint/2012/main" userId="S::kvthorne@ad.unc.edu::848d7c1d-f9e7-404e-b9d2-2a2c6afb59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AF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6A1E48F-C224-4083-9595-756F6162D33E}" v="2" dt="2021-10-27T20:01:45.1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3" d="100"/>
          <a:sy n="43" d="100"/>
        </p:scale>
        <p:origin x="21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1E85FD-4D57-4110-8701-DE2E794FA0FF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D6B37B-CB11-494F-9DC9-5DA26A3963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236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D6B37B-CB11-494F-9DC9-5DA26A3963C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95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BB1-98B3-40FF-A21D-35A4F0D5EC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CD75-A597-465A-A971-10C4B5C4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5294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BB1-98B3-40FF-A21D-35A4F0D5EC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CD75-A597-465A-A971-10C4B5C4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49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BB1-98B3-40FF-A21D-35A4F0D5EC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CD75-A597-465A-A971-10C4B5C4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36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BB1-98B3-40FF-A21D-35A4F0D5EC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CD75-A597-465A-A971-10C4B5C4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68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BB1-98B3-40FF-A21D-35A4F0D5EC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CD75-A597-465A-A971-10C4B5C4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7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BB1-98B3-40FF-A21D-35A4F0D5EC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CD75-A597-465A-A971-10C4B5C4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349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BB1-98B3-40FF-A21D-35A4F0D5EC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CD75-A597-465A-A971-10C4B5C4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330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BB1-98B3-40FF-A21D-35A4F0D5EC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CD75-A597-465A-A971-10C4B5C4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98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BB1-98B3-40FF-A21D-35A4F0D5EC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CD75-A597-465A-A971-10C4B5C4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2150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BB1-98B3-40FF-A21D-35A4F0D5EC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CD75-A597-465A-A971-10C4B5C4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258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C3BB1-98B3-40FF-A21D-35A4F0D5EC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43CD75-A597-465A-A971-10C4B5C4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6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2C3BB1-98B3-40FF-A21D-35A4F0D5EC6B}" type="datetimeFigureOut">
              <a:rPr lang="en-US" smtClean="0"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43CD75-A597-465A-A971-10C4B5C4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378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6.png"/><Relationship Id="rId18" Type="http://schemas.openxmlformats.org/officeDocument/2006/relationships/image" Target="../media/image10.png"/><Relationship Id="rId3" Type="http://schemas.openxmlformats.org/officeDocument/2006/relationships/image" Target="../media/image1.png"/><Relationship Id="rId21" Type="http://schemas.openxmlformats.org/officeDocument/2006/relationships/image" Target="../media/image13.png"/><Relationship Id="rId7" Type="http://schemas.openxmlformats.org/officeDocument/2006/relationships/image" Target="../media/image3.png"/><Relationship Id="rId12" Type="http://schemas.openxmlformats.org/officeDocument/2006/relationships/hyperlink" Target="mailto:cdsamuel@email.unc.edu" TargetMode="External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hyperlink" Target="mailto:eafrench@unc.edu" TargetMode="External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leah_devlin@unc.edu" TargetMode="External"/><Relationship Id="rId11" Type="http://schemas.openxmlformats.org/officeDocument/2006/relationships/hyperlink" Target="mailto:donaghy@email.unc.edu" TargetMode="External"/><Relationship Id="rId24" Type="http://schemas.openxmlformats.org/officeDocument/2006/relationships/image" Target="../media/image15.png"/><Relationship Id="rId5" Type="http://schemas.openxmlformats.org/officeDocument/2006/relationships/image" Target="../media/image2.jpeg"/><Relationship Id="rId15" Type="http://schemas.openxmlformats.org/officeDocument/2006/relationships/image" Target="../media/image8.png"/><Relationship Id="rId23" Type="http://schemas.openxmlformats.org/officeDocument/2006/relationships/image" Target="../media/image14.png"/><Relationship Id="rId10" Type="http://schemas.openxmlformats.org/officeDocument/2006/relationships/hyperlink" Target="mailto:anna.schenck@unc.edu" TargetMode="External"/><Relationship Id="rId19" Type="http://schemas.openxmlformats.org/officeDocument/2006/relationships/image" Target="../media/image11.png"/><Relationship Id="rId4" Type="http://schemas.openxmlformats.org/officeDocument/2006/relationships/hyperlink" Target="mailto:lloyd.michener@duke.edu" TargetMode="External"/><Relationship Id="rId9" Type="http://schemas.openxmlformats.org/officeDocument/2006/relationships/image" Target="../media/image5.png"/><Relationship Id="rId14" Type="http://schemas.openxmlformats.org/officeDocument/2006/relationships/image" Target="../media/image7.png"/><Relationship Id="rId22" Type="http://schemas.openxmlformats.org/officeDocument/2006/relationships/hyperlink" Target="mailto:stecline@unc.edu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mailto:eafrench@unc.edu" TargetMode="External"/><Relationship Id="rId3" Type="http://schemas.openxmlformats.org/officeDocument/2006/relationships/image" Target="../media/image16.jpeg"/><Relationship Id="rId7" Type="http://schemas.openxmlformats.org/officeDocument/2006/relationships/image" Target="../media/image18.jpeg"/><Relationship Id="rId2" Type="http://schemas.openxmlformats.org/officeDocument/2006/relationships/hyperlink" Target="mailto:azsmith@email.unc.edu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dnapp@aol.com" TargetMode="External"/><Relationship Id="rId5" Type="http://schemas.openxmlformats.org/officeDocument/2006/relationships/image" Target="../media/image17.jpeg"/><Relationship Id="rId10" Type="http://schemas.openxmlformats.org/officeDocument/2006/relationships/image" Target="../media/image19.jpeg"/><Relationship Id="rId4" Type="http://schemas.openxmlformats.org/officeDocument/2006/relationships/hyperlink" Target="mailto:gracenc@unc.edu" TargetMode="External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80965C6-C626-47B4-B30C-84B4522ADEFB}"/>
              </a:ext>
            </a:extLst>
          </p:cNvPr>
          <p:cNvSpPr txBox="1"/>
          <p:nvPr/>
        </p:nvSpPr>
        <p:spPr>
          <a:xfrm>
            <a:off x="1202167" y="225910"/>
            <a:ext cx="536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 Gillings School Practice Task Force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Practice Task Force Roster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4F833D-ED76-4720-97FF-6D450E497D65}"/>
              </a:ext>
            </a:extLst>
          </p:cNvPr>
          <p:cNvCxnSpPr>
            <a:cxnSpLocks/>
          </p:cNvCxnSpPr>
          <p:nvPr/>
        </p:nvCxnSpPr>
        <p:spPr>
          <a:xfrm flipH="1">
            <a:off x="1020631" y="857650"/>
            <a:ext cx="5731137" cy="0"/>
          </a:xfrm>
          <a:prstGeom prst="line">
            <a:avLst/>
          </a:prstGeom>
          <a:ln w="28575">
            <a:solidFill>
              <a:srgbClr val="7BAF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4988C4F5-C2FB-4DF4-857E-9EBC5A4297E5}"/>
              </a:ext>
            </a:extLst>
          </p:cNvPr>
          <p:cNvGrpSpPr/>
          <p:nvPr/>
        </p:nvGrpSpPr>
        <p:grpSpPr>
          <a:xfrm>
            <a:off x="558237" y="984809"/>
            <a:ext cx="3404753" cy="973375"/>
            <a:chOff x="655857" y="1368816"/>
            <a:chExt cx="3404753" cy="9733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166A35D-B63D-42C4-9097-9D4852852269}"/>
                </a:ext>
              </a:extLst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655" r="16655"/>
            <a:stretch/>
          </p:blipFill>
          <p:spPr bwMode="auto">
            <a:xfrm>
              <a:off x="655857" y="1427791"/>
              <a:ext cx="67627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80AF9105-DACD-4578-BAE5-BABFD0397D81}"/>
                </a:ext>
              </a:extLst>
            </p:cNvPr>
            <p:cNvSpPr txBox="1"/>
            <p:nvPr/>
          </p:nvSpPr>
          <p:spPr>
            <a:xfrm>
              <a:off x="1285986" y="1368816"/>
              <a:ext cx="2774624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John Wiesman, DrPH, MPH (Co-Chair)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Professor of the Practice; Director, Executive Doctoral Program in Health Leadership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Health Policy and Management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919-445-0774 | </a:t>
              </a:r>
              <a:r>
                <a:rPr lang="en-US" sz="1100" u="sng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john.wiesman@unc.edu</a:t>
              </a:r>
              <a:r>
                <a:rPr lang="en-US" sz="1100" u="sng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 </a:t>
              </a:r>
              <a:endParaRPr lang="en-US" sz="1100" u="sng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8F0D51-8245-4B52-AC76-4E0404F484CC}"/>
              </a:ext>
            </a:extLst>
          </p:cNvPr>
          <p:cNvGrpSpPr/>
          <p:nvPr/>
        </p:nvGrpSpPr>
        <p:grpSpPr>
          <a:xfrm>
            <a:off x="4164427" y="1021699"/>
            <a:ext cx="3482057" cy="966816"/>
            <a:chOff x="4032064" y="1203635"/>
            <a:chExt cx="3482057" cy="96681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4D9B17B-0DE8-463C-9D8C-9E86B72EE9AD}"/>
                </a:ext>
              </a:extLst>
            </p:cNvPr>
            <p:cNvPicPr/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32064" y="1256051"/>
              <a:ext cx="784225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187C2D2-2339-4ED3-A654-7E771878FBE4}"/>
                </a:ext>
              </a:extLst>
            </p:cNvPr>
            <p:cNvSpPr txBox="1"/>
            <p:nvPr/>
          </p:nvSpPr>
          <p:spPr>
            <a:xfrm>
              <a:off x="4816289" y="1203635"/>
              <a:ext cx="26978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Leah Devlin, DDS, MPH (Co-Chair)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Professor of the Practice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Health Policy and Management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919-696-7095 | 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6"/>
                </a:rPr>
                <a:t>leah_devlin@unc.edu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6E53DC67-3143-4F3C-A2F6-69421DAC7877}"/>
              </a:ext>
            </a:extLst>
          </p:cNvPr>
          <p:cNvGrpSpPr/>
          <p:nvPr/>
        </p:nvGrpSpPr>
        <p:grpSpPr>
          <a:xfrm>
            <a:off x="494189" y="2101123"/>
            <a:ext cx="3547999" cy="978225"/>
            <a:chOff x="600779" y="2838485"/>
            <a:chExt cx="3547999" cy="9782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B5B1EFE-8C68-43EC-8804-93A9249CA625}"/>
                </a:ext>
              </a:extLst>
            </p:cNvPr>
            <p:cNvPicPr/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514" r="13514"/>
            <a:stretch/>
          </p:blipFill>
          <p:spPr bwMode="auto">
            <a:xfrm>
              <a:off x="600779" y="2902310"/>
              <a:ext cx="76200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85814FB-A01E-40C2-8F61-BCA39BAC8D95}"/>
                </a:ext>
              </a:extLst>
            </p:cNvPr>
            <p:cNvSpPr txBox="1"/>
            <p:nvPr/>
          </p:nvSpPr>
          <p:spPr>
            <a:xfrm>
              <a:off x="1371748" y="2838485"/>
              <a:ext cx="2777030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Dorothy Cilenti, DrPH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Associate Professor, Maternal and Child Health; Director, National Maternal and 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Child Health Workforce Development Center 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919-843-5427 |  </a:t>
              </a:r>
              <a:r>
                <a:rPr lang="en-US" sz="1100" u="sng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cilenti@email.unc.edu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B078341C-C500-473B-AF56-252B4CD1270A}"/>
              </a:ext>
            </a:extLst>
          </p:cNvPr>
          <p:cNvGrpSpPr/>
          <p:nvPr/>
        </p:nvGrpSpPr>
        <p:grpSpPr>
          <a:xfrm>
            <a:off x="504953" y="7586471"/>
            <a:ext cx="3548154" cy="997188"/>
            <a:chOff x="4060612" y="2856793"/>
            <a:chExt cx="3548154" cy="997188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C3C545B7-1467-461E-931C-EF199ADA4C89}"/>
                </a:ext>
              </a:extLst>
            </p:cNvPr>
            <p:cNvPicPr/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905" t="7771" r="9905"/>
            <a:stretch/>
          </p:blipFill>
          <p:spPr bwMode="auto">
            <a:xfrm rot="10800000" flipV="1">
              <a:off x="4060612" y="2907090"/>
              <a:ext cx="825882" cy="946891"/>
            </a:xfrm>
            <a:prstGeom prst="rect">
              <a:avLst/>
            </a:prstGeom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123219F-F928-41C9-A41E-631CB333AEAC}"/>
                </a:ext>
              </a:extLst>
            </p:cNvPr>
            <p:cNvSpPr txBox="1"/>
            <p:nvPr/>
          </p:nvSpPr>
          <p:spPr>
            <a:xfrm>
              <a:off x="4910934" y="2856793"/>
              <a:ext cx="26978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Meg Landfried, MPH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Professor, Health Behavior; 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MPH Practicum Director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919-966-0057 | </a:t>
              </a:r>
              <a:r>
                <a:rPr lang="en-US" sz="1100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landfried@unc.edu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4151F0-D6F8-4A17-A0AF-084906E39709}"/>
              </a:ext>
            </a:extLst>
          </p:cNvPr>
          <p:cNvGrpSpPr/>
          <p:nvPr/>
        </p:nvGrpSpPr>
        <p:grpSpPr>
          <a:xfrm>
            <a:off x="4166485" y="6422409"/>
            <a:ext cx="3443631" cy="1277273"/>
            <a:chOff x="4072643" y="3084178"/>
            <a:chExt cx="3443631" cy="1277273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6E58EF3-8A96-4ADF-A621-9C6A5BB1C778}"/>
                </a:ext>
              </a:extLst>
            </p:cNvPr>
            <p:cNvPicPr/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478" r="7478"/>
            <a:stretch/>
          </p:blipFill>
          <p:spPr bwMode="auto">
            <a:xfrm>
              <a:off x="4072643" y="3156333"/>
              <a:ext cx="745799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40CD2639-DBBC-4289-9613-4FCC17825743}"/>
                </a:ext>
              </a:extLst>
            </p:cNvPr>
            <p:cNvSpPr txBox="1"/>
            <p:nvPr/>
          </p:nvSpPr>
          <p:spPr>
            <a:xfrm>
              <a:off x="4818442" y="3084178"/>
              <a:ext cx="2697832" cy="12772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Anna Schenck, PhD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Associate Dean for Practice; Director and Professor of the Practice, PHLP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919-843-8580 | 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10"/>
                </a:rPr>
                <a:t>anna.schenck@unc.edu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Assistant: 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11"/>
                </a:rPr>
                <a:t>donaghy@email.unc.edu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A1342963-EE76-4F26-AC44-7E0CD08678C0}"/>
              </a:ext>
            </a:extLst>
          </p:cNvPr>
          <p:cNvGrpSpPr/>
          <p:nvPr/>
        </p:nvGrpSpPr>
        <p:grpSpPr>
          <a:xfrm>
            <a:off x="4146482" y="5432068"/>
            <a:ext cx="3538120" cy="938719"/>
            <a:chOff x="558772" y="8609908"/>
            <a:chExt cx="3538120" cy="938719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126E359-9C49-41A9-9DB0-A6CB08C54004}"/>
                </a:ext>
              </a:extLst>
            </p:cNvPr>
            <p:cNvSpPr txBox="1"/>
            <p:nvPr/>
          </p:nvSpPr>
          <p:spPr>
            <a:xfrm>
              <a:off x="1399060" y="8609908"/>
              <a:ext cx="269783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Carmen Samuel-Hodge, RD, PhD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Associate Professor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Nutrition</a:t>
              </a:r>
            </a:p>
            <a:p>
              <a:r>
                <a:rPr lang="en-US" sz="1100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919-966-0360 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| </a:t>
              </a:r>
              <a:r>
                <a:rPr lang="en-US" sz="1100" i="0" u="none" strike="noStrike" dirty="0">
                  <a:solidFill>
                    <a:srgbClr val="007FAE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  <a:hlinkClick r:id="rId12"/>
                </a:rPr>
                <a:t>cdsamuel@email.unc.edu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89DE9908-604C-4E9F-A05C-41836C3A247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3679" b="10929"/>
            <a:stretch/>
          </p:blipFill>
          <p:spPr>
            <a:xfrm>
              <a:off x="558772" y="8672360"/>
              <a:ext cx="815849" cy="814458"/>
            </a:xfrm>
            <a:prstGeom prst="rect">
              <a:avLst/>
            </a:prstGeom>
          </p:spPr>
        </p:pic>
      </p:grp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B84E01B6-6204-4D73-A6AD-B5778EB3968C}"/>
              </a:ext>
            </a:extLst>
          </p:cNvPr>
          <p:cNvCxnSpPr>
            <a:cxnSpLocks/>
          </p:cNvCxnSpPr>
          <p:nvPr/>
        </p:nvCxnSpPr>
        <p:spPr>
          <a:xfrm flipH="1">
            <a:off x="1107461" y="2055655"/>
            <a:ext cx="5731137" cy="0"/>
          </a:xfrm>
          <a:prstGeom prst="line">
            <a:avLst/>
          </a:prstGeom>
          <a:ln w="28575">
            <a:solidFill>
              <a:srgbClr val="7BAFD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7033F765-5801-4DF7-BA39-CA4CAE41267D}"/>
              </a:ext>
            </a:extLst>
          </p:cNvPr>
          <p:cNvGrpSpPr/>
          <p:nvPr/>
        </p:nvGrpSpPr>
        <p:grpSpPr>
          <a:xfrm>
            <a:off x="577572" y="8772660"/>
            <a:ext cx="3420081" cy="964573"/>
            <a:chOff x="617812" y="3905824"/>
            <a:chExt cx="3420081" cy="96457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CB46848-2EA3-459B-BB79-103D9C20B5A4}"/>
                </a:ext>
              </a:extLst>
            </p:cNvPr>
            <p:cNvSpPr txBox="1"/>
            <p:nvPr/>
          </p:nvSpPr>
          <p:spPr>
            <a:xfrm>
              <a:off x="1340061" y="3905824"/>
              <a:ext cx="269783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Sheila Leatherman, CBE, Hon FRCP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Professor of Global Health Policy, Health and Policy Management; Gillings Global Advisor</a:t>
              </a:r>
            </a:p>
            <a:p>
              <a:r>
                <a:rPr lang="en-US" sz="1100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sleathe@email.unc.edu</a:t>
              </a:r>
            </a:p>
          </p:txBody>
        </p:sp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697248F8-B033-4477-A655-F9FBA24056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907"/>
            <a:stretch/>
          </p:blipFill>
          <p:spPr>
            <a:xfrm>
              <a:off x="617812" y="3955997"/>
              <a:ext cx="762000" cy="914400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3F3C549-82C5-415B-8853-7F20807ABA98}"/>
              </a:ext>
            </a:extLst>
          </p:cNvPr>
          <p:cNvGrpSpPr/>
          <p:nvPr/>
        </p:nvGrpSpPr>
        <p:grpSpPr>
          <a:xfrm>
            <a:off x="501924" y="6455772"/>
            <a:ext cx="3468801" cy="975635"/>
            <a:chOff x="617812" y="4068036"/>
            <a:chExt cx="3468801" cy="975635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70900B8-E645-4E37-B89A-A803EF66F729}"/>
                </a:ext>
              </a:extLst>
            </p:cNvPr>
            <p:cNvSpPr txBox="1"/>
            <p:nvPr/>
          </p:nvSpPr>
          <p:spPr>
            <a:xfrm>
              <a:off x="1388781" y="4068036"/>
              <a:ext cx="269783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Katie </a:t>
              </a:r>
              <a:r>
                <a:rPr lang="en-US" sz="1100" b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Kaney</a:t>
              </a:r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, DrPH, MBA, FACHE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Public Health Foundation Board</a:t>
              </a:r>
            </a:p>
            <a:p>
              <a:r>
                <a:rPr lang="en-US" sz="1100" b="0" i="0" u="sng" dirty="0">
                  <a:solidFill>
                    <a:schemeClr val="accent1"/>
                  </a:solidFill>
                  <a:effectLst/>
                  <a:latin typeface="Segoe UI" panose="020B0502040204020203" pitchFamily="34" charset="0"/>
                </a:rPr>
                <a:t>ktkaney@aol.com</a:t>
              </a:r>
            </a:p>
            <a:p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8D3A7451-C5FE-4B3F-B313-623DB0467F4B}"/>
                </a:ext>
              </a:extLst>
            </p:cNvPr>
            <p:cNvPicPr/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01" r="4201"/>
            <a:stretch/>
          </p:blipFill>
          <p:spPr bwMode="auto">
            <a:xfrm>
              <a:off x="617812" y="4129271"/>
              <a:ext cx="775693" cy="9144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413C6192-BD8E-4893-A4C8-01DC708BCFA9}"/>
              </a:ext>
            </a:extLst>
          </p:cNvPr>
          <p:cNvGrpSpPr/>
          <p:nvPr/>
        </p:nvGrpSpPr>
        <p:grpSpPr>
          <a:xfrm>
            <a:off x="500687" y="5468920"/>
            <a:ext cx="3576518" cy="938719"/>
            <a:chOff x="500687" y="4438613"/>
            <a:chExt cx="3576518" cy="938719"/>
          </a:xfrm>
        </p:grpSpPr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6B05F-F04A-4698-9539-61B19DF831F7}"/>
                </a:ext>
              </a:extLst>
            </p:cNvPr>
            <p:cNvSpPr txBox="1"/>
            <p:nvPr/>
          </p:nvSpPr>
          <p:spPr>
            <a:xfrm>
              <a:off x="1251127" y="4438613"/>
              <a:ext cx="2826078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Elizabeth French, MA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Associate Dean for Strategic Initiatives;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PAC member/organizer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919-962-2372 | 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16"/>
                </a:rPr>
                <a:t>eafrench@unc.edu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3" name="Picture 2">
              <a:extLst>
                <a:ext uri="{FF2B5EF4-FFF2-40B4-BE49-F238E27FC236}">
                  <a16:creationId xmlns:a16="http://schemas.microsoft.com/office/drawing/2014/main" id="{283B1CCF-BE8A-4E2B-8D98-2C75C439F04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0" r="-810" b="3303"/>
            <a:stretch/>
          </p:blipFill>
          <p:spPr bwMode="auto">
            <a:xfrm>
              <a:off x="500687" y="4508171"/>
              <a:ext cx="750439" cy="805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565ACB9F-2EF9-4646-A509-27BCB32C9FA9}"/>
              </a:ext>
            </a:extLst>
          </p:cNvPr>
          <p:cNvGrpSpPr/>
          <p:nvPr/>
        </p:nvGrpSpPr>
        <p:grpSpPr>
          <a:xfrm>
            <a:off x="4095190" y="2061316"/>
            <a:ext cx="3513681" cy="976319"/>
            <a:chOff x="4130636" y="5415940"/>
            <a:chExt cx="3513681" cy="976319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952F0B4-6E21-45AE-B593-1E2F4CCF111B}"/>
                </a:ext>
              </a:extLst>
            </p:cNvPr>
            <p:cNvSpPr txBox="1"/>
            <p:nvPr/>
          </p:nvSpPr>
          <p:spPr>
            <a:xfrm>
              <a:off x="4946485" y="5415940"/>
              <a:ext cx="269783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Lloyd Michener, MD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Professor Emeritus, Family and Community Medicine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Duke University School of Medicine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919-681-3178 | </a:t>
              </a:r>
              <a:r>
                <a:rPr lang="en-US" sz="1100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lloyd.michener@duke.edu </a:t>
              </a:r>
            </a:p>
          </p:txBody>
        </p:sp>
        <p:pic>
          <p:nvPicPr>
            <p:cNvPr id="51" name="Picture 2">
              <a:extLst>
                <a:ext uri="{FF2B5EF4-FFF2-40B4-BE49-F238E27FC236}">
                  <a16:creationId xmlns:a16="http://schemas.microsoft.com/office/drawing/2014/main" id="{1074B2C9-2C74-4CE6-A510-6F9BAB305D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41" b="2741"/>
            <a:stretch/>
          </p:blipFill>
          <p:spPr bwMode="auto">
            <a:xfrm>
              <a:off x="4130636" y="5477859"/>
              <a:ext cx="815849" cy="9144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C0FCA388-D18D-4AD7-9BD1-81EC06CD9BC2}"/>
              </a:ext>
            </a:extLst>
          </p:cNvPr>
          <p:cNvGrpSpPr/>
          <p:nvPr/>
        </p:nvGrpSpPr>
        <p:grpSpPr>
          <a:xfrm>
            <a:off x="4098971" y="3200658"/>
            <a:ext cx="3505620" cy="1004172"/>
            <a:chOff x="518473" y="5039151"/>
            <a:chExt cx="3505620" cy="1004172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12FD51-71CE-445F-BB0E-5796A3C65D19}"/>
                </a:ext>
              </a:extLst>
            </p:cNvPr>
            <p:cNvPicPr/>
            <p:nvPr/>
          </p:nvPicPr>
          <p:blipFill rotWithShape="1"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049" r="13049"/>
            <a:stretch/>
          </p:blipFill>
          <p:spPr bwMode="auto">
            <a:xfrm>
              <a:off x="518473" y="5039151"/>
              <a:ext cx="821588" cy="1004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D8477D3-7F49-412B-A1C1-4352428EEC5E}"/>
                </a:ext>
              </a:extLst>
            </p:cNvPr>
            <p:cNvSpPr txBox="1"/>
            <p:nvPr/>
          </p:nvSpPr>
          <p:spPr>
            <a:xfrm>
              <a:off x="1326261" y="5056767"/>
              <a:ext cx="269783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Beth Moracco, PhD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Associate Professor, Health Behavior; Adjunct Associate Professor, Maternal and Child Health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919-966-5542 | </a:t>
              </a:r>
              <a:r>
                <a:rPr lang="en-US" sz="1100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moracco@email.unc.edu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10091F1-6AB2-4699-A828-6D107545CB83}"/>
              </a:ext>
            </a:extLst>
          </p:cNvPr>
          <p:cNvGrpSpPr/>
          <p:nvPr/>
        </p:nvGrpSpPr>
        <p:grpSpPr>
          <a:xfrm>
            <a:off x="4127930" y="4354626"/>
            <a:ext cx="3734253" cy="938719"/>
            <a:chOff x="383990" y="8590022"/>
            <a:chExt cx="3734253" cy="938719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3D9F4213-1538-4628-98C6-80BEF8386B1A}"/>
                </a:ext>
              </a:extLst>
            </p:cNvPr>
            <p:cNvSpPr txBox="1"/>
            <p:nvPr/>
          </p:nvSpPr>
          <p:spPr>
            <a:xfrm>
              <a:off x="1188366" y="8647750"/>
              <a:ext cx="29298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Catherine Sullivan, MPH, RDN, LDN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Professor, Maternal and Child Health; Director, Carolina Global Breastfeeding Institute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919-843-4118 | </a:t>
              </a:r>
              <a:r>
                <a:rPr lang="en-US" sz="1100" u="sng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catherine_sullivan@unc.edu</a:t>
              </a:r>
            </a:p>
          </p:txBody>
        </p:sp>
        <p:pic>
          <p:nvPicPr>
            <p:cNvPr id="56" name="Picture 55">
              <a:extLst>
                <a:ext uri="{FF2B5EF4-FFF2-40B4-BE49-F238E27FC236}">
                  <a16:creationId xmlns:a16="http://schemas.microsoft.com/office/drawing/2014/main" id="{4C3DC936-CEC6-4F46-AB17-9C86715FA04F}"/>
                </a:ext>
              </a:extLst>
            </p:cNvPr>
            <p:cNvPicPr/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0" r="12510"/>
            <a:stretch/>
          </p:blipFill>
          <p:spPr bwMode="auto">
            <a:xfrm>
              <a:off x="383990" y="8590022"/>
              <a:ext cx="792629" cy="9387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E5904F-9CCB-4CBA-880E-47043D9E582F}"/>
              </a:ext>
            </a:extLst>
          </p:cNvPr>
          <p:cNvGrpSpPr/>
          <p:nvPr/>
        </p:nvGrpSpPr>
        <p:grpSpPr>
          <a:xfrm>
            <a:off x="4175577" y="7651843"/>
            <a:ext cx="3470907" cy="983256"/>
            <a:chOff x="4198328" y="7703613"/>
            <a:chExt cx="3470907" cy="98325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BA09181D-EDCD-45BC-BB3C-E37786758E4B}"/>
                </a:ext>
              </a:extLst>
            </p:cNvPr>
            <p:cNvSpPr txBox="1"/>
            <p:nvPr/>
          </p:nvSpPr>
          <p:spPr>
            <a:xfrm>
              <a:off x="4971403" y="7703613"/>
              <a:ext cx="269783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Courtney Woods, PhD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Assistant Professor/MPH Concentration Director,  Environmental Sciences and Engineering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919-962-4660 | </a:t>
              </a:r>
              <a:r>
                <a:rPr lang="en-US" sz="1100" u="sng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cgwoods@email.unc.edu</a:t>
              </a:r>
            </a:p>
          </p:txBody>
        </p:sp>
        <p:pic>
          <p:nvPicPr>
            <p:cNvPr id="58" name="Picture 57">
              <a:extLst>
                <a:ext uri="{FF2B5EF4-FFF2-40B4-BE49-F238E27FC236}">
                  <a16:creationId xmlns:a16="http://schemas.microsoft.com/office/drawing/2014/main" id="{0F261CE9-99B7-4D27-8C79-B439077950C0}"/>
                </a:ext>
              </a:extLst>
            </p:cNvPr>
            <p:cNvPicPr/>
            <p:nvPr/>
          </p:nvPicPr>
          <p:blipFill rotWithShape="1"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510" r="12510"/>
            <a:stretch/>
          </p:blipFill>
          <p:spPr bwMode="auto">
            <a:xfrm>
              <a:off x="4198328" y="7772469"/>
              <a:ext cx="708660" cy="914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52F892-26E5-4B90-9185-D4DD5AA03C86}"/>
              </a:ext>
            </a:extLst>
          </p:cNvPr>
          <p:cNvGrpSpPr/>
          <p:nvPr/>
        </p:nvGrpSpPr>
        <p:grpSpPr>
          <a:xfrm>
            <a:off x="494189" y="4289219"/>
            <a:ext cx="3526511" cy="1160697"/>
            <a:chOff x="4142245" y="2241240"/>
            <a:chExt cx="3526511" cy="1160697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D6DA91E-E1E1-4EEC-A15D-4F4E91F05F37}"/>
                </a:ext>
              </a:extLst>
            </p:cNvPr>
            <p:cNvSpPr txBox="1"/>
            <p:nvPr/>
          </p:nvSpPr>
          <p:spPr>
            <a:xfrm>
              <a:off x="4970924" y="2293941"/>
              <a:ext cx="26978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J. Steven Cline, DDS, MPH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Interim Director, NCIPH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Adjunct Associate Professor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Health and Policy Management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919-926-3963 | 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2"/>
                </a:rPr>
                <a:t>stecline@unc.edu</a:t>
              </a:r>
              <a:r>
                <a:rPr lang="en-US" sz="1100" u="sng" dirty="0">
                  <a:solidFill>
                    <a:schemeClr val="accent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8499269-D9F8-470C-A5F8-FF9FDD2EC7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2245" y="2241240"/>
              <a:ext cx="792629" cy="10568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12B57529-58E1-44E5-8244-18DEC0399CD0}"/>
              </a:ext>
            </a:extLst>
          </p:cNvPr>
          <p:cNvGrpSpPr/>
          <p:nvPr/>
        </p:nvGrpSpPr>
        <p:grpSpPr>
          <a:xfrm>
            <a:off x="514515" y="3258995"/>
            <a:ext cx="3458514" cy="981665"/>
            <a:chOff x="455756" y="8774513"/>
            <a:chExt cx="3458514" cy="981665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2212B3EE-C25F-443E-BBFC-BD172E7A731D}"/>
                </a:ext>
              </a:extLst>
            </p:cNvPr>
            <p:cNvSpPr txBox="1"/>
            <p:nvPr/>
          </p:nvSpPr>
          <p:spPr>
            <a:xfrm>
              <a:off x="1216438" y="8817459"/>
              <a:ext cx="269783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Jeliyah Clark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Doctoral student, Environmental Sciences and Engineering 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919-266-1171 | </a:t>
              </a:r>
              <a:r>
                <a:rPr lang="en-US" sz="1100" b="0" i="0" u="sng" dirty="0">
                  <a:solidFill>
                    <a:schemeClr val="accent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clarkjs@live.unc.edu</a:t>
              </a:r>
            </a:p>
            <a:p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62" name="Picture 61" descr="Jeliyah Clark speaks with The Pivot.">
              <a:extLst>
                <a:ext uri="{FF2B5EF4-FFF2-40B4-BE49-F238E27FC236}">
                  <a16:creationId xmlns:a16="http://schemas.microsoft.com/office/drawing/2014/main" id="{1E896C2A-27FF-4BDA-8F31-A71C23BFF9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1" t="6533" r="61082"/>
            <a:stretch/>
          </p:blipFill>
          <p:spPr bwMode="auto">
            <a:xfrm>
              <a:off x="455756" y="8774513"/>
              <a:ext cx="763037" cy="902348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23734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C767332-8F3D-4F68-9222-F93B97BE2C1C}"/>
              </a:ext>
            </a:extLst>
          </p:cNvPr>
          <p:cNvSpPr txBox="1"/>
          <p:nvPr/>
        </p:nvSpPr>
        <p:spPr>
          <a:xfrm>
            <a:off x="1202167" y="225910"/>
            <a:ext cx="53680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UNC Gillings School Practice Task Force</a:t>
            </a:r>
          </a:p>
          <a:p>
            <a:pPr algn="ctr"/>
            <a:r>
              <a:rPr lang="en-US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Key Support 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73C7869-976A-4FAA-8E75-1B5309D8D0BA}"/>
              </a:ext>
            </a:extLst>
          </p:cNvPr>
          <p:cNvGrpSpPr/>
          <p:nvPr/>
        </p:nvGrpSpPr>
        <p:grpSpPr>
          <a:xfrm>
            <a:off x="4120104" y="2298045"/>
            <a:ext cx="3577921" cy="949162"/>
            <a:chOff x="4100869" y="8774513"/>
            <a:chExt cx="3577921" cy="94916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1742C64-E82F-4671-A666-9707A56DAC69}"/>
                </a:ext>
              </a:extLst>
            </p:cNvPr>
            <p:cNvSpPr txBox="1"/>
            <p:nvPr/>
          </p:nvSpPr>
          <p:spPr>
            <a:xfrm>
              <a:off x="4980958" y="8784956"/>
              <a:ext cx="2697832" cy="9387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Ayanna Smith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MPH student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Maternal, Child and Family Health</a:t>
              </a:r>
            </a:p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RA and Communications Support 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919-966-5981 | 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2"/>
                </a:rPr>
                <a:t>azsmith@email.unc.edu</a:t>
              </a:r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7" name="Picture 2" descr="Ayanna Smith">
              <a:extLst>
                <a:ext uri="{FF2B5EF4-FFF2-40B4-BE49-F238E27FC236}">
                  <a16:creationId xmlns:a16="http://schemas.microsoft.com/office/drawing/2014/main" id="{0ED7490E-7AED-48F5-A03A-F4BBE225928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109" r="9091" b="17524"/>
            <a:stretch/>
          </p:blipFill>
          <p:spPr bwMode="auto">
            <a:xfrm>
              <a:off x="4100869" y="8774513"/>
              <a:ext cx="835157" cy="8524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0B14CDE-BDFA-4F97-96F4-B0E7C4FB6DC5}"/>
              </a:ext>
            </a:extLst>
          </p:cNvPr>
          <p:cNvGrpSpPr/>
          <p:nvPr/>
        </p:nvGrpSpPr>
        <p:grpSpPr>
          <a:xfrm>
            <a:off x="668334" y="1271528"/>
            <a:ext cx="3577921" cy="1112542"/>
            <a:chOff x="550485" y="2554301"/>
            <a:chExt cx="3577921" cy="111254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3BE27B8E-2437-416A-BC08-B0BC6583980A}"/>
                </a:ext>
              </a:extLst>
            </p:cNvPr>
            <p:cNvSpPr txBox="1"/>
            <p:nvPr/>
          </p:nvSpPr>
          <p:spPr>
            <a:xfrm>
              <a:off x="1430574" y="2558847"/>
              <a:ext cx="2697832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Grace Croitoru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Administrative Support Specialist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Gillings School Dean’s Office</a:t>
              </a:r>
            </a:p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Administrative support to Task Force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919-966-3215 | 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4"/>
                </a:rPr>
                <a:t>gracenc@unc.edu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endPara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50" name="Picture 2" descr="Grace Croitoru">
              <a:extLst>
                <a:ext uri="{FF2B5EF4-FFF2-40B4-BE49-F238E27FC236}">
                  <a16:creationId xmlns:a16="http://schemas.microsoft.com/office/drawing/2014/main" id="{F2D231BE-CE16-481F-93AD-C5F9F09095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485" y="2554301"/>
              <a:ext cx="880089" cy="8800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0C1E010A-5787-4CBB-9FAC-497FC874B773}"/>
              </a:ext>
            </a:extLst>
          </p:cNvPr>
          <p:cNvSpPr txBox="1"/>
          <p:nvPr/>
        </p:nvSpPr>
        <p:spPr>
          <a:xfrm>
            <a:off x="1565675" y="2300333"/>
            <a:ext cx="25544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Laurel Booth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MPH student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Public Health Leadership Program</a:t>
            </a:r>
          </a:p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 to the Practice Dean; RA Support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919-965-9043 | lcbooth@email.unc.edu</a:t>
            </a:r>
          </a:p>
          <a:p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D57248-8F3F-4A7F-A19B-85EE8343CE75}"/>
              </a:ext>
            </a:extLst>
          </p:cNvPr>
          <p:cNvSpPr txBox="1"/>
          <p:nvPr/>
        </p:nvSpPr>
        <p:spPr>
          <a:xfrm>
            <a:off x="4920204" y="1235602"/>
            <a:ext cx="26978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David Napp, MPH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Consultant</a:t>
            </a:r>
          </a:p>
          <a:p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Applications of Public Health</a:t>
            </a:r>
            <a:b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dnapp@aol.com</a:t>
            </a:r>
            <a:r>
              <a:rPr lang="en-US" sz="1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7" name="Picture 2" descr="David Napp">
            <a:extLst>
              <a:ext uri="{FF2B5EF4-FFF2-40B4-BE49-F238E27FC236}">
                <a16:creationId xmlns:a16="http://schemas.microsoft.com/office/drawing/2014/main" id="{807767F5-DB99-4675-952A-A6D5C3381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771" y="1271528"/>
            <a:ext cx="793115" cy="793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FA04C98F-EF5E-4664-AAAA-B4DBB2756AA7}"/>
              </a:ext>
            </a:extLst>
          </p:cNvPr>
          <p:cNvGrpSpPr/>
          <p:nvPr/>
        </p:nvGrpSpPr>
        <p:grpSpPr>
          <a:xfrm>
            <a:off x="729945" y="3294378"/>
            <a:ext cx="3576518" cy="1107996"/>
            <a:chOff x="500687" y="4438613"/>
            <a:chExt cx="3576518" cy="110799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BC153B5-439E-4B8B-B3A0-9E7E01930104}"/>
                </a:ext>
              </a:extLst>
            </p:cNvPr>
            <p:cNvSpPr txBox="1"/>
            <p:nvPr/>
          </p:nvSpPr>
          <p:spPr>
            <a:xfrm>
              <a:off x="1251127" y="4438613"/>
              <a:ext cx="282607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Elizabeth French, MA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Associate Dean for Strategic Initiatives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Strategic Plan Staff Lead </a:t>
              </a:r>
            </a:p>
            <a:p>
              <a:r>
                <a:rPr lang="en-US" sz="11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Liaison to Practice Task Force</a:t>
              </a:r>
            </a:p>
            <a:p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919-962-2372 | </a:t>
              </a:r>
              <a:r>
                <a:rPr lang="en-US" sz="1100" dirty="0">
                  <a:latin typeface="Times New Roman" panose="02020603050405020304" pitchFamily="18" charset="0"/>
                  <a:cs typeface="Times New Roman" panose="02020603050405020304" pitchFamily="18" charset="0"/>
                  <a:hlinkClick r:id="rId8"/>
                </a:rPr>
                <a:t>eafrench@unc.edu</a:t>
              </a:r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1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02FD9C55-FAD5-40DF-9886-007488244F7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0" r="-810" b="3303"/>
            <a:stretch/>
          </p:blipFill>
          <p:spPr bwMode="auto">
            <a:xfrm>
              <a:off x="500687" y="4508171"/>
              <a:ext cx="750439" cy="8054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 descr="Profile photo of Laurel Booth">
            <a:extLst>
              <a:ext uri="{FF2B5EF4-FFF2-40B4-BE49-F238E27FC236}">
                <a16:creationId xmlns:a16="http://schemas.microsoft.com/office/drawing/2014/main" id="{CA7310E8-A77B-49BD-BAC0-E31DCD7E50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92" y="2339127"/>
            <a:ext cx="852473" cy="85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281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24645F74B5114283D9A12F856A3403" ma:contentTypeVersion="43" ma:contentTypeDescription="Create a new document." ma:contentTypeScope="" ma:versionID="00ee9bc57d26d0bd72a7305e4eef1249">
  <xsd:schema xmlns:xsd="http://www.w3.org/2001/XMLSchema" xmlns:xs="http://www.w3.org/2001/XMLSchema" xmlns:p="http://schemas.microsoft.com/office/2006/metadata/properties" xmlns:ns1="http://schemas.microsoft.com/sharepoint/v3" xmlns:ns2="http://schemas.microsoft.com/sharepoint/v4" xmlns:ns3="b0e9e0b4-69c5-4a83-a547-420e075aed17" xmlns:ns4="7eec7061-9ff3-4cfb-9ca3-11749a686fef" targetNamespace="http://schemas.microsoft.com/office/2006/metadata/properties" ma:root="true" ma:fieldsID="c878b54f61d7dbc7a6bd5cde66c42912" ns1:_="" ns2:_="" ns3:_="" ns4:_="">
    <xsd:import namespace="http://schemas.microsoft.com/sharepoint/v3"/>
    <xsd:import namespace="http://schemas.microsoft.com/sharepoint/v4"/>
    <xsd:import namespace="b0e9e0b4-69c5-4a83-a547-420e075aed17"/>
    <xsd:import namespace="7eec7061-9ff3-4cfb-9ca3-11749a686fef"/>
    <xsd:element name="properties">
      <xsd:complexType>
        <xsd:sequence>
          <xsd:element name="documentManagement">
            <xsd:complexType>
              <xsd:all>
                <xsd:element ref="ns1:EmailSender" minOccurs="0"/>
                <xsd:element ref="ns1:EmailTo" minOccurs="0"/>
                <xsd:element ref="ns1:EmailCc" minOccurs="0"/>
                <xsd:element ref="ns1:EmailFrom" minOccurs="0"/>
                <xsd:element ref="ns1:EmailSubject" minOccurs="0"/>
                <xsd:element ref="ns2:EmailHeaders" minOccurs="0"/>
                <xsd:element ref="ns3:Due_x0020_Date" minOccurs="0"/>
                <xsd:element ref="ns3:Status" minOccurs="0"/>
                <xsd:element ref="ns3:NewColumn1" minOccurs="0"/>
                <xsd:element ref="ns3:Assigned_x0020_to0" minOccurs="0"/>
                <xsd:element ref="ns3:Importance" minOccurs="0"/>
                <xsd:element ref="ns4:LastSharedByUser" minOccurs="0"/>
                <xsd:element ref="ns4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Sender" ma:index="4" nillable="true" ma:displayName="E-Mail Sender" ma:description="" ma:hidden="true" ma:internalName="EmailSender" ma:readOnly="false">
      <xsd:simpleType>
        <xsd:restriction base="dms:Note">
          <xsd:maxLength value="255"/>
        </xsd:restriction>
      </xsd:simpleType>
    </xsd:element>
    <xsd:element name="EmailTo" ma:index="5" nillable="true" ma:displayName="E-Mail To" ma:description="" ma:hidden="true" ma:internalName="EmailTo" ma:readOnly="false">
      <xsd:simpleType>
        <xsd:restriction base="dms:Note">
          <xsd:maxLength value="255"/>
        </xsd:restriction>
      </xsd:simpleType>
    </xsd:element>
    <xsd:element name="EmailCc" ma:index="6" nillable="true" ma:displayName="E-Mail Cc" ma:description="" ma:hidden="true" ma:internalName="EmailCc" ma:readOnly="false">
      <xsd:simpleType>
        <xsd:restriction base="dms:Note">
          <xsd:maxLength value="255"/>
        </xsd:restriction>
      </xsd:simpleType>
    </xsd:element>
    <xsd:element name="EmailFrom" ma:index="7" nillable="true" ma:displayName="E-Mail From" ma:description="" ma:hidden="true" ma:internalName="EmailFrom" ma:readOnly="false">
      <xsd:simpleType>
        <xsd:restriction base="dms:Text"/>
      </xsd:simpleType>
    </xsd:element>
    <xsd:element name="EmailSubject" ma:index="8" nillable="true" ma:displayName="E-Mail Subject" ma:description="" ma:hidden="true" ma:internalName="EmailSubject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EmailHeaders" ma:index="9" nillable="true" ma:displayName="E-Mail Headers" ma:description="" ma:hidden="true" ma:internalName="EmailHeaders" ma:readOnly="fals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e9e0b4-69c5-4a83-a547-420e075aed17" elementFormDefault="qualified">
    <xsd:import namespace="http://schemas.microsoft.com/office/2006/documentManagement/types"/>
    <xsd:import namespace="http://schemas.microsoft.com/office/infopath/2007/PartnerControls"/>
    <xsd:element name="Due_x0020_Date" ma:index="10" nillable="true" ma:displayName="Due Date" ma:default="[today]" ma:format="DateOnly" ma:internalName="Due_x0020_Date" ma:readOnly="false">
      <xsd:simpleType>
        <xsd:restriction base="dms:DateTime"/>
      </xsd:simpleType>
    </xsd:element>
    <xsd:element name="Status" ma:index="11" nillable="true" ma:displayName="Status" ma:format="RadioButtons" ma:internalName="Status" ma:readOnly="false">
      <xsd:simpleType>
        <xsd:union memberTypes="dms:Text">
          <xsd:simpleType>
            <xsd:restriction base="dms:Choice">
              <xsd:enumeration value="BKR - REVIEW NEEDED"/>
              <xsd:enumeration value="In progress - not ready for review"/>
              <xsd:enumeration value="Long-term project"/>
              <xsd:enumeration value="To be removed"/>
            </xsd:restriction>
          </xsd:simpleType>
        </xsd:union>
      </xsd:simpleType>
    </xsd:element>
    <xsd:element name="NewColumn1" ma:index="12" nillable="true" ma:displayName="Notes" ma:internalName="NewColumn1" ma:readOnly="false">
      <xsd:simpleType>
        <xsd:restriction base="dms:Note">
          <xsd:maxLength value="255"/>
        </xsd:restriction>
      </xsd:simpleType>
    </xsd:element>
    <xsd:element name="Assigned_x0020_to0" ma:index="13" nillable="true" ma:displayName="Assigned to" ma:list="UserInfo" ma:SharePointGroup="0" ma:internalName="Assigned_x0020_to0" ma:readOnly="false" ma:showField="First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mportance" ma:index="14" nillable="true" ma:displayName="Importance" ma:format="RadioButtons" ma:internalName="Importance" ma:readOnly="false">
      <xsd:simpleType>
        <xsd:restriction base="dms:Choice">
          <xsd:enumeration value="1"/>
          <xsd:enumeration value="2"/>
          <xsd:enumeration value="3"/>
          <xsd:enumeration value="Low"/>
        </xsd:restriction>
      </xsd:simpleType>
    </xsd:element>
    <xsd:element name="MediaServiceMetadata" ma:index="2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23" nillable="true" ma:displayName="MediaServiceAutoTags" ma:internalName="MediaServiceAutoTags" ma:readOnly="true">
      <xsd:simpleType>
        <xsd:restriction base="dms:Text"/>
      </xsd:simpleType>
    </xsd:element>
    <xsd:element name="MediaServiceOCR" ma:index="2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25" nillable="true" ma:displayName="MediaServiceDateTaken" ma:hidden="true" ma:internalName="MediaServiceDateTaken" ma:readOnly="true">
      <xsd:simpleType>
        <xsd:restriction base="dms:Text"/>
      </xsd:simpleType>
    </xsd:element>
    <xsd:element name="MediaServiceEventHashCode" ma:index="2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2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ec7061-9ff3-4cfb-9ca3-11749a686fef" elementFormDefault="qualified">
    <xsd:import namespace="http://schemas.microsoft.com/office/2006/documentManagement/types"/>
    <xsd:import namespace="http://schemas.microsoft.com/office/infopath/2007/PartnerControls"/>
    <xsd:element name="LastSharedByUser" ma:index="19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20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5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ue_x0020_Date xmlns="b0e9e0b4-69c5-4a83-a547-420e075aed17">2021-09-14T14:28:18+00:00</Due_x0020_Date>
    <Assigned_x0020_to0 xmlns="b0e9e0b4-69c5-4a83-a547-420e075aed17">
      <UserInfo>
        <DisplayName/>
        <AccountId xsi:nil="true"/>
        <AccountType/>
      </UserInfo>
    </Assigned_x0020_to0>
    <EmailTo xmlns="http://schemas.microsoft.com/sharepoint/v3" xsi:nil="true"/>
    <EmailHeaders xmlns="http://schemas.microsoft.com/sharepoint/v4" xsi:nil="true"/>
    <Importance xmlns="b0e9e0b4-69c5-4a83-a547-420e075aed17" xsi:nil="true"/>
    <EmailSender xmlns="http://schemas.microsoft.com/sharepoint/v3" xsi:nil="true"/>
    <EmailFrom xmlns="http://schemas.microsoft.com/sharepoint/v3" xsi:nil="true"/>
    <EmailSubject xmlns="http://schemas.microsoft.com/sharepoint/v3" xsi:nil="true"/>
    <NewColumn1 xmlns="b0e9e0b4-69c5-4a83-a547-420e075aed17" xsi:nil="true"/>
    <Status xmlns="b0e9e0b4-69c5-4a83-a547-420e075aed17" xsi:nil="true"/>
    <EmailCc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120274B-9311-42D0-9406-6350937D7DE3}">
  <ds:schemaRefs>
    <ds:schemaRef ds:uri="7eec7061-9ff3-4cfb-9ca3-11749a686fef"/>
    <ds:schemaRef ds:uri="b0e9e0b4-69c5-4a83-a547-420e075aed1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E286A69-EB97-4429-BB01-700279A938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BDACDD-3142-4440-8D88-E308D0BCBBFC}">
  <ds:schemaRefs>
    <ds:schemaRef ds:uri="http://schemas.microsoft.com/office/infopath/2007/PartnerControls"/>
    <ds:schemaRef ds:uri="http://schemas.microsoft.com/sharepoint/v3"/>
    <ds:schemaRef ds:uri="http://purl.org/dc/elements/1.1/"/>
    <ds:schemaRef ds:uri="http://schemas.microsoft.com/office/2006/metadata/properties"/>
    <ds:schemaRef ds:uri="b0e9e0b4-69c5-4a83-a547-420e075aed17"/>
    <ds:schemaRef ds:uri="http://schemas.microsoft.com/office/2006/documentManagement/types"/>
    <ds:schemaRef ds:uri="7eec7061-9ff3-4cfb-9ca3-11749a686fef"/>
    <ds:schemaRef ds:uri="http://www.w3.org/XML/1998/namespace"/>
    <ds:schemaRef ds:uri="http://schemas.openxmlformats.org/package/2006/metadata/core-properties"/>
    <ds:schemaRef ds:uri="http://schemas.microsoft.com/sharepoint/v4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570</TotalTime>
  <Words>513</Words>
  <Application>Microsoft Office PowerPoint</Application>
  <PresentationFormat>Custom</PresentationFormat>
  <Paragraphs>83</Paragraphs>
  <Slides>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kristine thorne</dc:creator>
  <cp:lastModifiedBy>French, Elizabeth A</cp:lastModifiedBy>
  <cp:revision>5</cp:revision>
  <dcterms:created xsi:type="dcterms:W3CDTF">2019-09-25T19:05:03Z</dcterms:created>
  <dcterms:modified xsi:type="dcterms:W3CDTF">2021-11-10T22:41:07Z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0x010100B524645F74B5114283D9A12F856A3403</vt:lpwstr>
  </property>
  <property fmtid="{D5CDD505-2E9C-101B-9397-08002B2CF9AE}" pid="3" name="SharedWithUsers">
    <vt:lpwstr>24;#Figueroa, Angelica M</vt:lpwstr>
  </property>
</Properties>
</file>