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0"/>
  </p:notesMasterIdLst>
  <p:sldIdLst>
    <p:sldId id="1405" r:id="rId2"/>
    <p:sldId id="688" r:id="rId3"/>
    <p:sldId id="1413" r:id="rId4"/>
    <p:sldId id="1414" r:id="rId5"/>
    <p:sldId id="1415" r:id="rId6"/>
    <p:sldId id="951" r:id="rId7"/>
    <p:sldId id="1048" r:id="rId8"/>
    <p:sldId id="932" r:id="rId9"/>
    <p:sldId id="933" r:id="rId10"/>
    <p:sldId id="934" r:id="rId11"/>
    <p:sldId id="1099" r:id="rId12"/>
    <p:sldId id="1259" r:id="rId13"/>
    <p:sldId id="1416" r:id="rId14"/>
    <p:sldId id="1101" r:id="rId15"/>
    <p:sldId id="1103" r:id="rId16"/>
    <p:sldId id="1417" r:id="rId17"/>
    <p:sldId id="1243" r:id="rId18"/>
    <p:sldId id="1244" r:id="rId19"/>
    <p:sldId id="1418" r:id="rId20"/>
    <p:sldId id="1419" r:id="rId21"/>
    <p:sldId id="1421" r:id="rId22"/>
    <p:sldId id="1420" r:id="rId23"/>
    <p:sldId id="1397" r:id="rId24"/>
    <p:sldId id="940" r:id="rId25"/>
    <p:sldId id="1422" r:id="rId26"/>
    <p:sldId id="1423" r:id="rId27"/>
    <p:sldId id="1424" r:id="rId28"/>
    <p:sldId id="1425" r:id="rId29"/>
    <p:sldId id="1426" r:id="rId30"/>
    <p:sldId id="1437" r:id="rId31"/>
    <p:sldId id="1537" r:id="rId32"/>
    <p:sldId id="1438" r:id="rId33"/>
    <p:sldId id="1538" r:id="rId34"/>
    <p:sldId id="1439" r:id="rId35"/>
    <p:sldId id="1539" r:id="rId36"/>
    <p:sldId id="1512" r:id="rId37"/>
    <p:sldId id="850" r:id="rId38"/>
    <p:sldId id="1511" r:id="rId39"/>
    <p:sldId id="1513" r:id="rId40"/>
    <p:sldId id="1459" r:id="rId41"/>
    <p:sldId id="1440" r:id="rId42"/>
    <p:sldId id="1085" r:id="rId43"/>
    <p:sldId id="1119" r:id="rId44"/>
    <p:sldId id="1089" r:id="rId45"/>
    <p:sldId id="1542" r:id="rId46"/>
    <p:sldId id="1116" r:id="rId47"/>
    <p:sldId id="1097" r:id="rId48"/>
    <p:sldId id="1098" r:id="rId49"/>
    <p:sldId id="1091" r:id="rId50"/>
    <p:sldId id="1543" r:id="rId51"/>
    <p:sldId id="1541" r:id="rId52"/>
    <p:sldId id="1540" r:id="rId53"/>
    <p:sldId id="466" r:id="rId54"/>
    <p:sldId id="467" r:id="rId55"/>
    <p:sldId id="1050" r:id="rId56"/>
    <p:sldId id="1544" r:id="rId57"/>
    <p:sldId id="1267" r:id="rId58"/>
    <p:sldId id="1465" r:id="rId59"/>
    <p:sldId id="1398" r:id="rId60"/>
    <p:sldId id="266" r:id="rId61"/>
    <p:sldId id="318" r:id="rId62"/>
    <p:sldId id="310" r:id="rId63"/>
    <p:sldId id="319" r:id="rId64"/>
    <p:sldId id="297" r:id="rId65"/>
    <p:sldId id="320" r:id="rId66"/>
    <p:sldId id="325" r:id="rId67"/>
    <p:sldId id="311" r:id="rId68"/>
    <p:sldId id="326" r:id="rId69"/>
    <p:sldId id="321" r:id="rId70"/>
    <p:sldId id="1427" r:id="rId71"/>
    <p:sldId id="322" r:id="rId72"/>
    <p:sldId id="1338" r:id="rId73"/>
    <p:sldId id="1339" r:id="rId74"/>
    <p:sldId id="1432" r:id="rId75"/>
    <p:sldId id="1433" r:id="rId76"/>
    <p:sldId id="1434" r:id="rId77"/>
    <p:sldId id="1342" r:id="rId78"/>
    <p:sldId id="290" r:id="rId79"/>
    <p:sldId id="1435" r:id="rId80"/>
    <p:sldId id="914" r:id="rId81"/>
    <p:sldId id="1436" r:id="rId82"/>
    <p:sldId id="300" r:id="rId83"/>
    <p:sldId id="1123" r:id="rId84"/>
    <p:sldId id="304" r:id="rId85"/>
    <p:sldId id="272" r:id="rId86"/>
    <p:sldId id="1428" r:id="rId87"/>
    <p:sldId id="697" r:id="rId88"/>
    <p:sldId id="282" r:id="rId89"/>
    <p:sldId id="1408" r:id="rId90"/>
    <p:sldId id="1412" r:id="rId91"/>
    <p:sldId id="1410" r:id="rId92"/>
    <p:sldId id="454" r:id="rId93"/>
    <p:sldId id="1382" r:id="rId94"/>
    <p:sldId id="1383" r:id="rId95"/>
    <p:sldId id="1545" r:id="rId96"/>
    <p:sldId id="1546" r:id="rId97"/>
    <p:sldId id="1547" r:id="rId98"/>
    <p:sldId id="1548"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85034" autoAdjust="0"/>
  </p:normalViewPr>
  <p:slideViewPr>
    <p:cSldViewPr snapToGrid="0">
      <p:cViewPr>
        <p:scale>
          <a:sx n="89" d="100"/>
          <a:sy n="89" d="100"/>
        </p:scale>
        <p:origin x="360" y="64"/>
      </p:cViewPr>
      <p:guideLst/>
    </p:cSldViewPr>
  </p:slideViewPr>
  <p:notesTextViewPr>
    <p:cViewPr>
      <p:scale>
        <a:sx n="1" d="1"/>
        <a:sy n="1" d="1"/>
      </p:scale>
      <p:origin x="0" y="0"/>
    </p:cViewPr>
  </p:notesTextViewPr>
  <p:sorterViewPr>
    <p:cViewPr>
      <p:scale>
        <a:sx n="100" d="100"/>
        <a:sy n="100" d="100"/>
      </p:scale>
      <p:origin x="0" y="-208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tb1\Desktop\Completed%20projects\Hypertension%20and%20malformations\Table%203\Number_Outcomes_overall%20cohort.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S-new\AED\reports\interval_to_interview.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Number_Outcomes!$B$23:$B$32</c:f>
              <c:strCache>
                <c:ptCount val="10"/>
                <c:pt idx="0">
                  <c:v>Overall</c:v>
                </c:pt>
                <c:pt idx="1">
                  <c:v>Central nervous system </c:v>
                </c:pt>
                <c:pt idx="2">
                  <c:v>Eye, ear, neck, or face</c:v>
                </c:pt>
                <c:pt idx="3">
                  <c:v>Cardiac </c:v>
                </c:pt>
                <c:pt idx="4">
                  <c:v>Respiratory </c:v>
                </c:pt>
                <c:pt idx="5">
                  <c:v>Cleft palate and lip</c:v>
                </c:pt>
                <c:pt idx="6">
                  <c:v>Gastrointestinal </c:v>
                </c:pt>
                <c:pt idx="7">
                  <c:v>Genitourinary </c:v>
                </c:pt>
                <c:pt idx="8">
                  <c:v>Musculoskeletal </c:v>
                </c:pt>
                <c:pt idx="9">
                  <c:v>Other </c:v>
                </c:pt>
              </c:strCache>
            </c:strRef>
          </c:cat>
          <c:val>
            <c:numRef>
              <c:f>Number_Outcomes!$F$23:$F$32</c:f>
              <c:numCache>
                <c:formatCode>General</c:formatCode>
                <c:ptCount val="10"/>
                <c:pt idx="0">
                  <c:v>10.132145045244069</c:v>
                </c:pt>
                <c:pt idx="1">
                  <c:v>0.41144437130890199</c:v>
                </c:pt>
                <c:pt idx="2">
                  <c:v>0.74488171401370895</c:v>
                </c:pt>
                <c:pt idx="3">
                  <c:v>3.4580458840758221</c:v>
                </c:pt>
                <c:pt idx="4">
                  <c:v>0.45654040536323898</c:v>
                </c:pt>
                <c:pt idx="5">
                  <c:v>0.14963684027121399</c:v>
                </c:pt>
                <c:pt idx="6">
                  <c:v>1.066475653835554</c:v>
                </c:pt>
                <c:pt idx="7">
                  <c:v>1.509919988703216</c:v>
                </c:pt>
                <c:pt idx="8">
                  <c:v>2.040026146589442</c:v>
                </c:pt>
                <c:pt idx="9">
                  <c:v>1.7827737705067379</c:v>
                </c:pt>
              </c:numCache>
            </c:numRef>
          </c:val>
          <c:extLst>
            <c:ext xmlns:c16="http://schemas.microsoft.com/office/drawing/2014/chart" uri="{C3380CC4-5D6E-409C-BE32-E72D297353CC}">
              <c16:uniqueId val="{00000000-63F0-464B-8896-D4A50CADF2DA}"/>
            </c:ext>
          </c:extLst>
        </c:ser>
        <c:ser>
          <c:idx val="1"/>
          <c:order val="1"/>
          <c:invertIfNegative val="0"/>
          <c:cat>
            <c:strRef>
              <c:f>Number_Outcomes!$B$23:$B$32</c:f>
              <c:strCache>
                <c:ptCount val="10"/>
                <c:pt idx="0">
                  <c:v>Overall</c:v>
                </c:pt>
                <c:pt idx="1">
                  <c:v>Central nervous system </c:v>
                </c:pt>
                <c:pt idx="2">
                  <c:v>Eye, ear, neck, or face</c:v>
                </c:pt>
                <c:pt idx="3">
                  <c:v>Cardiac </c:v>
                </c:pt>
                <c:pt idx="4">
                  <c:v>Respiratory </c:v>
                </c:pt>
                <c:pt idx="5">
                  <c:v>Cleft palate and lip</c:v>
                </c:pt>
                <c:pt idx="6">
                  <c:v>Gastrointestinal </c:v>
                </c:pt>
                <c:pt idx="7">
                  <c:v>Genitourinary </c:v>
                </c:pt>
                <c:pt idx="8">
                  <c:v>Musculoskeletal </c:v>
                </c:pt>
                <c:pt idx="9">
                  <c:v>Other </c:v>
                </c:pt>
              </c:strCache>
            </c:strRef>
          </c:cat>
          <c:val>
            <c:numRef>
              <c:f>Number_Outcomes!$I$41:$I$50</c:f>
              <c:numCache>
                <c:formatCode>General</c:formatCode>
                <c:ptCount val="10"/>
                <c:pt idx="0">
                  <c:v>3.5309283633556001</c:v>
                </c:pt>
                <c:pt idx="1">
                  <c:v>0.14200695572161601</c:v>
                </c:pt>
                <c:pt idx="2">
                  <c:v>0.12173651617193899</c:v>
                </c:pt>
                <c:pt idx="3">
                  <c:v>1.329194215864234</c:v>
                </c:pt>
                <c:pt idx="4">
                  <c:v>0.16546600373978201</c:v>
                </c:pt>
                <c:pt idx="5">
                  <c:v>0.11034862878448</c:v>
                </c:pt>
                <c:pt idx="6">
                  <c:v>0.47464714630929999</c:v>
                </c:pt>
                <c:pt idx="7">
                  <c:v>0.483529698471518</c:v>
                </c:pt>
                <c:pt idx="8">
                  <c:v>0.76253293946426803</c:v>
                </c:pt>
                <c:pt idx="9">
                  <c:v>0.29927368054242798</c:v>
                </c:pt>
              </c:numCache>
            </c:numRef>
          </c:val>
          <c:extLst>
            <c:ext xmlns:c16="http://schemas.microsoft.com/office/drawing/2014/chart" uri="{C3380CC4-5D6E-409C-BE32-E72D297353CC}">
              <c16:uniqueId val="{00000001-63F0-464B-8896-D4A50CADF2DA}"/>
            </c:ext>
          </c:extLst>
        </c:ser>
        <c:dLbls>
          <c:showLegendKey val="0"/>
          <c:showVal val="0"/>
          <c:showCatName val="0"/>
          <c:showSerName val="0"/>
          <c:showPercent val="0"/>
          <c:showBubbleSize val="0"/>
        </c:dLbls>
        <c:gapWidth val="50"/>
        <c:axId val="-1028794784"/>
        <c:axId val="-1028808416"/>
      </c:barChart>
      <c:catAx>
        <c:axId val="-1028794784"/>
        <c:scaling>
          <c:orientation val="minMax"/>
        </c:scaling>
        <c:delete val="0"/>
        <c:axPos val="b"/>
        <c:numFmt formatCode="General" sourceLinked="0"/>
        <c:majorTickMark val="none"/>
        <c:minorTickMark val="none"/>
        <c:tickLblPos val="nextTo"/>
        <c:txPr>
          <a:bodyPr/>
          <a:lstStyle/>
          <a:p>
            <a:pPr>
              <a:defRPr sz="1600" baseline="0"/>
            </a:pPr>
            <a:endParaRPr lang="en-US"/>
          </a:p>
        </c:txPr>
        <c:crossAx val="-1028808416"/>
        <c:crosses val="autoZero"/>
        <c:auto val="1"/>
        <c:lblAlgn val="ctr"/>
        <c:lblOffset val="100"/>
        <c:noMultiLvlLbl val="0"/>
      </c:catAx>
      <c:valAx>
        <c:axId val="-1028808416"/>
        <c:scaling>
          <c:orientation val="minMax"/>
        </c:scaling>
        <c:delete val="0"/>
        <c:axPos val="l"/>
        <c:majorGridlines/>
        <c:title>
          <c:tx>
            <c:rich>
              <a:bodyPr/>
              <a:lstStyle/>
              <a:p>
                <a:pPr>
                  <a:defRPr sz="1800"/>
                </a:pPr>
                <a:r>
                  <a:rPr lang="en-US" sz="1800"/>
                  <a:t>Prevalence (%)</a:t>
                </a:r>
              </a:p>
            </c:rich>
          </c:tx>
          <c:overlay val="0"/>
        </c:title>
        <c:numFmt formatCode="General" sourceLinked="1"/>
        <c:majorTickMark val="out"/>
        <c:minorTickMark val="none"/>
        <c:tickLblPos val="nextTo"/>
        <c:txPr>
          <a:bodyPr/>
          <a:lstStyle/>
          <a:p>
            <a:pPr>
              <a:defRPr sz="1400"/>
            </a:pPr>
            <a:endParaRPr lang="en-US"/>
          </a:p>
        </c:txPr>
        <c:crossAx val="-10287947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dk2" tx1="lt1" bg2="dk1" tx2="lt2" accent1="accent1" accent2="accent2" accent3="accent3" accent4="accent4" accent5="accent5" accent6="accent6" hlink="hlink" folHlink="folHlink"/>
  <c:chart>
    <c:title>
      <c:tx>
        <c:rich>
          <a:bodyPr/>
          <a:lstStyle/>
          <a:p>
            <a:pPr>
              <a:defRPr/>
            </a:pPr>
            <a:r>
              <a:rPr lang="en-US" b="0" dirty="0"/>
              <a:t>Lunar month from last menstrual period to first interview</a:t>
            </a:r>
          </a:p>
        </c:rich>
      </c:tx>
      <c:layout>
        <c:manualLayout>
          <c:xMode val="edge"/>
          <c:yMode val="edge"/>
          <c:x val="0.11089743589743532"/>
          <c:y val="0.12903225806451613"/>
        </c:manualLayout>
      </c:layout>
      <c:overlay val="0"/>
    </c:title>
    <c:autoTitleDeleted val="0"/>
    <c:view3D>
      <c:rotX val="30"/>
      <c:hPercent val="100"/>
      <c:rotY val="30"/>
      <c:depthPercent val="80"/>
      <c:rAngAx val="1"/>
    </c:view3D>
    <c:floor>
      <c:thickness val="0"/>
    </c:floor>
    <c:sideWall>
      <c:thickness val="0"/>
    </c:sideWall>
    <c:backWall>
      <c:thickness val="0"/>
    </c:backWall>
    <c:plotArea>
      <c:layout>
        <c:manualLayout>
          <c:layoutTarget val="inner"/>
          <c:xMode val="edge"/>
          <c:yMode val="edge"/>
          <c:x val="7.7059341523677619E-2"/>
          <c:y val="0.18144685039370217"/>
          <c:w val="0.86864209563382011"/>
          <c:h val="0.64023906650222961"/>
        </c:manualLayout>
      </c:layout>
      <c:area3DChart>
        <c:grouping val="standard"/>
        <c:varyColors val="0"/>
        <c:ser>
          <c:idx val="0"/>
          <c:order val="0"/>
          <c:tx>
            <c:strRef>
              <c:f>Sheet4!$B$1</c:f>
              <c:strCache>
                <c:ptCount val="1"/>
                <c:pt idx="0">
                  <c:v>exposed</c:v>
                </c:pt>
              </c:strCache>
            </c:strRef>
          </c:tx>
          <c:spPr>
            <a:solidFill>
              <a:srgbClr val="1F497D">
                <a:lumMod val="60000"/>
                <a:lumOff val="40000"/>
                <a:alpha val="80000"/>
              </a:srgbClr>
            </a:solidFill>
          </c:spPr>
          <c:cat>
            <c:numRef>
              <c:f>Sheet4!$A$2:$A$12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Sheet4!$B$2:$B$12</c:f>
              <c:numCache>
                <c:formatCode>General</c:formatCode>
                <c:ptCount val="11"/>
                <c:pt idx="0">
                  <c:v>0.44</c:v>
                </c:pt>
                <c:pt idx="1">
                  <c:v>16.79</c:v>
                </c:pt>
                <c:pt idx="2">
                  <c:v>19.610000000000031</c:v>
                </c:pt>
                <c:pt idx="3">
                  <c:v>15.94</c:v>
                </c:pt>
                <c:pt idx="4">
                  <c:v>12.7</c:v>
                </c:pt>
                <c:pt idx="5">
                  <c:v>10.350000000000017</c:v>
                </c:pt>
                <c:pt idx="6">
                  <c:v>8.11</c:v>
                </c:pt>
                <c:pt idx="7">
                  <c:v>6.63</c:v>
                </c:pt>
                <c:pt idx="8">
                  <c:v>5</c:v>
                </c:pt>
                <c:pt idx="9">
                  <c:v>3.63</c:v>
                </c:pt>
                <c:pt idx="10">
                  <c:v>0.41000000000000031</c:v>
                </c:pt>
              </c:numCache>
            </c:numRef>
          </c:val>
          <c:extLst>
            <c:ext xmlns:c16="http://schemas.microsoft.com/office/drawing/2014/chart" uri="{C3380CC4-5D6E-409C-BE32-E72D297353CC}">
              <c16:uniqueId val="{00000000-8C93-4B01-98BC-F4385DA5166A}"/>
            </c:ext>
          </c:extLst>
        </c:ser>
        <c:ser>
          <c:idx val="1"/>
          <c:order val="1"/>
          <c:tx>
            <c:strRef>
              <c:f>Sheet4!$C$1</c:f>
              <c:strCache>
                <c:ptCount val="1"/>
                <c:pt idx="0">
                  <c:v>reference</c:v>
                </c:pt>
              </c:strCache>
            </c:strRef>
          </c:tx>
          <c:spPr>
            <a:solidFill>
              <a:srgbClr val="FFC000"/>
            </a:solidFill>
          </c:spPr>
          <c:cat>
            <c:numRef>
              <c:f>Sheet4!$A$2:$A$12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Sheet4!$C$2:$C$12</c:f>
              <c:numCache>
                <c:formatCode>General</c:formatCode>
                <c:ptCount val="11"/>
                <c:pt idx="0">
                  <c:v>0</c:v>
                </c:pt>
                <c:pt idx="1">
                  <c:v>5.85</c:v>
                </c:pt>
                <c:pt idx="2">
                  <c:v>13.370000000000006</c:v>
                </c:pt>
                <c:pt idx="3">
                  <c:v>12.81</c:v>
                </c:pt>
                <c:pt idx="4">
                  <c:v>13.370000000000006</c:v>
                </c:pt>
                <c:pt idx="5">
                  <c:v>15.6</c:v>
                </c:pt>
                <c:pt idx="6">
                  <c:v>13.370000000000006</c:v>
                </c:pt>
                <c:pt idx="7">
                  <c:v>11.14</c:v>
                </c:pt>
                <c:pt idx="8">
                  <c:v>10.030000000000001</c:v>
                </c:pt>
                <c:pt idx="9">
                  <c:v>4.18</c:v>
                </c:pt>
                <c:pt idx="10">
                  <c:v>0</c:v>
                </c:pt>
              </c:numCache>
            </c:numRef>
          </c:val>
          <c:extLst>
            <c:ext xmlns:c16="http://schemas.microsoft.com/office/drawing/2014/chart" uri="{C3380CC4-5D6E-409C-BE32-E72D297353CC}">
              <c16:uniqueId val="{00000001-8C93-4B01-98BC-F4385DA5166A}"/>
            </c:ext>
          </c:extLst>
        </c:ser>
        <c:dLbls>
          <c:showLegendKey val="0"/>
          <c:showVal val="0"/>
          <c:showCatName val="0"/>
          <c:showSerName val="0"/>
          <c:showPercent val="0"/>
          <c:showBubbleSize val="0"/>
        </c:dLbls>
        <c:axId val="304188488"/>
        <c:axId val="308221744"/>
        <c:axId val="536744888"/>
      </c:area3DChart>
      <c:catAx>
        <c:axId val="304188488"/>
        <c:scaling>
          <c:orientation val="minMax"/>
        </c:scaling>
        <c:delete val="0"/>
        <c:axPos val="b"/>
        <c:title>
          <c:tx>
            <c:rich>
              <a:bodyPr/>
              <a:lstStyle/>
              <a:p>
                <a:pPr>
                  <a:defRPr sz="1600" baseline="0"/>
                </a:pPr>
                <a:r>
                  <a:rPr lang="en-US" sz="1600" baseline="0"/>
                  <a:t>gestational month</a:t>
                </a:r>
              </a:p>
            </c:rich>
          </c:tx>
          <c:overlay val="0"/>
        </c:title>
        <c:numFmt formatCode="General" sourceLinked="1"/>
        <c:majorTickMark val="out"/>
        <c:minorTickMark val="none"/>
        <c:tickLblPos val="nextTo"/>
        <c:txPr>
          <a:bodyPr/>
          <a:lstStyle/>
          <a:p>
            <a:pPr>
              <a:defRPr sz="1600" baseline="0"/>
            </a:pPr>
            <a:endParaRPr lang="en-US"/>
          </a:p>
        </c:txPr>
        <c:crossAx val="308221744"/>
        <c:crosses val="autoZero"/>
        <c:auto val="1"/>
        <c:lblAlgn val="ctr"/>
        <c:lblOffset val="100"/>
        <c:tickLblSkip val="5"/>
        <c:noMultiLvlLbl val="0"/>
      </c:catAx>
      <c:valAx>
        <c:axId val="308221744"/>
        <c:scaling>
          <c:orientation val="minMax"/>
          <c:max val="25"/>
          <c:min val="0"/>
        </c:scaling>
        <c:delete val="0"/>
        <c:axPos val="l"/>
        <c:title>
          <c:tx>
            <c:rich>
              <a:bodyPr rot="0" vert="wordArtVert"/>
              <a:lstStyle/>
              <a:p>
                <a:pPr>
                  <a:defRPr sz="1600" baseline="0"/>
                </a:pPr>
                <a:r>
                  <a:rPr lang="en-US" sz="1600" baseline="0"/>
                  <a:t>%</a:t>
                </a:r>
              </a:p>
            </c:rich>
          </c:tx>
          <c:layout>
            <c:manualLayout>
              <c:xMode val="edge"/>
              <c:yMode val="edge"/>
              <c:x val="1.1271956390066631E-2"/>
              <c:y val="0.27469583439166878"/>
            </c:manualLayout>
          </c:layout>
          <c:overlay val="0"/>
        </c:title>
        <c:numFmt formatCode="General" sourceLinked="1"/>
        <c:majorTickMark val="out"/>
        <c:minorTickMark val="none"/>
        <c:tickLblPos val="nextTo"/>
        <c:txPr>
          <a:bodyPr/>
          <a:lstStyle/>
          <a:p>
            <a:pPr>
              <a:defRPr sz="1600" baseline="0"/>
            </a:pPr>
            <a:endParaRPr lang="en-US"/>
          </a:p>
        </c:txPr>
        <c:crossAx val="304188488"/>
        <c:crossesAt val="1"/>
        <c:crossBetween val="midCat"/>
        <c:majorUnit val="5"/>
      </c:valAx>
      <c:serAx>
        <c:axId val="536744888"/>
        <c:scaling>
          <c:orientation val="minMax"/>
        </c:scaling>
        <c:delete val="1"/>
        <c:axPos val="b"/>
        <c:majorTickMark val="out"/>
        <c:minorTickMark val="none"/>
        <c:tickLblPos val="none"/>
        <c:crossAx val="308221744"/>
        <c:crosses val="autoZero"/>
      </c:serAx>
    </c:plotArea>
    <c:legend>
      <c:legendPos val="r"/>
      <c:layout>
        <c:manualLayout>
          <c:xMode val="edge"/>
          <c:yMode val="edge"/>
          <c:x val="0.62569265380289585"/>
          <c:y val="0.20917096569825225"/>
          <c:w val="0.1972719275475181"/>
          <c:h val="0.15374727255478748"/>
        </c:manualLayout>
      </c:layout>
      <c:overlay val="0"/>
      <c:txPr>
        <a:bodyPr/>
        <a:lstStyle/>
        <a:p>
          <a:pPr>
            <a:defRPr sz="1600" baseline="0"/>
          </a:pPr>
          <a:endParaRPr lang="en-US"/>
        </a:p>
      </c:txPr>
    </c:legend>
    <c:plotVisOnly val="1"/>
    <c:dispBlanksAs val="zero"/>
    <c:showDLblsOverMax val="0"/>
  </c:chart>
  <c:spPr>
    <a:solidFill>
      <a:srgbClr val="4F81BD">
        <a:lumMod val="60000"/>
        <a:lumOff val="40000"/>
      </a:srgbClr>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EABE8-1B2F-4AAA-BD78-808EA3DEE49B}" type="doc">
      <dgm:prSet loTypeId="urn:microsoft.com/office/officeart/2005/8/layout/hierarchy2" loCatId="hierarchy" qsTypeId="urn:microsoft.com/office/officeart/2005/8/quickstyle/simple4" qsCatId="simple" csTypeId="urn:microsoft.com/office/officeart/2005/8/colors/accent0_1" csCatId="mainScheme" phldr="1"/>
      <dgm:spPr/>
      <dgm:t>
        <a:bodyPr/>
        <a:lstStyle/>
        <a:p>
          <a:endParaRPr lang="en-US"/>
        </a:p>
      </dgm:t>
    </dgm:pt>
    <dgm:pt modelId="{CA5C068B-82FA-473D-9353-733BA3E66890}">
      <dgm:prSet phldrT="[Text]" custT="1"/>
      <dgm:spPr>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gradFill>
      </dgm:spPr>
      <dgm:t>
        <a:bodyPr/>
        <a:lstStyle/>
        <a:p>
          <a:pPr algn="ctr"/>
          <a:r>
            <a:rPr lang="en-US" sz="2400" b="1" dirty="0">
              <a:solidFill>
                <a:schemeClr val="tx1"/>
              </a:solidFill>
              <a:latin typeface="Arial Narrow" panose="020B0606020202030204" pitchFamily="34" charset="0"/>
            </a:rPr>
            <a:t>Association</a:t>
          </a:r>
        </a:p>
      </dgm:t>
    </dgm:pt>
    <dgm:pt modelId="{6AEE296B-D668-417A-9D6F-8496E67C8270}" type="parTrans" cxnId="{2438E28F-EB81-4F9E-A038-3FBF9978D0F8}">
      <dgm:prSet/>
      <dgm:spPr/>
      <dgm:t>
        <a:bodyPr/>
        <a:lstStyle/>
        <a:p>
          <a:endParaRPr lang="en-US"/>
        </a:p>
      </dgm:t>
    </dgm:pt>
    <dgm:pt modelId="{19E8B046-DA9E-4F91-AD3D-C7F887CA3838}" type="sibTrans" cxnId="{2438E28F-EB81-4F9E-A038-3FBF9978D0F8}">
      <dgm:prSet/>
      <dgm:spPr/>
      <dgm:t>
        <a:bodyPr/>
        <a:lstStyle/>
        <a:p>
          <a:endParaRPr lang="en-US"/>
        </a:p>
      </dgm:t>
    </dgm:pt>
    <dgm:pt modelId="{9F615D95-47C0-4F19-A841-FBAAD8288E60}">
      <dgm:prSet phldrT="[Text]" custT="1"/>
      <dgm:spPr>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gradFill>
      </dgm:spPr>
      <dgm:t>
        <a:bodyPr/>
        <a:lstStyle/>
        <a:p>
          <a:r>
            <a:rPr lang="en-US" sz="2000" b="1" dirty="0">
              <a:solidFill>
                <a:schemeClr val="tx1"/>
              </a:solidFill>
              <a:latin typeface="Arial Narrow" panose="020B0606020202030204" pitchFamily="34" charset="0"/>
            </a:rPr>
            <a:t>Chance</a:t>
          </a:r>
        </a:p>
      </dgm:t>
    </dgm:pt>
    <dgm:pt modelId="{5632B69E-BBD4-4E14-8E8F-A8218FADD919}" type="parTrans" cxnId="{F4E569C6-359F-4F06-A306-FD6572213BAE}">
      <dgm:prSet/>
      <dgm:spPr>
        <a:ln>
          <a:solidFill>
            <a:schemeClr val="tx1"/>
          </a:solidFill>
        </a:ln>
      </dgm:spPr>
      <dgm:t>
        <a:bodyPr/>
        <a:lstStyle/>
        <a:p>
          <a:endParaRPr lang="en-US"/>
        </a:p>
      </dgm:t>
    </dgm:pt>
    <dgm:pt modelId="{B4B73FF2-BDB1-40D4-9E59-676C271460CD}" type="sibTrans" cxnId="{F4E569C6-359F-4F06-A306-FD6572213BAE}">
      <dgm:prSet/>
      <dgm:spPr/>
      <dgm:t>
        <a:bodyPr/>
        <a:lstStyle/>
        <a:p>
          <a:endParaRPr lang="en-US"/>
        </a:p>
      </dgm:t>
    </dgm:pt>
    <dgm:pt modelId="{B8902E38-3CE8-42D3-BF22-24638A72FEC8}">
      <dgm:prSet phldrT="[Text]" custT="1"/>
      <dgm:spPr>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gradFill>
      </dgm:spPr>
      <dgm:t>
        <a:bodyPr/>
        <a:lstStyle/>
        <a:p>
          <a:r>
            <a:rPr lang="en-US" sz="2000" b="1" dirty="0">
              <a:solidFill>
                <a:schemeClr val="tx1"/>
              </a:solidFill>
              <a:latin typeface="Arial Narrow" panose="020B0606020202030204" pitchFamily="34" charset="0"/>
            </a:rPr>
            <a:t>Bias</a:t>
          </a:r>
        </a:p>
      </dgm:t>
    </dgm:pt>
    <dgm:pt modelId="{737CBEAA-0734-470E-A7F5-8C467C616C82}" type="parTrans" cxnId="{734B783D-72BE-45AA-B5C4-2D7A6782E7CB}">
      <dgm:prSet/>
      <dgm:spPr>
        <a:ln>
          <a:solidFill>
            <a:schemeClr val="tx1"/>
          </a:solidFill>
        </a:ln>
      </dgm:spPr>
      <dgm:t>
        <a:bodyPr/>
        <a:lstStyle/>
        <a:p>
          <a:endParaRPr lang="en-US"/>
        </a:p>
      </dgm:t>
    </dgm:pt>
    <dgm:pt modelId="{483D8A4B-8170-4DBD-AB01-45C00EBA142E}" type="sibTrans" cxnId="{734B783D-72BE-45AA-B5C4-2D7A6782E7CB}">
      <dgm:prSet/>
      <dgm:spPr/>
      <dgm:t>
        <a:bodyPr/>
        <a:lstStyle/>
        <a:p>
          <a:endParaRPr lang="en-US"/>
        </a:p>
      </dgm:t>
    </dgm:pt>
    <dgm:pt modelId="{135738A4-1E4B-4A32-A9F0-ADD6A788FA77}">
      <dgm:prSet phldrT="[Text]" custT="1"/>
      <dgm:spPr>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gradFill>
      </dgm:spPr>
      <dgm:t>
        <a:bodyPr/>
        <a:lstStyle/>
        <a:p>
          <a:r>
            <a:rPr lang="en-US" sz="2000" b="1" dirty="0">
              <a:solidFill>
                <a:schemeClr val="tx1"/>
              </a:solidFill>
              <a:latin typeface="Arial Narrow" panose="020B0606020202030204" pitchFamily="34" charset="0"/>
            </a:rPr>
            <a:t>Selection</a:t>
          </a:r>
        </a:p>
      </dgm:t>
    </dgm:pt>
    <dgm:pt modelId="{243AAE1A-0614-4CAF-B728-1E0E84C17FF7}" type="parTrans" cxnId="{0409F01B-0062-4EAE-A995-E4D9B4ADADC1}">
      <dgm:prSet/>
      <dgm:spPr>
        <a:ln>
          <a:solidFill>
            <a:schemeClr val="tx1"/>
          </a:solidFill>
        </a:ln>
      </dgm:spPr>
      <dgm:t>
        <a:bodyPr/>
        <a:lstStyle/>
        <a:p>
          <a:endParaRPr lang="en-US"/>
        </a:p>
      </dgm:t>
    </dgm:pt>
    <dgm:pt modelId="{6EEE600D-6CCA-4B43-BF22-CB4303525A23}" type="sibTrans" cxnId="{0409F01B-0062-4EAE-A995-E4D9B4ADADC1}">
      <dgm:prSet/>
      <dgm:spPr/>
      <dgm:t>
        <a:bodyPr/>
        <a:lstStyle/>
        <a:p>
          <a:endParaRPr lang="en-US"/>
        </a:p>
      </dgm:t>
    </dgm:pt>
    <dgm:pt modelId="{6B731411-6E2E-45C8-999C-7C303C5DED07}">
      <dgm:prSet custT="1"/>
      <dgm:spPr>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gradFill>
      </dgm:spPr>
      <dgm:t>
        <a:bodyPr/>
        <a:lstStyle/>
        <a:p>
          <a:r>
            <a:rPr lang="en-US" sz="2000" b="1" dirty="0">
              <a:solidFill>
                <a:schemeClr val="tx1"/>
              </a:solidFill>
              <a:latin typeface="Arial Narrow" panose="020B0606020202030204" pitchFamily="34" charset="0"/>
            </a:rPr>
            <a:t>Causal</a:t>
          </a:r>
        </a:p>
      </dgm:t>
    </dgm:pt>
    <dgm:pt modelId="{6338523E-68B7-4CD1-AA8D-21098B5A764B}" type="parTrans" cxnId="{720E1F88-C59F-47CB-9000-0482E2F7A39A}">
      <dgm:prSet/>
      <dgm:spPr>
        <a:ln>
          <a:solidFill>
            <a:schemeClr val="tx1"/>
          </a:solidFill>
        </a:ln>
      </dgm:spPr>
      <dgm:t>
        <a:bodyPr/>
        <a:lstStyle/>
        <a:p>
          <a:endParaRPr lang="en-US" dirty="0"/>
        </a:p>
      </dgm:t>
    </dgm:pt>
    <dgm:pt modelId="{9E421640-953C-4018-AC06-2B1E7AFA2666}" type="sibTrans" cxnId="{720E1F88-C59F-47CB-9000-0482E2F7A39A}">
      <dgm:prSet/>
      <dgm:spPr/>
      <dgm:t>
        <a:bodyPr/>
        <a:lstStyle/>
        <a:p>
          <a:endParaRPr lang="en-US"/>
        </a:p>
      </dgm:t>
    </dgm:pt>
    <dgm:pt modelId="{80D1ABD2-C534-408F-9FE6-CE950F0B7726}">
      <dgm:prSet custT="1"/>
      <dgm:spPr>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gradFill>
      </dgm:spPr>
      <dgm:t>
        <a:bodyPr/>
        <a:lstStyle/>
        <a:p>
          <a:r>
            <a:rPr lang="en-US" sz="2000" b="1" dirty="0">
              <a:solidFill>
                <a:schemeClr val="tx1"/>
              </a:solidFill>
              <a:latin typeface="Arial Narrow" panose="020B0606020202030204" pitchFamily="34" charset="0"/>
            </a:rPr>
            <a:t>Information</a:t>
          </a:r>
        </a:p>
      </dgm:t>
    </dgm:pt>
    <dgm:pt modelId="{8F306275-D3F5-4790-931D-1BCA3388B2AC}" type="parTrans" cxnId="{46A929A4-3247-4326-997C-8338FAACDF6F}">
      <dgm:prSet/>
      <dgm:spPr>
        <a:ln>
          <a:solidFill>
            <a:schemeClr val="tx1"/>
          </a:solidFill>
        </a:ln>
      </dgm:spPr>
      <dgm:t>
        <a:bodyPr/>
        <a:lstStyle/>
        <a:p>
          <a:endParaRPr lang="en-US"/>
        </a:p>
      </dgm:t>
    </dgm:pt>
    <dgm:pt modelId="{007535AC-A676-460D-A5D6-520222CA25CC}" type="sibTrans" cxnId="{46A929A4-3247-4326-997C-8338FAACDF6F}">
      <dgm:prSet/>
      <dgm:spPr/>
      <dgm:t>
        <a:bodyPr/>
        <a:lstStyle/>
        <a:p>
          <a:endParaRPr lang="en-US"/>
        </a:p>
      </dgm:t>
    </dgm:pt>
    <dgm:pt modelId="{E7D30C59-0C72-4E59-9E84-EB1AEB9B941B}">
      <dgm:prSet custT="1"/>
      <dgm:spPr>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gradFill>
      </dgm:spPr>
      <dgm:t>
        <a:bodyPr/>
        <a:lstStyle/>
        <a:p>
          <a:r>
            <a:rPr lang="en-US" sz="2000" b="1" dirty="0">
              <a:solidFill>
                <a:schemeClr val="tx1"/>
              </a:solidFill>
              <a:latin typeface="Arial Narrow" panose="020B0606020202030204" pitchFamily="34" charset="0"/>
            </a:rPr>
            <a:t>Confounding</a:t>
          </a:r>
        </a:p>
      </dgm:t>
    </dgm:pt>
    <dgm:pt modelId="{6B5FDC6B-D65E-435D-910D-EA57C1CE81DA}" type="parTrans" cxnId="{50DA00F7-4020-4E32-A379-FC33D80012E1}">
      <dgm:prSet/>
      <dgm:spPr>
        <a:ln>
          <a:solidFill>
            <a:schemeClr val="tx1"/>
          </a:solidFill>
        </a:ln>
      </dgm:spPr>
      <dgm:t>
        <a:bodyPr/>
        <a:lstStyle/>
        <a:p>
          <a:endParaRPr lang="en-US"/>
        </a:p>
      </dgm:t>
    </dgm:pt>
    <dgm:pt modelId="{E26F9976-3C07-41A3-8C86-8A4CB0C5F2E6}" type="sibTrans" cxnId="{50DA00F7-4020-4E32-A379-FC33D80012E1}">
      <dgm:prSet/>
      <dgm:spPr/>
      <dgm:t>
        <a:bodyPr/>
        <a:lstStyle/>
        <a:p>
          <a:endParaRPr lang="en-US"/>
        </a:p>
      </dgm:t>
    </dgm:pt>
    <dgm:pt modelId="{D4A2D7AC-B7B6-4ED4-95F3-F740E4A09339}">
      <dgm:prSet custT="1"/>
      <dgm:spPr>
        <a:noFill/>
      </dgm:spPr>
      <dgm:t>
        <a:bodyPr/>
        <a:lstStyle/>
        <a:p>
          <a:endParaRPr lang="en-US" sz="2400" b="1" dirty="0">
            <a:latin typeface="Arial Narrow" pitchFamily="34" charset="0"/>
          </a:endParaRPr>
        </a:p>
      </dgm:t>
    </dgm:pt>
    <dgm:pt modelId="{88CAF447-047A-4245-A19A-5B3397434111}" type="parTrans" cxnId="{6E07F52F-5A61-4769-8530-4291B182E864}">
      <dgm:prSet/>
      <dgm:spPr>
        <a:ln>
          <a:noFill/>
        </a:ln>
      </dgm:spPr>
      <dgm:t>
        <a:bodyPr/>
        <a:lstStyle/>
        <a:p>
          <a:endParaRPr lang="en-US"/>
        </a:p>
      </dgm:t>
    </dgm:pt>
    <dgm:pt modelId="{A2DBCC84-A603-4EB7-A6BB-DF25484B2E4A}" type="sibTrans" cxnId="{6E07F52F-5A61-4769-8530-4291B182E864}">
      <dgm:prSet/>
      <dgm:spPr/>
      <dgm:t>
        <a:bodyPr/>
        <a:lstStyle/>
        <a:p>
          <a:endParaRPr lang="en-US"/>
        </a:p>
      </dgm:t>
    </dgm:pt>
    <dgm:pt modelId="{4854179F-AED1-4835-9317-4671C0E129D0}">
      <dgm:prSet custT="1"/>
      <dgm:spPr>
        <a:noFill/>
      </dgm:spPr>
      <dgm:t>
        <a:bodyPr/>
        <a:lstStyle/>
        <a:p>
          <a:pPr algn="ctr"/>
          <a:endParaRPr lang="en-US" sz="2400" b="1" dirty="0">
            <a:latin typeface="Arial Narrow" pitchFamily="34" charset="0"/>
          </a:endParaRPr>
        </a:p>
      </dgm:t>
    </dgm:pt>
    <dgm:pt modelId="{581A510E-8673-4623-9422-E77471D17912}" type="sibTrans" cxnId="{4BAA0956-9BC6-4054-B1D5-2DFF0C4901B9}">
      <dgm:prSet/>
      <dgm:spPr/>
      <dgm:t>
        <a:bodyPr/>
        <a:lstStyle/>
        <a:p>
          <a:endParaRPr lang="en-US"/>
        </a:p>
      </dgm:t>
    </dgm:pt>
    <dgm:pt modelId="{7B5355FA-020C-4CAB-ACF2-71536E3B84CD}" type="parTrans" cxnId="{4BAA0956-9BC6-4054-B1D5-2DFF0C4901B9}">
      <dgm:prSet/>
      <dgm:spPr>
        <a:ln>
          <a:noFill/>
        </a:ln>
      </dgm:spPr>
      <dgm:t>
        <a:bodyPr/>
        <a:lstStyle/>
        <a:p>
          <a:endParaRPr lang="en-US"/>
        </a:p>
      </dgm:t>
    </dgm:pt>
    <dgm:pt modelId="{A7EFAD67-8BED-43C5-A333-210F50288533}" type="pres">
      <dgm:prSet presAssocID="{05AEABE8-1B2F-4AAA-BD78-808EA3DEE49B}" presName="diagram" presStyleCnt="0">
        <dgm:presLayoutVars>
          <dgm:chPref val="1"/>
          <dgm:dir/>
          <dgm:animOne val="branch"/>
          <dgm:animLvl val="lvl"/>
          <dgm:resizeHandles val="exact"/>
        </dgm:presLayoutVars>
      </dgm:prSet>
      <dgm:spPr/>
    </dgm:pt>
    <dgm:pt modelId="{8FF7C2F2-78CB-48F2-9C72-21A166E29B62}" type="pres">
      <dgm:prSet presAssocID="{CA5C068B-82FA-473D-9353-733BA3E66890}" presName="root1" presStyleCnt="0"/>
      <dgm:spPr/>
    </dgm:pt>
    <dgm:pt modelId="{9730498B-1846-4784-99B2-13429EDFCE17}" type="pres">
      <dgm:prSet presAssocID="{CA5C068B-82FA-473D-9353-733BA3E66890}" presName="LevelOneTextNode" presStyleLbl="node0" presStyleIdx="0" presStyleCnt="1" custScaleX="151129">
        <dgm:presLayoutVars>
          <dgm:chPref val="3"/>
        </dgm:presLayoutVars>
      </dgm:prSet>
      <dgm:spPr/>
    </dgm:pt>
    <dgm:pt modelId="{FC9C3941-575C-45B6-AFD2-BFC048294BC7}" type="pres">
      <dgm:prSet presAssocID="{CA5C068B-82FA-473D-9353-733BA3E66890}" presName="level2hierChild" presStyleCnt="0"/>
      <dgm:spPr/>
    </dgm:pt>
    <dgm:pt modelId="{12447AD0-0688-4A1E-A94A-41A742FBA1A1}" type="pres">
      <dgm:prSet presAssocID="{5632B69E-BBD4-4E14-8E8F-A8218FADD919}" presName="conn2-1" presStyleLbl="parChTrans1D2" presStyleIdx="0" presStyleCnt="3"/>
      <dgm:spPr/>
    </dgm:pt>
    <dgm:pt modelId="{0C93B902-618B-4857-B348-7DB1C79BB3E4}" type="pres">
      <dgm:prSet presAssocID="{5632B69E-BBD4-4E14-8E8F-A8218FADD919}" presName="connTx" presStyleLbl="parChTrans1D2" presStyleIdx="0" presStyleCnt="3"/>
      <dgm:spPr/>
    </dgm:pt>
    <dgm:pt modelId="{B526015F-05F3-4B2D-B9E9-5EBAEB0504A8}" type="pres">
      <dgm:prSet presAssocID="{9F615D95-47C0-4F19-A841-FBAAD8288E60}" presName="root2" presStyleCnt="0"/>
      <dgm:spPr/>
    </dgm:pt>
    <dgm:pt modelId="{0F648F92-C72C-4351-BC73-BD941E027D59}" type="pres">
      <dgm:prSet presAssocID="{9F615D95-47C0-4F19-A841-FBAAD8288E60}" presName="LevelTwoTextNode" presStyleLbl="node2" presStyleIdx="0" presStyleCnt="3" custLinFactY="200000" custLinFactNeighborX="2510" custLinFactNeighborY="210203">
        <dgm:presLayoutVars>
          <dgm:chPref val="3"/>
        </dgm:presLayoutVars>
      </dgm:prSet>
      <dgm:spPr/>
    </dgm:pt>
    <dgm:pt modelId="{7AEAD6E3-4A08-4532-B08B-BD3C6EC8286A}" type="pres">
      <dgm:prSet presAssocID="{9F615D95-47C0-4F19-A841-FBAAD8288E60}" presName="level3hierChild" presStyleCnt="0"/>
      <dgm:spPr/>
    </dgm:pt>
    <dgm:pt modelId="{06166F6F-B8A9-44B1-99C6-E14B63D385D6}" type="pres">
      <dgm:prSet presAssocID="{737CBEAA-0734-470E-A7F5-8C467C616C82}" presName="conn2-1" presStyleLbl="parChTrans1D2" presStyleIdx="1" presStyleCnt="3"/>
      <dgm:spPr/>
    </dgm:pt>
    <dgm:pt modelId="{46BC3C96-5DC1-434C-A32B-4FC93FF7B7EF}" type="pres">
      <dgm:prSet presAssocID="{737CBEAA-0734-470E-A7F5-8C467C616C82}" presName="connTx" presStyleLbl="parChTrans1D2" presStyleIdx="1" presStyleCnt="3"/>
      <dgm:spPr/>
    </dgm:pt>
    <dgm:pt modelId="{2DEC049F-6837-45FD-AC5C-A1D3F273451A}" type="pres">
      <dgm:prSet presAssocID="{B8902E38-3CE8-42D3-BF22-24638A72FEC8}" presName="root2" presStyleCnt="0"/>
      <dgm:spPr/>
    </dgm:pt>
    <dgm:pt modelId="{DA4DAE7D-F248-4529-ACE8-713BF135499B}" type="pres">
      <dgm:prSet presAssocID="{B8902E38-3CE8-42D3-BF22-24638A72FEC8}" presName="LevelTwoTextNode" presStyleLbl="node2" presStyleIdx="1" presStyleCnt="3" custLinFactNeighborX="2510" custLinFactNeighborY="84875">
        <dgm:presLayoutVars>
          <dgm:chPref val="3"/>
        </dgm:presLayoutVars>
      </dgm:prSet>
      <dgm:spPr/>
    </dgm:pt>
    <dgm:pt modelId="{4F62A31F-BBB6-4AF8-8834-2151FA59F10B}" type="pres">
      <dgm:prSet presAssocID="{B8902E38-3CE8-42D3-BF22-24638A72FEC8}" presName="level3hierChild" presStyleCnt="0"/>
      <dgm:spPr/>
    </dgm:pt>
    <dgm:pt modelId="{88F72A4B-C66E-42BA-AE60-0A7F6EBB8D82}" type="pres">
      <dgm:prSet presAssocID="{243AAE1A-0614-4CAF-B728-1E0E84C17FF7}" presName="conn2-1" presStyleLbl="parChTrans1D3" presStyleIdx="0" presStyleCnt="5"/>
      <dgm:spPr/>
    </dgm:pt>
    <dgm:pt modelId="{F32C68AE-AA9C-4926-9E73-9F4CD4139CF9}" type="pres">
      <dgm:prSet presAssocID="{243AAE1A-0614-4CAF-B728-1E0E84C17FF7}" presName="connTx" presStyleLbl="parChTrans1D3" presStyleIdx="0" presStyleCnt="5"/>
      <dgm:spPr/>
    </dgm:pt>
    <dgm:pt modelId="{2C19EB38-BFC5-4E2F-A680-9C75023F3FF0}" type="pres">
      <dgm:prSet presAssocID="{135738A4-1E4B-4A32-A9F0-ADD6A788FA77}" presName="root2" presStyleCnt="0"/>
      <dgm:spPr/>
    </dgm:pt>
    <dgm:pt modelId="{C346FDEF-192D-4892-91F1-4C57AFCE0E83}" type="pres">
      <dgm:prSet presAssocID="{135738A4-1E4B-4A32-A9F0-ADD6A788FA77}" presName="LevelTwoTextNode" presStyleLbl="node3" presStyleIdx="0" presStyleCnt="5" custScaleX="89984" custLinFactY="100000" custLinFactNeighborX="5859" custLinFactNeighborY="102380">
        <dgm:presLayoutVars>
          <dgm:chPref val="3"/>
        </dgm:presLayoutVars>
      </dgm:prSet>
      <dgm:spPr/>
    </dgm:pt>
    <dgm:pt modelId="{D32E5239-E7EB-4B37-8108-E06755CF966E}" type="pres">
      <dgm:prSet presAssocID="{135738A4-1E4B-4A32-A9F0-ADD6A788FA77}" presName="level3hierChild" presStyleCnt="0"/>
      <dgm:spPr/>
    </dgm:pt>
    <dgm:pt modelId="{642E3060-8466-45A6-AB50-B47A4FD852AF}" type="pres">
      <dgm:prSet presAssocID="{8F306275-D3F5-4790-931D-1BCA3388B2AC}" presName="conn2-1" presStyleLbl="parChTrans1D3" presStyleIdx="1" presStyleCnt="5"/>
      <dgm:spPr/>
    </dgm:pt>
    <dgm:pt modelId="{5C585AD9-73D9-4995-B210-EF3CA97A4FB9}" type="pres">
      <dgm:prSet presAssocID="{8F306275-D3F5-4790-931D-1BCA3388B2AC}" presName="connTx" presStyleLbl="parChTrans1D3" presStyleIdx="1" presStyleCnt="5"/>
      <dgm:spPr/>
    </dgm:pt>
    <dgm:pt modelId="{72392684-F59F-451C-BDF9-96EEC7584619}" type="pres">
      <dgm:prSet presAssocID="{80D1ABD2-C534-408F-9FE6-CE950F0B7726}" presName="root2" presStyleCnt="0"/>
      <dgm:spPr/>
    </dgm:pt>
    <dgm:pt modelId="{30C8D087-88A5-451F-B671-549B65CA32E6}" type="pres">
      <dgm:prSet presAssocID="{80D1ABD2-C534-408F-9FE6-CE950F0B7726}" presName="LevelTwoTextNode" presStyleLbl="node3" presStyleIdx="1" presStyleCnt="5" custScaleX="131725" custLinFactNeighborX="5233" custLinFactNeighborY="-35155">
        <dgm:presLayoutVars>
          <dgm:chPref val="3"/>
        </dgm:presLayoutVars>
      </dgm:prSet>
      <dgm:spPr/>
    </dgm:pt>
    <dgm:pt modelId="{78A28A3C-1357-489E-8308-AADBFC70FC77}" type="pres">
      <dgm:prSet presAssocID="{80D1ABD2-C534-408F-9FE6-CE950F0B7726}" presName="level3hierChild" presStyleCnt="0"/>
      <dgm:spPr/>
    </dgm:pt>
    <dgm:pt modelId="{10F64513-D07C-444C-AF7B-024145FE5848}" type="pres">
      <dgm:prSet presAssocID="{6B5FDC6B-D65E-435D-910D-EA57C1CE81DA}" presName="conn2-1" presStyleLbl="parChTrans1D3" presStyleIdx="2" presStyleCnt="5"/>
      <dgm:spPr/>
    </dgm:pt>
    <dgm:pt modelId="{978D2749-D1CC-45DC-82CB-6BDA96E14629}" type="pres">
      <dgm:prSet presAssocID="{6B5FDC6B-D65E-435D-910D-EA57C1CE81DA}" presName="connTx" presStyleLbl="parChTrans1D3" presStyleIdx="2" presStyleCnt="5"/>
      <dgm:spPr/>
    </dgm:pt>
    <dgm:pt modelId="{7A7C4FD5-9F64-4A65-B827-A25C13C49FBB}" type="pres">
      <dgm:prSet presAssocID="{E7D30C59-0C72-4E59-9E84-EB1AEB9B941B}" presName="root2" presStyleCnt="0"/>
      <dgm:spPr/>
    </dgm:pt>
    <dgm:pt modelId="{30A9DFCE-0E5A-42F3-A14F-3191D3F52A21}" type="pres">
      <dgm:prSet presAssocID="{E7D30C59-0C72-4E59-9E84-EB1AEB9B941B}" presName="LevelTwoTextNode" presStyleLbl="node3" presStyleIdx="2" presStyleCnt="5" custScaleX="136395" custLinFactY="235" custLinFactNeighborX="2729" custLinFactNeighborY="100000">
        <dgm:presLayoutVars>
          <dgm:chPref val="3"/>
        </dgm:presLayoutVars>
      </dgm:prSet>
      <dgm:spPr/>
    </dgm:pt>
    <dgm:pt modelId="{9EA8105A-49E9-491E-BE1F-A505072EAE32}" type="pres">
      <dgm:prSet presAssocID="{E7D30C59-0C72-4E59-9E84-EB1AEB9B941B}" presName="level3hierChild" presStyleCnt="0"/>
      <dgm:spPr/>
    </dgm:pt>
    <dgm:pt modelId="{65F52986-14A0-4548-94BB-9294C9D9990E}" type="pres">
      <dgm:prSet presAssocID="{6338523E-68B7-4CD1-AA8D-21098B5A764B}" presName="conn2-1" presStyleLbl="parChTrans1D2" presStyleIdx="2" presStyleCnt="3"/>
      <dgm:spPr/>
    </dgm:pt>
    <dgm:pt modelId="{66A6341A-89F9-40F8-8106-00061E34E4B3}" type="pres">
      <dgm:prSet presAssocID="{6338523E-68B7-4CD1-AA8D-21098B5A764B}" presName="connTx" presStyleLbl="parChTrans1D2" presStyleIdx="2" presStyleCnt="3"/>
      <dgm:spPr/>
    </dgm:pt>
    <dgm:pt modelId="{06729D8D-A520-4C7E-9954-599CB62EE66D}" type="pres">
      <dgm:prSet presAssocID="{6B731411-6E2E-45C8-999C-7C303C5DED07}" presName="root2" presStyleCnt="0"/>
      <dgm:spPr/>
    </dgm:pt>
    <dgm:pt modelId="{D98EA987-118C-45A4-86BE-C508AD3CD7E1}" type="pres">
      <dgm:prSet presAssocID="{6B731411-6E2E-45C8-999C-7C303C5DED07}" presName="LevelTwoTextNode" presStyleLbl="node2" presStyleIdx="2" presStyleCnt="3" custLinFactY="-192922" custLinFactNeighborX="1884" custLinFactNeighborY="-200000">
        <dgm:presLayoutVars>
          <dgm:chPref val="3"/>
        </dgm:presLayoutVars>
      </dgm:prSet>
      <dgm:spPr/>
    </dgm:pt>
    <dgm:pt modelId="{586C9C94-502F-4A58-84B9-7317C4BC5F6F}" type="pres">
      <dgm:prSet presAssocID="{6B731411-6E2E-45C8-999C-7C303C5DED07}" presName="level3hierChild" presStyleCnt="0"/>
      <dgm:spPr/>
    </dgm:pt>
    <dgm:pt modelId="{AEB9A3A7-19B1-497B-A88D-319F8E62495D}" type="pres">
      <dgm:prSet presAssocID="{7B5355FA-020C-4CAB-ACF2-71536E3B84CD}" presName="conn2-1" presStyleLbl="parChTrans1D3" presStyleIdx="3" presStyleCnt="5"/>
      <dgm:spPr/>
    </dgm:pt>
    <dgm:pt modelId="{3E3F690A-7262-47F2-AC54-8020A7D897BC}" type="pres">
      <dgm:prSet presAssocID="{7B5355FA-020C-4CAB-ACF2-71536E3B84CD}" presName="connTx" presStyleLbl="parChTrans1D3" presStyleIdx="3" presStyleCnt="5"/>
      <dgm:spPr/>
    </dgm:pt>
    <dgm:pt modelId="{6ED60AD8-E485-4E33-B8E5-EDB74627CB27}" type="pres">
      <dgm:prSet presAssocID="{4854179F-AED1-4835-9317-4671C0E129D0}" presName="root2" presStyleCnt="0"/>
      <dgm:spPr/>
    </dgm:pt>
    <dgm:pt modelId="{719F2D69-63D5-47B3-952C-855D604F94CD}" type="pres">
      <dgm:prSet presAssocID="{4854179F-AED1-4835-9317-4671C0E129D0}" presName="LevelTwoTextNode" presStyleLbl="node3" presStyleIdx="3" presStyleCnt="5" custScaleX="130047" custLinFactNeighborX="297" custLinFactNeighborY="-8441">
        <dgm:presLayoutVars>
          <dgm:chPref val="3"/>
        </dgm:presLayoutVars>
      </dgm:prSet>
      <dgm:spPr/>
    </dgm:pt>
    <dgm:pt modelId="{156961A4-2B15-4703-9643-94B3F3C03A21}" type="pres">
      <dgm:prSet presAssocID="{4854179F-AED1-4835-9317-4671C0E129D0}" presName="level3hierChild" presStyleCnt="0"/>
      <dgm:spPr/>
    </dgm:pt>
    <dgm:pt modelId="{AB0F45BC-D313-4087-AB5A-DCDA68C6CF84}" type="pres">
      <dgm:prSet presAssocID="{88CAF447-047A-4245-A19A-5B3397434111}" presName="conn2-1" presStyleLbl="parChTrans1D3" presStyleIdx="4" presStyleCnt="5"/>
      <dgm:spPr/>
    </dgm:pt>
    <dgm:pt modelId="{4666485B-A074-4D09-84D9-B6FA2533BE97}" type="pres">
      <dgm:prSet presAssocID="{88CAF447-047A-4245-A19A-5B3397434111}" presName="connTx" presStyleLbl="parChTrans1D3" presStyleIdx="4" presStyleCnt="5"/>
      <dgm:spPr/>
    </dgm:pt>
    <dgm:pt modelId="{DF81E0F1-EDBE-4DC2-8582-D4A230CB20A3}" type="pres">
      <dgm:prSet presAssocID="{D4A2D7AC-B7B6-4ED4-95F3-F740E4A09339}" presName="root2" presStyleCnt="0"/>
      <dgm:spPr/>
    </dgm:pt>
    <dgm:pt modelId="{4FEE8211-E688-4324-92B7-076615B769D7}" type="pres">
      <dgm:prSet presAssocID="{D4A2D7AC-B7B6-4ED4-95F3-F740E4A09339}" presName="LevelTwoTextNode" presStyleLbl="node3" presStyleIdx="4" presStyleCnt="5" custScaleX="155255">
        <dgm:presLayoutVars>
          <dgm:chPref val="3"/>
        </dgm:presLayoutVars>
      </dgm:prSet>
      <dgm:spPr/>
    </dgm:pt>
    <dgm:pt modelId="{6AAB18ED-6CBC-4D66-98F8-187D9B6D69E8}" type="pres">
      <dgm:prSet presAssocID="{D4A2D7AC-B7B6-4ED4-95F3-F740E4A09339}" presName="level3hierChild" presStyleCnt="0"/>
      <dgm:spPr/>
    </dgm:pt>
  </dgm:ptLst>
  <dgm:cxnLst>
    <dgm:cxn modelId="{71BD5B01-BD1D-4CC4-84E2-98D4B8E51AF1}" type="presOf" srcId="{6338523E-68B7-4CD1-AA8D-21098B5A764B}" destId="{65F52986-14A0-4548-94BB-9294C9D9990E}" srcOrd="0" destOrd="0" presId="urn:microsoft.com/office/officeart/2005/8/layout/hierarchy2"/>
    <dgm:cxn modelId="{3FBF2B16-1B27-413C-9F54-B14B05BFC8B6}" type="presOf" srcId="{D4A2D7AC-B7B6-4ED4-95F3-F740E4A09339}" destId="{4FEE8211-E688-4324-92B7-076615B769D7}" srcOrd="0" destOrd="0" presId="urn:microsoft.com/office/officeart/2005/8/layout/hierarchy2"/>
    <dgm:cxn modelId="{B9512D19-CC59-44FE-AD4B-15CE1B730646}" type="presOf" srcId="{5632B69E-BBD4-4E14-8E8F-A8218FADD919}" destId="{12447AD0-0688-4A1E-A94A-41A742FBA1A1}" srcOrd="0" destOrd="0" presId="urn:microsoft.com/office/officeart/2005/8/layout/hierarchy2"/>
    <dgm:cxn modelId="{1BD2271B-4EB4-43BE-BB0D-82ECFA298254}" type="presOf" srcId="{7B5355FA-020C-4CAB-ACF2-71536E3B84CD}" destId="{AEB9A3A7-19B1-497B-A88D-319F8E62495D}" srcOrd="0" destOrd="0" presId="urn:microsoft.com/office/officeart/2005/8/layout/hierarchy2"/>
    <dgm:cxn modelId="{0409F01B-0062-4EAE-A995-E4D9B4ADADC1}" srcId="{B8902E38-3CE8-42D3-BF22-24638A72FEC8}" destId="{135738A4-1E4B-4A32-A9F0-ADD6A788FA77}" srcOrd="0" destOrd="0" parTransId="{243AAE1A-0614-4CAF-B728-1E0E84C17FF7}" sibTransId="{6EEE600D-6CCA-4B43-BF22-CB4303525A23}"/>
    <dgm:cxn modelId="{05D52D25-4A0A-4E7B-AC9C-C5D7BA546A9A}" type="presOf" srcId="{88CAF447-047A-4245-A19A-5B3397434111}" destId="{AB0F45BC-D313-4087-AB5A-DCDA68C6CF84}" srcOrd="0" destOrd="0" presId="urn:microsoft.com/office/officeart/2005/8/layout/hierarchy2"/>
    <dgm:cxn modelId="{49BA9629-5312-4238-A825-CB3534E5ADB4}" type="presOf" srcId="{5632B69E-BBD4-4E14-8E8F-A8218FADD919}" destId="{0C93B902-618B-4857-B348-7DB1C79BB3E4}" srcOrd="1" destOrd="0" presId="urn:microsoft.com/office/officeart/2005/8/layout/hierarchy2"/>
    <dgm:cxn modelId="{6E07F52F-5A61-4769-8530-4291B182E864}" srcId="{6B731411-6E2E-45C8-999C-7C303C5DED07}" destId="{D4A2D7AC-B7B6-4ED4-95F3-F740E4A09339}" srcOrd="1" destOrd="0" parTransId="{88CAF447-047A-4245-A19A-5B3397434111}" sibTransId="{A2DBCC84-A603-4EB7-A6BB-DF25484B2E4A}"/>
    <dgm:cxn modelId="{95660631-8C71-44DA-8D88-A82743328411}" type="presOf" srcId="{6B5FDC6B-D65E-435D-910D-EA57C1CE81DA}" destId="{978D2749-D1CC-45DC-82CB-6BDA96E14629}" srcOrd="1" destOrd="0" presId="urn:microsoft.com/office/officeart/2005/8/layout/hierarchy2"/>
    <dgm:cxn modelId="{734B783D-72BE-45AA-B5C4-2D7A6782E7CB}" srcId="{CA5C068B-82FA-473D-9353-733BA3E66890}" destId="{B8902E38-3CE8-42D3-BF22-24638A72FEC8}" srcOrd="1" destOrd="0" parTransId="{737CBEAA-0734-470E-A7F5-8C467C616C82}" sibTransId="{483D8A4B-8170-4DBD-AB01-45C00EBA142E}"/>
    <dgm:cxn modelId="{940B0C3E-85BC-4DDE-BEDF-C5213DEB6678}" type="presOf" srcId="{80D1ABD2-C534-408F-9FE6-CE950F0B7726}" destId="{30C8D087-88A5-451F-B671-549B65CA32E6}" srcOrd="0" destOrd="0" presId="urn:microsoft.com/office/officeart/2005/8/layout/hierarchy2"/>
    <dgm:cxn modelId="{0EA44F44-1525-459C-B45A-876FEC227475}" type="presOf" srcId="{8F306275-D3F5-4790-931D-1BCA3388B2AC}" destId="{5C585AD9-73D9-4995-B210-EF3CA97A4FB9}" srcOrd="1" destOrd="0" presId="urn:microsoft.com/office/officeart/2005/8/layout/hierarchy2"/>
    <dgm:cxn modelId="{CB449C4A-D134-4D96-9DFF-0C81B2EE38C5}" type="presOf" srcId="{E7D30C59-0C72-4E59-9E84-EB1AEB9B941B}" destId="{30A9DFCE-0E5A-42F3-A14F-3191D3F52A21}" srcOrd="0" destOrd="0" presId="urn:microsoft.com/office/officeart/2005/8/layout/hierarchy2"/>
    <dgm:cxn modelId="{4BAA0956-9BC6-4054-B1D5-2DFF0C4901B9}" srcId="{6B731411-6E2E-45C8-999C-7C303C5DED07}" destId="{4854179F-AED1-4835-9317-4671C0E129D0}" srcOrd="0" destOrd="0" parTransId="{7B5355FA-020C-4CAB-ACF2-71536E3B84CD}" sibTransId="{581A510E-8673-4623-9422-E77471D17912}"/>
    <dgm:cxn modelId="{B3AD1B79-D357-4191-9683-6604A3C9EC54}" type="presOf" srcId="{135738A4-1E4B-4A32-A9F0-ADD6A788FA77}" destId="{C346FDEF-192D-4892-91F1-4C57AFCE0E83}" srcOrd="0" destOrd="0" presId="urn:microsoft.com/office/officeart/2005/8/layout/hierarchy2"/>
    <dgm:cxn modelId="{6EB66759-7FD9-4ADC-A9A5-B210ABBEF269}" type="presOf" srcId="{243AAE1A-0614-4CAF-B728-1E0E84C17FF7}" destId="{88F72A4B-C66E-42BA-AE60-0A7F6EBB8D82}" srcOrd="0" destOrd="0" presId="urn:microsoft.com/office/officeart/2005/8/layout/hierarchy2"/>
    <dgm:cxn modelId="{0079E179-A057-4B27-AF09-AF94A62E839F}" type="presOf" srcId="{9F615D95-47C0-4F19-A841-FBAAD8288E60}" destId="{0F648F92-C72C-4351-BC73-BD941E027D59}" srcOrd="0" destOrd="0" presId="urn:microsoft.com/office/officeart/2005/8/layout/hierarchy2"/>
    <dgm:cxn modelId="{F94B107B-C9C1-4BB3-A3A2-B4AF8ECAEBB9}" type="presOf" srcId="{6338523E-68B7-4CD1-AA8D-21098B5A764B}" destId="{66A6341A-89F9-40F8-8106-00061E34E4B3}" srcOrd="1" destOrd="0" presId="urn:microsoft.com/office/officeart/2005/8/layout/hierarchy2"/>
    <dgm:cxn modelId="{720E1F88-C59F-47CB-9000-0482E2F7A39A}" srcId="{CA5C068B-82FA-473D-9353-733BA3E66890}" destId="{6B731411-6E2E-45C8-999C-7C303C5DED07}" srcOrd="2" destOrd="0" parTransId="{6338523E-68B7-4CD1-AA8D-21098B5A764B}" sibTransId="{9E421640-953C-4018-AC06-2B1E7AFA2666}"/>
    <dgm:cxn modelId="{2438E28F-EB81-4F9E-A038-3FBF9978D0F8}" srcId="{05AEABE8-1B2F-4AAA-BD78-808EA3DEE49B}" destId="{CA5C068B-82FA-473D-9353-733BA3E66890}" srcOrd="0" destOrd="0" parTransId="{6AEE296B-D668-417A-9D6F-8496E67C8270}" sibTransId="{19E8B046-DA9E-4F91-AD3D-C7F887CA3838}"/>
    <dgm:cxn modelId="{B1B9E899-3B7D-4152-9DD1-663D11728572}" type="presOf" srcId="{6B5FDC6B-D65E-435D-910D-EA57C1CE81DA}" destId="{10F64513-D07C-444C-AF7B-024145FE5848}" srcOrd="0" destOrd="0" presId="urn:microsoft.com/office/officeart/2005/8/layout/hierarchy2"/>
    <dgm:cxn modelId="{46A929A4-3247-4326-997C-8338FAACDF6F}" srcId="{B8902E38-3CE8-42D3-BF22-24638A72FEC8}" destId="{80D1ABD2-C534-408F-9FE6-CE950F0B7726}" srcOrd="1" destOrd="0" parTransId="{8F306275-D3F5-4790-931D-1BCA3388B2AC}" sibTransId="{007535AC-A676-460D-A5D6-520222CA25CC}"/>
    <dgm:cxn modelId="{67F030A5-15DD-4FAA-B16C-48712913571B}" type="presOf" srcId="{05AEABE8-1B2F-4AAA-BD78-808EA3DEE49B}" destId="{A7EFAD67-8BED-43C5-A333-210F50288533}" srcOrd="0" destOrd="0" presId="urn:microsoft.com/office/officeart/2005/8/layout/hierarchy2"/>
    <dgm:cxn modelId="{8E25EFB3-B99C-4A28-B0A2-A2A3C57A0CE2}" type="presOf" srcId="{737CBEAA-0734-470E-A7F5-8C467C616C82}" destId="{06166F6F-B8A9-44B1-99C6-E14B63D385D6}" srcOrd="0" destOrd="0" presId="urn:microsoft.com/office/officeart/2005/8/layout/hierarchy2"/>
    <dgm:cxn modelId="{3BB8AAB6-789A-4D04-9476-3474487714A1}" type="presOf" srcId="{6B731411-6E2E-45C8-999C-7C303C5DED07}" destId="{D98EA987-118C-45A4-86BE-C508AD3CD7E1}" srcOrd="0" destOrd="0" presId="urn:microsoft.com/office/officeart/2005/8/layout/hierarchy2"/>
    <dgm:cxn modelId="{F4E569C6-359F-4F06-A306-FD6572213BAE}" srcId="{CA5C068B-82FA-473D-9353-733BA3E66890}" destId="{9F615D95-47C0-4F19-A841-FBAAD8288E60}" srcOrd="0" destOrd="0" parTransId="{5632B69E-BBD4-4E14-8E8F-A8218FADD919}" sibTransId="{B4B73FF2-BDB1-40D4-9E59-676C271460CD}"/>
    <dgm:cxn modelId="{86662DCD-E344-42AC-B8A6-D67C2122AC26}" type="presOf" srcId="{737CBEAA-0734-470E-A7F5-8C467C616C82}" destId="{46BC3C96-5DC1-434C-A32B-4FC93FF7B7EF}" srcOrd="1" destOrd="0" presId="urn:microsoft.com/office/officeart/2005/8/layout/hierarchy2"/>
    <dgm:cxn modelId="{311E75CD-934B-40C3-99BE-3FDFEC662458}" type="presOf" srcId="{4854179F-AED1-4835-9317-4671C0E129D0}" destId="{719F2D69-63D5-47B3-952C-855D604F94CD}" srcOrd="0" destOrd="0" presId="urn:microsoft.com/office/officeart/2005/8/layout/hierarchy2"/>
    <dgm:cxn modelId="{5FC6C6D0-69CD-4619-B715-CD26AB3590E3}" type="presOf" srcId="{CA5C068B-82FA-473D-9353-733BA3E66890}" destId="{9730498B-1846-4784-99B2-13429EDFCE17}" srcOrd="0" destOrd="0" presId="urn:microsoft.com/office/officeart/2005/8/layout/hierarchy2"/>
    <dgm:cxn modelId="{666590D7-656F-4505-9557-9FF274FCB574}" type="presOf" srcId="{B8902E38-3CE8-42D3-BF22-24638A72FEC8}" destId="{DA4DAE7D-F248-4529-ACE8-713BF135499B}" srcOrd="0" destOrd="0" presId="urn:microsoft.com/office/officeart/2005/8/layout/hierarchy2"/>
    <dgm:cxn modelId="{647909E5-A27C-41EC-A89E-2EBFEC9DDAE0}" type="presOf" srcId="{7B5355FA-020C-4CAB-ACF2-71536E3B84CD}" destId="{3E3F690A-7262-47F2-AC54-8020A7D897BC}" srcOrd="1" destOrd="0" presId="urn:microsoft.com/office/officeart/2005/8/layout/hierarchy2"/>
    <dgm:cxn modelId="{9AAE19E8-763B-4ABE-8CD6-E85E425A10DD}" type="presOf" srcId="{88CAF447-047A-4245-A19A-5B3397434111}" destId="{4666485B-A074-4D09-84D9-B6FA2533BE97}" srcOrd="1" destOrd="0" presId="urn:microsoft.com/office/officeart/2005/8/layout/hierarchy2"/>
    <dgm:cxn modelId="{B6B202F4-5011-4431-8EA5-C3A0F76A7320}" type="presOf" srcId="{243AAE1A-0614-4CAF-B728-1E0E84C17FF7}" destId="{F32C68AE-AA9C-4926-9E73-9F4CD4139CF9}" srcOrd="1" destOrd="0" presId="urn:microsoft.com/office/officeart/2005/8/layout/hierarchy2"/>
    <dgm:cxn modelId="{50DA00F7-4020-4E32-A379-FC33D80012E1}" srcId="{B8902E38-3CE8-42D3-BF22-24638A72FEC8}" destId="{E7D30C59-0C72-4E59-9E84-EB1AEB9B941B}" srcOrd="2" destOrd="0" parTransId="{6B5FDC6B-D65E-435D-910D-EA57C1CE81DA}" sibTransId="{E26F9976-3C07-41A3-8C86-8A4CB0C5F2E6}"/>
    <dgm:cxn modelId="{F45244FE-5C02-4B04-B09F-0C982A360B09}" type="presOf" srcId="{8F306275-D3F5-4790-931D-1BCA3388B2AC}" destId="{642E3060-8466-45A6-AB50-B47A4FD852AF}" srcOrd="0" destOrd="0" presId="urn:microsoft.com/office/officeart/2005/8/layout/hierarchy2"/>
    <dgm:cxn modelId="{CB74C12C-6021-404B-BDE4-BC1DAE348AF5}" type="presParOf" srcId="{A7EFAD67-8BED-43C5-A333-210F50288533}" destId="{8FF7C2F2-78CB-48F2-9C72-21A166E29B62}" srcOrd="0" destOrd="0" presId="urn:microsoft.com/office/officeart/2005/8/layout/hierarchy2"/>
    <dgm:cxn modelId="{4040258D-A600-4D98-AC4E-AE5B710F4DD2}" type="presParOf" srcId="{8FF7C2F2-78CB-48F2-9C72-21A166E29B62}" destId="{9730498B-1846-4784-99B2-13429EDFCE17}" srcOrd="0" destOrd="0" presId="urn:microsoft.com/office/officeart/2005/8/layout/hierarchy2"/>
    <dgm:cxn modelId="{37BCC46B-88CE-4E54-8643-3379952F8115}" type="presParOf" srcId="{8FF7C2F2-78CB-48F2-9C72-21A166E29B62}" destId="{FC9C3941-575C-45B6-AFD2-BFC048294BC7}" srcOrd="1" destOrd="0" presId="urn:microsoft.com/office/officeart/2005/8/layout/hierarchy2"/>
    <dgm:cxn modelId="{046F1352-3D85-4715-83EE-29ADCFE9717C}" type="presParOf" srcId="{FC9C3941-575C-45B6-AFD2-BFC048294BC7}" destId="{12447AD0-0688-4A1E-A94A-41A742FBA1A1}" srcOrd="0" destOrd="0" presId="urn:microsoft.com/office/officeart/2005/8/layout/hierarchy2"/>
    <dgm:cxn modelId="{3A1A5112-961A-429B-9BEA-E985BC5D8E89}" type="presParOf" srcId="{12447AD0-0688-4A1E-A94A-41A742FBA1A1}" destId="{0C93B902-618B-4857-B348-7DB1C79BB3E4}" srcOrd="0" destOrd="0" presId="urn:microsoft.com/office/officeart/2005/8/layout/hierarchy2"/>
    <dgm:cxn modelId="{AE9CC610-AA88-4EF2-B040-0D30550C0871}" type="presParOf" srcId="{FC9C3941-575C-45B6-AFD2-BFC048294BC7}" destId="{B526015F-05F3-4B2D-B9E9-5EBAEB0504A8}" srcOrd="1" destOrd="0" presId="urn:microsoft.com/office/officeart/2005/8/layout/hierarchy2"/>
    <dgm:cxn modelId="{BD32666A-EDC7-4A7A-8879-24BF260B2155}" type="presParOf" srcId="{B526015F-05F3-4B2D-B9E9-5EBAEB0504A8}" destId="{0F648F92-C72C-4351-BC73-BD941E027D59}" srcOrd="0" destOrd="0" presId="urn:microsoft.com/office/officeart/2005/8/layout/hierarchy2"/>
    <dgm:cxn modelId="{003CC411-89D5-40D0-BFCD-184DEC575898}" type="presParOf" srcId="{B526015F-05F3-4B2D-B9E9-5EBAEB0504A8}" destId="{7AEAD6E3-4A08-4532-B08B-BD3C6EC8286A}" srcOrd="1" destOrd="0" presId="urn:microsoft.com/office/officeart/2005/8/layout/hierarchy2"/>
    <dgm:cxn modelId="{CB569315-F0EA-49AD-AA0A-15E4E5C381BD}" type="presParOf" srcId="{FC9C3941-575C-45B6-AFD2-BFC048294BC7}" destId="{06166F6F-B8A9-44B1-99C6-E14B63D385D6}" srcOrd="2" destOrd="0" presId="urn:microsoft.com/office/officeart/2005/8/layout/hierarchy2"/>
    <dgm:cxn modelId="{67860525-64CB-4E6D-8429-1E572AF8BA59}" type="presParOf" srcId="{06166F6F-B8A9-44B1-99C6-E14B63D385D6}" destId="{46BC3C96-5DC1-434C-A32B-4FC93FF7B7EF}" srcOrd="0" destOrd="0" presId="urn:microsoft.com/office/officeart/2005/8/layout/hierarchy2"/>
    <dgm:cxn modelId="{D498CF82-0C2B-4689-B4C3-3959F39C8830}" type="presParOf" srcId="{FC9C3941-575C-45B6-AFD2-BFC048294BC7}" destId="{2DEC049F-6837-45FD-AC5C-A1D3F273451A}" srcOrd="3" destOrd="0" presId="urn:microsoft.com/office/officeart/2005/8/layout/hierarchy2"/>
    <dgm:cxn modelId="{8ABF91A8-D130-4A4C-984C-DE78B38ECCBF}" type="presParOf" srcId="{2DEC049F-6837-45FD-AC5C-A1D3F273451A}" destId="{DA4DAE7D-F248-4529-ACE8-713BF135499B}" srcOrd="0" destOrd="0" presId="urn:microsoft.com/office/officeart/2005/8/layout/hierarchy2"/>
    <dgm:cxn modelId="{7DDB12AF-7F4F-4775-ADEE-AA361E5FBF60}" type="presParOf" srcId="{2DEC049F-6837-45FD-AC5C-A1D3F273451A}" destId="{4F62A31F-BBB6-4AF8-8834-2151FA59F10B}" srcOrd="1" destOrd="0" presId="urn:microsoft.com/office/officeart/2005/8/layout/hierarchy2"/>
    <dgm:cxn modelId="{54658E14-8FB9-412A-A11F-76C9E758AAC2}" type="presParOf" srcId="{4F62A31F-BBB6-4AF8-8834-2151FA59F10B}" destId="{88F72A4B-C66E-42BA-AE60-0A7F6EBB8D82}" srcOrd="0" destOrd="0" presId="urn:microsoft.com/office/officeart/2005/8/layout/hierarchy2"/>
    <dgm:cxn modelId="{4CA26AC9-BD60-4865-BFC3-2BD73E93CBAC}" type="presParOf" srcId="{88F72A4B-C66E-42BA-AE60-0A7F6EBB8D82}" destId="{F32C68AE-AA9C-4926-9E73-9F4CD4139CF9}" srcOrd="0" destOrd="0" presId="urn:microsoft.com/office/officeart/2005/8/layout/hierarchy2"/>
    <dgm:cxn modelId="{505EF391-D540-4CC7-AA4D-F09D5A211559}" type="presParOf" srcId="{4F62A31F-BBB6-4AF8-8834-2151FA59F10B}" destId="{2C19EB38-BFC5-4E2F-A680-9C75023F3FF0}" srcOrd="1" destOrd="0" presId="urn:microsoft.com/office/officeart/2005/8/layout/hierarchy2"/>
    <dgm:cxn modelId="{27F1EBA5-CAA8-4903-86B3-6900D890FB0E}" type="presParOf" srcId="{2C19EB38-BFC5-4E2F-A680-9C75023F3FF0}" destId="{C346FDEF-192D-4892-91F1-4C57AFCE0E83}" srcOrd="0" destOrd="0" presId="urn:microsoft.com/office/officeart/2005/8/layout/hierarchy2"/>
    <dgm:cxn modelId="{3F18A669-AD5D-4908-ACFE-93BCC18278D4}" type="presParOf" srcId="{2C19EB38-BFC5-4E2F-A680-9C75023F3FF0}" destId="{D32E5239-E7EB-4B37-8108-E06755CF966E}" srcOrd="1" destOrd="0" presId="urn:microsoft.com/office/officeart/2005/8/layout/hierarchy2"/>
    <dgm:cxn modelId="{3866477E-850A-4C36-8960-774D59FDB7AE}" type="presParOf" srcId="{4F62A31F-BBB6-4AF8-8834-2151FA59F10B}" destId="{642E3060-8466-45A6-AB50-B47A4FD852AF}" srcOrd="2" destOrd="0" presId="urn:microsoft.com/office/officeart/2005/8/layout/hierarchy2"/>
    <dgm:cxn modelId="{8BABF34D-55C9-4316-A26A-BCB3AA259ECF}" type="presParOf" srcId="{642E3060-8466-45A6-AB50-B47A4FD852AF}" destId="{5C585AD9-73D9-4995-B210-EF3CA97A4FB9}" srcOrd="0" destOrd="0" presId="urn:microsoft.com/office/officeart/2005/8/layout/hierarchy2"/>
    <dgm:cxn modelId="{F95EE53C-ED9F-4485-9580-2172CFECFD36}" type="presParOf" srcId="{4F62A31F-BBB6-4AF8-8834-2151FA59F10B}" destId="{72392684-F59F-451C-BDF9-96EEC7584619}" srcOrd="3" destOrd="0" presId="urn:microsoft.com/office/officeart/2005/8/layout/hierarchy2"/>
    <dgm:cxn modelId="{84DC3A65-3B5C-4052-8A76-E6E5E4AC3E83}" type="presParOf" srcId="{72392684-F59F-451C-BDF9-96EEC7584619}" destId="{30C8D087-88A5-451F-B671-549B65CA32E6}" srcOrd="0" destOrd="0" presId="urn:microsoft.com/office/officeart/2005/8/layout/hierarchy2"/>
    <dgm:cxn modelId="{68E6AB09-6E74-4F0C-ABA3-8D5A99ADD7C5}" type="presParOf" srcId="{72392684-F59F-451C-BDF9-96EEC7584619}" destId="{78A28A3C-1357-489E-8308-AADBFC70FC77}" srcOrd="1" destOrd="0" presId="urn:microsoft.com/office/officeart/2005/8/layout/hierarchy2"/>
    <dgm:cxn modelId="{801C62F5-DFF7-4E17-BAF2-A2F83F50FA3D}" type="presParOf" srcId="{4F62A31F-BBB6-4AF8-8834-2151FA59F10B}" destId="{10F64513-D07C-444C-AF7B-024145FE5848}" srcOrd="4" destOrd="0" presId="urn:microsoft.com/office/officeart/2005/8/layout/hierarchy2"/>
    <dgm:cxn modelId="{25E9B1C5-4AD7-4374-B6EA-C65D976E6319}" type="presParOf" srcId="{10F64513-D07C-444C-AF7B-024145FE5848}" destId="{978D2749-D1CC-45DC-82CB-6BDA96E14629}" srcOrd="0" destOrd="0" presId="urn:microsoft.com/office/officeart/2005/8/layout/hierarchy2"/>
    <dgm:cxn modelId="{05B6B1F8-9597-4610-B717-5DC2F19C0FFA}" type="presParOf" srcId="{4F62A31F-BBB6-4AF8-8834-2151FA59F10B}" destId="{7A7C4FD5-9F64-4A65-B827-A25C13C49FBB}" srcOrd="5" destOrd="0" presId="urn:microsoft.com/office/officeart/2005/8/layout/hierarchy2"/>
    <dgm:cxn modelId="{4E53D971-D8E8-4E1E-B9D7-CC8CA661B567}" type="presParOf" srcId="{7A7C4FD5-9F64-4A65-B827-A25C13C49FBB}" destId="{30A9DFCE-0E5A-42F3-A14F-3191D3F52A21}" srcOrd="0" destOrd="0" presId="urn:microsoft.com/office/officeart/2005/8/layout/hierarchy2"/>
    <dgm:cxn modelId="{FA8E77AD-9EFA-466A-8ADB-CC651A11443E}" type="presParOf" srcId="{7A7C4FD5-9F64-4A65-B827-A25C13C49FBB}" destId="{9EA8105A-49E9-491E-BE1F-A505072EAE32}" srcOrd="1" destOrd="0" presId="urn:microsoft.com/office/officeart/2005/8/layout/hierarchy2"/>
    <dgm:cxn modelId="{92E5417E-A89F-4F23-80F9-59539F6C63E6}" type="presParOf" srcId="{FC9C3941-575C-45B6-AFD2-BFC048294BC7}" destId="{65F52986-14A0-4548-94BB-9294C9D9990E}" srcOrd="4" destOrd="0" presId="urn:microsoft.com/office/officeart/2005/8/layout/hierarchy2"/>
    <dgm:cxn modelId="{2E852314-1DF7-4458-B573-C25B07AE8AF0}" type="presParOf" srcId="{65F52986-14A0-4548-94BB-9294C9D9990E}" destId="{66A6341A-89F9-40F8-8106-00061E34E4B3}" srcOrd="0" destOrd="0" presId="urn:microsoft.com/office/officeart/2005/8/layout/hierarchy2"/>
    <dgm:cxn modelId="{36D7651B-57E8-42CD-9147-53AC4E6CC0A6}" type="presParOf" srcId="{FC9C3941-575C-45B6-AFD2-BFC048294BC7}" destId="{06729D8D-A520-4C7E-9954-599CB62EE66D}" srcOrd="5" destOrd="0" presId="urn:microsoft.com/office/officeart/2005/8/layout/hierarchy2"/>
    <dgm:cxn modelId="{B622162C-A480-4514-8E4D-E9A557BA620B}" type="presParOf" srcId="{06729D8D-A520-4C7E-9954-599CB62EE66D}" destId="{D98EA987-118C-45A4-86BE-C508AD3CD7E1}" srcOrd="0" destOrd="0" presId="urn:microsoft.com/office/officeart/2005/8/layout/hierarchy2"/>
    <dgm:cxn modelId="{68B06BBD-07C9-4D12-8D82-0FACF4386E59}" type="presParOf" srcId="{06729D8D-A520-4C7E-9954-599CB62EE66D}" destId="{586C9C94-502F-4A58-84B9-7317C4BC5F6F}" srcOrd="1" destOrd="0" presId="urn:microsoft.com/office/officeart/2005/8/layout/hierarchy2"/>
    <dgm:cxn modelId="{84349353-EC8F-4B4D-9BA4-5E8244EE777E}" type="presParOf" srcId="{586C9C94-502F-4A58-84B9-7317C4BC5F6F}" destId="{AEB9A3A7-19B1-497B-A88D-319F8E62495D}" srcOrd="0" destOrd="0" presId="urn:microsoft.com/office/officeart/2005/8/layout/hierarchy2"/>
    <dgm:cxn modelId="{26A60CF5-B4D3-47A2-87F8-AAD03238DE3C}" type="presParOf" srcId="{AEB9A3A7-19B1-497B-A88D-319F8E62495D}" destId="{3E3F690A-7262-47F2-AC54-8020A7D897BC}" srcOrd="0" destOrd="0" presId="urn:microsoft.com/office/officeart/2005/8/layout/hierarchy2"/>
    <dgm:cxn modelId="{B7CE1AEC-0535-4709-A99C-9B2C6B5EBCD5}" type="presParOf" srcId="{586C9C94-502F-4A58-84B9-7317C4BC5F6F}" destId="{6ED60AD8-E485-4E33-B8E5-EDB74627CB27}" srcOrd="1" destOrd="0" presId="urn:microsoft.com/office/officeart/2005/8/layout/hierarchy2"/>
    <dgm:cxn modelId="{9747D589-46DC-4F6A-B34B-765AD191147C}" type="presParOf" srcId="{6ED60AD8-E485-4E33-B8E5-EDB74627CB27}" destId="{719F2D69-63D5-47B3-952C-855D604F94CD}" srcOrd="0" destOrd="0" presId="urn:microsoft.com/office/officeart/2005/8/layout/hierarchy2"/>
    <dgm:cxn modelId="{7693F82A-34CC-462E-B574-BEEBF91329B9}" type="presParOf" srcId="{6ED60AD8-E485-4E33-B8E5-EDB74627CB27}" destId="{156961A4-2B15-4703-9643-94B3F3C03A21}" srcOrd="1" destOrd="0" presId="urn:microsoft.com/office/officeart/2005/8/layout/hierarchy2"/>
    <dgm:cxn modelId="{8AE29464-397E-4E92-87D6-94EA68E17113}" type="presParOf" srcId="{586C9C94-502F-4A58-84B9-7317C4BC5F6F}" destId="{AB0F45BC-D313-4087-AB5A-DCDA68C6CF84}" srcOrd="2" destOrd="0" presId="urn:microsoft.com/office/officeart/2005/8/layout/hierarchy2"/>
    <dgm:cxn modelId="{30370E3F-9CC1-4925-8AC7-ACF3983640F2}" type="presParOf" srcId="{AB0F45BC-D313-4087-AB5A-DCDA68C6CF84}" destId="{4666485B-A074-4D09-84D9-B6FA2533BE97}" srcOrd="0" destOrd="0" presId="urn:microsoft.com/office/officeart/2005/8/layout/hierarchy2"/>
    <dgm:cxn modelId="{7C0F2605-9B4A-41B9-90FC-8A093926E8D8}" type="presParOf" srcId="{586C9C94-502F-4A58-84B9-7317C4BC5F6F}" destId="{DF81E0F1-EDBE-4DC2-8582-D4A230CB20A3}" srcOrd="3" destOrd="0" presId="urn:microsoft.com/office/officeart/2005/8/layout/hierarchy2"/>
    <dgm:cxn modelId="{2269879D-C15D-428C-98A3-9CADE767FC07}" type="presParOf" srcId="{DF81E0F1-EDBE-4DC2-8582-D4A230CB20A3}" destId="{4FEE8211-E688-4324-92B7-076615B769D7}" srcOrd="0" destOrd="0" presId="urn:microsoft.com/office/officeart/2005/8/layout/hierarchy2"/>
    <dgm:cxn modelId="{948DCF39-263D-4BC8-B34F-A41FA0E635D2}" type="presParOf" srcId="{DF81E0F1-EDBE-4DC2-8582-D4A230CB20A3}" destId="{6AAB18ED-6CBC-4D66-98F8-187D9B6D69E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0498B-1846-4784-99B2-13429EDFCE17}">
      <dsp:nvSpPr>
        <dsp:cNvPr id="0" name=""/>
        <dsp:cNvSpPr/>
      </dsp:nvSpPr>
      <dsp:spPr>
        <a:xfrm>
          <a:off x="139307" y="1150846"/>
          <a:ext cx="1724706" cy="570607"/>
        </a:xfrm>
        <a:prstGeom prst="roundRect">
          <a:avLst>
            <a:gd name="adj" fmla="val 10000"/>
          </a:avLst>
        </a:prstGeom>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Narrow" panose="020B0606020202030204" pitchFamily="34" charset="0"/>
            </a:rPr>
            <a:t>Association</a:t>
          </a:r>
        </a:p>
      </dsp:txBody>
      <dsp:txXfrm>
        <a:off x="156020" y="1167559"/>
        <a:ext cx="1691280" cy="537181"/>
      </dsp:txXfrm>
    </dsp:sp>
    <dsp:sp modelId="{12447AD0-0688-4A1E-A94A-41A742FBA1A1}">
      <dsp:nvSpPr>
        <dsp:cNvPr id="0" name=""/>
        <dsp:cNvSpPr/>
      </dsp:nvSpPr>
      <dsp:spPr>
        <a:xfrm rot="4071558">
          <a:off x="1462969" y="2016254"/>
          <a:ext cx="1287219" cy="32092"/>
        </a:xfrm>
        <a:custGeom>
          <a:avLst/>
          <a:gdLst/>
          <a:ahLst/>
          <a:cxnLst/>
          <a:rect l="0" t="0" r="0" b="0"/>
          <a:pathLst>
            <a:path>
              <a:moveTo>
                <a:pt x="0" y="16046"/>
              </a:moveTo>
              <a:lnTo>
                <a:pt x="1287219" y="1604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4398" y="2000120"/>
        <a:ext cx="64360" cy="64360"/>
      </dsp:txXfrm>
    </dsp:sp>
    <dsp:sp modelId="{0F648F92-C72C-4351-BC73-BD941E027D59}">
      <dsp:nvSpPr>
        <dsp:cNvPr id="0" name=""/>
        <dsp:cNvSpPr/>
      </dsp:nvSpPr>
      <dsp:spPr>
        <a:xfrm>
          <a:off x="2349143" y="2343147"/>
          <a:ext cx="1141214" cy="570607"/>
        </a:xfrm>
        <a:prstGeom prst="roundRect">
          <a:avLst>
            <a:gd name="adj" fmla="val 10000"/>
          </a:avLst>
        </a:prstGeom>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Chance</a:t>
          </a:r>
        </a:p>
      </dsp:txBody>
      <dsp:txXfrm>
        <a:off x="2365856" y="2359860"/>
        <a:ext cx="1107788" cy="537181"/>
      </dsp:txXfrm>
    </dsp:sp>
    <dsp:sp modelId="{06166F6F-B8A9-44B1-99C6-E14B63D385D6}">
      <dsp:nvSpPr>
        <dsp:cNvPr id="0" name=""/>
        <dsp:cNvSpPr/>
      </dsp:nvSpPr>
      <dsp:spPr>
        <a:xfrm rot="21544407">
          <a:off x="1863981" y="1416181"/>
          <a:ext cx="485193" cy="32092"/>
        </a:xfrm>
        <a:custGeom>
          <a:avLst/>
          <a:gdLst/>
          <a:ahLst/>
          <a:cxnLst/>
          <a:rect l="0" t="0" r="0" b="0"/>
          <a:pathLst>
            <a:path>
              <a:moveTo>
                <a:pt x="0" y="16046"/>
              </a:moveTo>
              <a:lnTo>
                <a:pt x="485193" y="1604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448" y="1420097"/>
        <a:ext cx="24259" cy="24259"/>
      </dsp:txXfrm>
    </dsp:sp>
    <dsp:sp modelId="{DA4DAE7D-F248-4529-ACE8-713BF135499B}">
      <dsp:nvSpPr>
        <dsp:cNvPr id="0" name=""/>
        <dsp:cNvSpPr/>
      </dsp:nvSpPr>
      <dsp:spPr>
        <a:xfrm>
          <a:off x="2349143" y="1143000"/>
          <a:ext cx="1141214" cy="570607"/>
        </a:xfrm>
        <a:prstGeom prst="roundRect">
          <a:avLst>
            <a:gd name="adj" fmla="val 10000"/>
          </a:avLst>
        </a:prstGeom>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Bias</a:t>
          </a:r>
        </a:p>
      </dsp:txBody>
      <dsp:txXfrm>
        <a:off x="2365856" y="1159713"/>
        <a:ext cx="1107788" cy="537181"/>
      </dsp:txXfrm>
    </dsp:sp>
    <dsp:sp modelId="{88F72A4B-C66E-42BA-AE60-0A7F6EBB8D82}">
      <dsp:nvSpPr>
        <dsp:cNvPr id="0" name=""/>
        <dsp:cNvSpPr/>
      </dsp:nvSpPr>
      <dsp:spPr>
        <a:xfrm rot="99301">
          <a:off x="3490255" y="1419405"/>
          <a:ext cx="494911" cy="32092"/>
        </a:xfrm>
        <a:custGeom>
          <a:avLst/>
          <a:gdLst/>
          <a:ahLst/>
          <a:cxnLst/>
          <a:rect l="0" t="0" r="0" b="0"/>
          <a:pathLst>
            <a:path>
              <a:moveTo>
                <a:pt x="0" y="16046"/>
              </a:moveTo>
              <a:lnTo>
                <a:pt x="494911" y="1604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338" y="1423078"/>
        <a:ext cx="24745" cy="24745"/>
      </dsp:txXfrm>
    </dsp:sp>
    <dsp:sp modelId="{C346FDEF-192D-4892-91F1-4C57AFCE0E83}">
      <dsp:nvSpPr>
        <dsp:cNvPr id="0" name=""/>
        <dsp:cNvSpPr/>
      </dsp:nvSpPr>
      <dsp:spPr>
        <a:xfrm>
          <a:off x="3985063" y="1157294"/>
          <a:ext cx="1026910" cy="570607"/>
        </a:xfrm>
        <a:prstGeom prst="roundRect">
          <a:avLst>
            <a:gd name="adj" fmla="val 10000"/>
          </a:avLst>
        </a:prstGeom>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Selection</a:t>
          </a:r>
        </a:p>
      </dsp:txBody>
      <dsp:txXfrm>
        <a:off x="4001776" y="1174007"/>
        <a:ext cx="993484" cy="537181"/>
      </dsp:txXfrm>
    </dsp:sp>
    <dsp:sp modelId="{642E3060-8466-45A6-AB50-B47A4FD852AF}">
      <dsp:nvSpPr>
        <dsp:cNvPr id="0" name=""/>
        <dsp:cNvSpPr/>
      </dsp:nvSpPr>
      <dsp:spPr>
        <a:xfrm rot="18326760">
          <a:off x="3313781" y="1069808"/>
          <a:ext cx="840716" cy="32092"/>
        </a:xfrm>
        <a:custGeom>
          <a:avLst/>
          <a:gdLst/>
          <a:ahLst/>
          <a:cxnLst/>
          <a:rect l="0" t="0" r="0" b="0"/>
          <a:pathLst>
            <a:path>
              <a:moveTo>
                <a:pt x="0" y="16046"/>
              </a:moveTo>
              <a:lnTo>
                <a:pt x="840716" y="1604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3121" y="1064836"/>
        <a:ext cx="42035" cy="42035"/>
      </dsp:txXfrm>
    </dsp:sp>
    <dsp:sp modelId="{30C8D087-88A5-451F-B671-549B65CA32E6}">
      <dsp:nvSpPr>
        <dsp:cNvPr id="0" name=""/>
        <dsp:cNvSpPr/>
      </dsp:nvSpPr>
      <dsp:spPr>
        <a:xfrm>
          <a:off x="3977919" y="458100"/>
          <a:ext cx="1503265" cy="570607"/>
        </a:xfrm>
        <a:prstGeom prst="roundRect">
          <a:avLst>
            <a:gd name="adj" fmla="val 10000"/>
          </a:avLst>
        </a:prstGeom>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Information</a:t>
          </a:r>
        </a:p>
      </dsp:txBody>
      <dsp:txXfrm>
        <a:off x="3994632" y="474813"/>
        <a:ext cx="1469839" cy="537181"/>
      </dsp:txXfrm>
    </dsp:sp>
    <dsp:sp modelId="{10F64513-D07C-444C-AF7B-024145FE5848}">
      <dsp:nvSpPr>
        <dsp:cNvPr id="0" name=""/>
        <dsp:cNvSpPr/>
      </dsp:nvSpPr>
      <dsp:spPr>
        <a:xfrm rot="3499413">
          <a:off x="3282824" y="1784180"/>
          <a:ext cx="874054" cy="32092"/>
        </a:xfrm>
        <a:custGeom>
          <a:avLst/>
          <a:gdLst/>
          <a:ahLst/>
          <a:cxnLst/>
          <a:rect l="0" t="0" r="0" b="0"/>
          <a:pathLst>
            <a:path>
              <a:moveTo>
                <a:pt x="0" y="16046"/>
              </a:moveTo>
              <a:lnTo>
                <a:pt x="874054" y="1604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7999" y="1778375"/>
        <a:ext cx="43702" cy="43702"/>
      </dsp:txXfrm>
    </dsp:sp>
    <dsp:sp modelId="{30A9DFCE-0E5A-42F3-A14F-3191D3F52A21}">
      <dsp:nvSpPr>
        <dsp:cNvPr id="0" name=""/>
        <dsp:cNvSpPr/>
      </dsp:nvSpPr>
      <dsp:spPr>
        <a:xfrm>
          <a:off x="3949343" y="1886844"/>
          <a:ext cx="1556559" cy="570607"/>
        </a:xfrm>
        <a:prstGeom prst="roundRect">
          <a:avLst>
            <a:gd name="adj" fmla="val 10000"/>
          </a:avLst>
        </a:prstGeom>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Confounding</a:t>
          </a:r>
        </a:p>
      </dsp:txBody>
      <dsp:txXfrm>
        <a:off x="3966056" y="1903557"/>
        <a:ext cx="1523133" cy="537181"/>
      </dsp:txXfrm>
    </dsp:sp>
    <dsp:sp modelId="{65F52986-14A0-4548-94BB-9294C9D9990E}">
      <dsp:nvSpPr>
        <dsp:cNvPr id="0" name=""/>
        <dsp:cNvSpPr/>
      </dsp:nvSpPr>
      <dsp:spPr>
        <a:xfrm rot="17616430">
          <a:off x="1506215" y="873256"/>
          <a:ext cx="1193582" cy="32092"/>
        </a:xfrm>
        <a:custGeom>
          <a:avLst/>
          <a:gdLst/>
          <a:ahLst/>
          <a:cxnLst/>
          <a:rect l="0" t="0" r="0" b="0"/>
          <a:pathLst>
            <a:path>
              <a:moveTo>
                <a:pt x="0" y="16046"/>
              </a:moveTo>
              <a:lnTo>
                <a:pt x="1193582" y="1604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073167" y="859463"/>
        <a:ext cx="59679" cy="59679"/>
      </dsp:txXfrm>
    </dsp:sp>
    <dsp:sp modelId="{D98EA987-118C-45A4-86BE-C508AD3CD7E1}">
      <dsp:nvSpPr>
        <dsp:cNvPr id="0" name=""/>
        <dsp:cNvSpPr/>
      </dsp:nvSpPr>
      <dsp:spPr>
        <a:xfrm>
          <a:off x="2341999" y="57152"/>
          <a:ext cx="1141214" cy="570607"/>
        </a:xfrm>
        <a:prstGeom prst="roundRect">
          <a:avLst>
            <a:gd name="adj" fmla="val 10000"/>
          </a:avLst>
        </a:prstGeom>
        <a:gradFill rotWithShape="0">
          <a:gsLst>
            <a:gs pos="0">
              <a:schemeClr val="bg1">
                <a:lumMod val="75000"/>
              </a:schemeClr>
            </a:gs>
            <a:gs pos="50000">
              <a:schemeClr val="lt1">
                <a:hueOff val="0"/>
                <a:satOff val="0"/>
                <a:lumOff val="0"/>
                <a:alphaOff val="0"/>
                <a:satMod val="110000"/>
                <a:lumMod val="100000"/>
                <a:shade val="100000"/>
              </a:schemeClr>
            </a:gs>
            <a:gs pos="100000">
              <a:schemeClr val="bg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Causal</a:t>
          </a:r>
        </a:p>
      </dsp:txBody>
      <dsp:txXfrm>
        <a:off x="2358712" y="73865"/>
        <a:ext cx="1107788" cy="537181"/>
      </dsp:txXfrm>
    </dsp:sp>
    <dsp:sp modelId="{AEB9A3A7-19B1-497B-A88D-319F8E62495D}">
      <dsp:nvSpPr>
        <dsp:cNvPr id="0" name=""/>
        <dsp:cNvSpPr/>
      </dsp:nvSpPr>
      <dsp:spPr>
        <a:xfrm rot="4606672">
          <a:off x="2744109" y="1259298"/>
          <a:ext cx="1916585" cy="32092"/>
        </a:xfrm>
        <a:custGeom>
          <a:avLst/>
          <a:gdLst/>
          <a:ahLst/>
          <a:cxnLst/>
          <a:rect l="0" t="0" r="0" b="0"/>
          <a:pathLst>
            <a:path>
              <a:moveTo>
                <a:pt x="0" y="16046"/>
              </a:moveTo>
              <a:lnTo>
                <a:pt x="1916585" y="16046"/>
              </a:lnTo>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654487" y="1227430"/>
        <a:ext cx="95829" cy="95829"/>
      </dsp:txXfrm>
    </dsp:sp>
    <dsp:sp modelId="{719F2D69-63D5-47B3-952C-855D604F94CD}">
      <dsp:nvSpPr>
        <dsp:cNvPr id="0" name=""/>
        <dsp:cNvSpPr/>
      </dsp:nvSpPr>
      <dsp:spPr>
        <a:xfrm>
          <a:off x="3921589" y="1922929"/>
          <a:ext cx="1484115" cy="570607"/>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Narrow" pitchFamily="34" charset="0"/>
          </a:endParaRPr>
        </a:p>
      </dsp:txBody>
      <dsp:txXfrm>
        <a:off x="3938302" y="1939642"/>
        <a:ext cx="1450689" cy="537181"/>
      </dsp:txXfrm>
    </dsp:sp>
    <dsp:sp modelId="{AB0F45BC-D313-4087-AB5A-DCDA68C6CF84}">
      <dsp:nvSpPr>
        <dsp:cNvPr id="0" name=""/>
        <dsp:cNvSpPr/>
      </dsp:nvSpPr>
      <dsp:spPr>
        <a:xfrm rot="4823638">
          <a:off x="2397361" y="1611480"/>
          <a:ext cx="2606690" cy="32092"/>
        </a:xfrm>
        <a:custGeom>
          <a:avLst/>
          <a:gdLst/>
          <a:ahLst/>
          <a:cxnLst/>
          <a:rect l="0" t="0" r="0" b="0"/>
          <a:pathLst>
            <a:path>
              <a:moveTo>
                <a:pt x="0" y="16046"/>
              </a:moveTo>
              <a:lnTo>
                <a:pt x="2606690" y="16046"/>
              </a:lnTo>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35540" y="1562359"/>
        <a:ext cx="130334" cy="130334"/>
      </dsp:txXfrm>
    </dsp:sp>
    <dsp:sp modelId="{4FEE8211-E688-4324-92B7-076615B769D7}">
      <dsp:nvSpPr>
        <dsp:cNvPr id="0" name=""/>
        <dsp:cNvSpPr/>
      </dsp:nvSpPr>
      <dsp:spPr>
        <a:xfrm>
          <a:off x="3918199" y="2627293"/>
          <a:ext cx="1771792" cy="570607"/>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Narrow" pitchFamily="34" charset="0"/>
          </a:endParaRPr>
        </a:p>
      </dsp:txBody>
      <dsp:txXfrm>
        <a:off x="3934912" y="2644006"/>
        <a:ext cx="1738366" cy="5371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BB30F-D749-4685-B601-AC8B00AE39A0}"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0F144-5DFD-4516-99FC-37C86910720D}" type="slidenum">
              <a:rPr lang="en-US" smtClean="0"/>
              <a:t>‹#›</a:t>
            </a:fld>
            <a:endParaRPr lang="en-US"/>
          </a:p>
        </p:txBody>
      </p:sp>
    </p:spTree>
    <p:extLst>
      <p:ext uri="{BB962C8B-B14F-4D97-AF65-F5344CB8AC3E}">
        <p14:creationId xmlns:p14="http://schemas.microsoft.com/office/powerpoint/2010/main" val="39133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0F144-5DFD-4516-99FC-37C86910720D}" type="slidenum">
              <a:rPr lang="en-US" smtClean="0"/>
              <a:t>1</a:t>
            </a:fld>
            <a:endParaRPr lang="en-US" dirty="0"/>
          </a:p>
        </p:txBody>
      </p:sp>
    </p:spTree>
    <p:extLst>
      <p:ext uri="{BB962C8B-B14F-4D97-AF65-F5344CB8AC3E}">
        <p14:creationId xmlns:p14="http://schemas.microsoft.com/office/powerpoint/2010/main" val="11191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20</a:t>
            </a:fld>
            <a:endParaRPr lang="en-US"/>
          </a:p>
        </p:txBody>
      </p:sp>
    </p:spTree>
    <p:extLst>
      <p:ext uri="{BB962C8B-B14F-4D97-AF65-F5344CB8AC3E}">
        <p14:creationId xmlns:p14="http://schemas.microsoft.com/office/powerpoint/2010/main" val="404275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21</a:t>
            </a:fld>
            <a:endParaRPr lang="en-US"/>
          </a:p>
        </p:txBody>
      </p:sp>
    </p:spTree>
    <p:extLst>
      <p:ext uri="{BB962C8B-B14F-4D97-AF65-F5344CB8AC3E}">
        <p14:creationId xmlns:p14="http://schemas.microsoft.com/office/powerpoint/2010/main" val="412340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22</a:t>
            </a:fld>
            <a:endParaRPr lang="en-US"/>
          </a:p>
        </p:txBody>
      </p:sp>
    </p:spTree>
    <p:extLst>
      <p:ext uri="{BB962C8B-B14F-4D97-AF65-F5344CB8AC3E}">
        <p14:creationId xmlns:p14="http://schemas.microsoft.com/office/powerpoint/2010/main" val="202035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0F144-5DFD-4516-99FC-37C86910720D}" type="slidenum">
              <a:rPr lang="en-US" smtClean="0"/>
              <a:t>23</a:t>
            </a:fld>
            <a:endParaRPr lang="en-US"/>
          </a:p>
        </p:txBody>
      </p:sp>
    </p:spTree>
    <p:extLst>
      <p:ext uri="{BB962C8B-B14F-4D97-AF65-F5344CB8AC3E}">
        <p14:creationId xmlns:p14="http://schemas.microsoft.com/office/powerpoint/2010/main" val="164663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25</a:t>
            </a:fld>
            <a:endParaRPr lang="en-US"/>
          </a:p>
        </p:txBody>
      </p:sp>
    </p:spTree>
    <p:extLst>
      <p:ext uri="{BB962C8B-B14F-4D97-AF65-F5344CB8AC3E}">
        <p14:creationId xmlns:p14="http://schemas.microsoft.com/office/powerpoint/2010/main" val="127185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26</a:t>
            </a:fld>
            <a:endParaRPr lang="en-US"/>
          </a:p>
        </p:txBody>
      </p:sp>
    </p:spTree>
    <p:extLst>
      <p:ext uri="{BB962C8B-B14F-4D97-AF65-F5344CB8AC3E}">
        <p14:creationId xmlns:p14="http://schemas.microsoft.com/office/powerpoint/2010/main" val="205414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27</a:t>
            </a:fld>
            <a:endParaRPr lang="en-US"/>
          </a:p>
        </p:txBody>
      </p:sp>
    </p:spTree>
    <p:extLst>
      <p:ext uri="{BB962C8B-B14F-4D97-AF65-F5344CB8AC3E}">
        <p14:creationId xmlns:p14="http://schemas.microsoft.com/office/powerpoint/2010/main" val="294729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28</a:t>
            </a:fld>
            <a:endParaRPr lang="en-US"/>
          </a:p>
        </p:txBody>
      </p:sp>
    </p:spTree>
    <p:extLst>
      <p:ext uri="{BB962C8B-B14F-4D97-AF65-F5344CB8AC3E}">
        <p14:creationId xmlns:p14="http://schemas.microsoft.com/office/powerpoint/2010/main" val="104725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29</a:t>
            </a:fld>
            <a:endParaRPr lang="en-US"/>
          </a:p>
        </p:txBody>
      </p:sp>
    </p:spTree>
    <p:extLst>
      <p:ext uri="{BB962C8B-B14F-4D97-AF65-F5344CB8AC3E}">
        <p14:creationId xmlns:p14="http://schemas.microsoft.com/office/powerpoint/2010/main" val="152600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30</a:t>
            </a:fld>
            <a:endParaRPr lang="en-US"/>
          </a:p>
        </p:txBody>
      </p:sp>
    </p:spTree>
    <p:extLst>
      <p:ext uri="{BB962C8B-B14F-4D97-AF65-F5344CB8AC3E}">
        <p14:creationId xmlns:p14="http://schemas.microsoft.com/office/powerpoint/2010/main" val="27411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2</a:t>
            </a:fld>
            <a:endParaRPr lang="en-US"/>
          </a:p>
        </p:txBody>
      </p:sp>
    </p:spTree>
    <p:extLst>
      <p:ext uri="{BB962C8B-B14F-4D97-AF65-F5344CB8AC3E}">
        <p14:creationId xmlns:p14="http://schemas.microsoft.com/office/powerpoint/2010/main" val="27564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31</a:t>
            </a:fld>
            <a:endParaRPr lang="en-US"/>
          </a:p>
        </p:txBody>
      </p:sp>
    </p:spTree>
    <p:extLst>
      <p:ext uri="{BB962C8B-B14F-4D97-AF65-F5344CB8AC3E}">
        <p14:creationId xmlns:p14="http://schemas.microsoft.com/office/powerpoint/2010/main" val="142692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32</a:t>
            </a:fld>
            <a:endParaRPr lang="en-US"/>
          </a:p>
        </p:txBody>
      </p:sp>
    </p:spTree>
    <p:extLst>
      <p:ext uri="{BB962C8B-B14F-4D97-AF65-F5344CB8AC3E}">
        <p14:creationId xmlns:p14="http://schemas.microsoft.com/office/powerpoint/2010/main" val="3150954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33</a:t>
            </a:fld>
            <a:endParaRPr lang="en-US"/>
          </a:p>
        </p:txBody>
      </p:sp>
    </p:spTree>
    <p:extLst>
      <p:ext uri="{BB962C8B-B14F-4D97-AF65-F5344CB8AC3E}">
        <p14:creationId xmlns:p14="http://schemas.microsoft.com/office/powerpoint/2010/main" val="148541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34</a:t>
            </a:fld>
            <a:endParaRPr lang="en-US"/>
          </a:p>
        </p:txBody>
      </p:sp>
    </p:spTree>
    <p:extLst>
      <p:ext uri="{BB962C8B-B14F-4D97-AF65-F5344CB8AC3E}">
        <p14:creationId xmlns:p14="http://schemas.microsoft.com/office/powerpoint/2010/main" val="217809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35</a:t>
            </a:fld>
            <a:endParaRPr lang="en-US"/>
          </a:p>
        </p:txBody>
      </p:sp>
    </p:spTree>
    <p:extLst>
      <p:ext uri="{BB962C8B-B14F-4D97-AF65-F5344CB8AC3E}">
        <p14:creationId xmlns:p14="http://schemas.microsoft.com/office/powerpoint/2010/main" val="1339891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41</a:t>
            </a:fld>
            <a:endParaRPr lang="en-US"/>
          </a:p>
        </p:txBody>
      </p:sp>
    </p:spTree>
    <p:extLst>
      <p:ext uri="{BB962C8B-B14F-4D97-AF65-F5344CB8AC3E}">
        <p14:creationId xmlns:p14="http://schemas.microsoft.com/office/powerpoint/2010/main" val="1795473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0DCCB4B-C935-4C31-A522-651BE8FE378C}"/>
              </a:ext>
            </a:extLst>
          </p:cNvPr>
          <p:cNvSpPr txBox="1">
            <a:spLocks noGrp="1" noChangeArrowheads="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D867C278-A2CC-4BAB-B252-219F4809AD4C}" type="datetime1">
              <a:rPr lang="en-US" altLang="en-US" sz="1400">
                <a:latin typeface="Calibri" panose="020F0502020204030204" pitchFamily="34" charset="0"/>
              </a:rPr>
              <a:pPr algn="r">
                <a:spcBef>
                  <a:spcPct val="0"/>
                </a:spcBef>
              </a:pPr>
              <a:t>9/7/2020</a:t>
            </a:fld>
            <a:endParaRPr lang="en-US" altLang="en-US" sz="1400">
              <a:latin typeface="Calibri" panose="020F0502020204030204" pitchFamily="34" charset="0"/>
            </a:endParaRPr>
          </a:p>
        </p:txBody>
      </p:sp>
      <p:sp>
        <p:nvSpPr>
          <p:cNvPr id="22531" name="Rectangle 6">
            <a:extLst>
              <a:ext uri="{FF2B5EF4-FFF2-40B4-BE49-F238E27FC236}">
                <a16:creationId xmlns:a16="http://schemas.microsoft.com/office/drawing/2014/main" id="{90D97022-25D0-46A2-ADB4-56D98B0F56F5}"/>
              </a:ext>
            </a:extLst>
          </p:cNvPr>
          <p:cNvSpPr txBox="1">
            <a:spLocks noGrp="1" noChangeArrowheads="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latin typeface="Calibri" panose="020F0502020204030204" pitchFamily="34" charset="0"/>
              </a:rPr>
              <a:t>Sonia Hernández-Díaz</a:t>
            </a:r>
          </a:p>
        </p:txBody>
      </p:sp>
      <p:sp>
        <p:nvSpPr>
          <p:cNvPr id="22532" name="Rectangle 7">
            <a:extLst>
              <a:ext uri="{FF2B5EF4-FFF2-40B4-BE49-F238E27FC236}">
                <a16:creationId xmlns:a16="http://schemas.microsoft.com/office/drawing/2014/main" id="{6D32D9F1-7AE1-44D4-9786-D90ED08C540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95917C8B-D328-47E7-ACE5-8BFB395E56F4}" type="slidenum">
              <a:rPr lang="en-US" altLang="en-US" sz="1400">
                <a:latin typeface="Calibri" panose="020F0502020204030204" pitchFamily="34" charset="0"/>
              </a:rPr>
              <a:pPr algn="r">
                <a:spcBef>
                  <a:spcPct val="0"/>
                </a:spcBef>
              </a:pPr>
              <a:t>43</a:t>
            </a:fld>
            <a:endParaRPr lang="en-US" altLang="en-US" sz="1400">
              <a:latin typeface="Calibri" panose="020F0502020204030204" pitchFamily="34" charset="0"/>
            </a:endParaRPr>
          </a:p>
        </p:txBody>
      </p:sp>
      <p:sp>
        <p:nvSpPr>
          <p:cNvPr id="22533" name="Rectangle 2">
            <a:extLst>
              <a:ext uri="{FF2B5EF4-FFF2-40B4-BE49-F238E27FC236}">
                <a16:creationId xmlns:a16="http://schemas.microsoft.com/office/drawing/2014/main" id="{C5A9FEB0-FE15-4914-B2EE-52A1575C8DE6}"/>
              </a:ext>
            </a:extLst>
          </p:cNvPr>
          <p:cNvSpPr>
            <a:spLocks noGrp="1" noRot="1" noChangeAspect="1" noChangeArrowheads="1" noTextEdit="1"/>
          </p:cNvSpPr>
          <p:nvPr>
            <p:ph type="sldImg"/>
          </p:nvPr>
        </p:nvSpPr>
        <p:spPr>
          <a:ln/>
        </p:spPr>
      </p:sp>
      <p:sp>
        <p:nvSpPr>
          <p:cNvPr id="22534" name="Rectangle 3">
            <a:extLst>
              <a:ext uri="{FF2B5EF4-FFF2-40B4-BE49-F238E27FC236}">
                <a16:creationId xmlns:a16="http://schemas.microsoft.com/office/drawing/2014/main" id="{5C0F6463-1B66-401F-BD5E-7C662201D87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8317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ECD5258-E9F9-4696-B5B3-45CEBB5AB45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4D31AFDF-307D-4625-86F5-3189DB8FAEB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B72137E0-9810-43D3-B0F8-C56895F5FE6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ea typeface="MS PGothic" panose="020B0600070205080204" pitchFamily="34" charset="-128"/>
              </a:defRPr>
            </a:lvl1pPr>
            <a:lvl2pPr marL="742950" indent="-285750" defTabSz="965200">
              <a:defRPr sz="2400">
                <a:solidFill>
                  <a:schemeClr val="tx1"/>
                </a:solidFill>
                <a:latin typeface="Times New Roman" panose="02020603050405020304" pitchFamily="18" charset="0"/>
                <a:ea typeface="MS PGothic" panose="020B0600070205080204" pitchFamily="34" charset="-128"/>
              </a:defRPr>
            </a:lvl2pPr>
            <a:lvl3pPr marL="1143000" indent="-228600" defTabSz="965200">
              <a:defRPr sz="2400">
                <a:solidFill>
                  <a:schemeClr val="tx1"/>
                </a:solidFill>
                <a:latin typeface="Times New Roman" panose="02020603050405020304" pitchFamily="18" charset="0"/>
                <a:ea typeface="MS PGothic" panose="020B0600070205080204" pitchFamily="34" charset="-128"/>
              </a:defRPr>
            </a:lvl3pPr>
            <a:lvl4pPr marL="1600200" indent="-228600" defTabSz="965200">
              <a:defRPr sz="2400">
                <a:solidFill>
                  <a:schemeClr val="tx1"/>
                </a:solidFill>
                <a:latin typeface="Times New Roman" panose="02020603050405020304" pitchFamily="18" charset="0"/>
                <a:ea typeface="MS PGothic" panose="020B0600070205080204" pitchFamily="34" charset="-128"/>
              </a:defRPr>
            </a:lvl4pPr>
            <a:lvl5pPr marL="2057400" indent="-228600" defTabSz="965200">
              <a:defRPr sz="2400">
                <a:solidFill>
                  <a:schemeClr val="tx1"/>
                </a:solidFill>
                <a:latin typeface="Times New Roman" panose="02020603050405020304" pitchFamily="18" charset="0"/>
                <a:ea typeface="MS PGothic"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C3F2131-39CF-4181-9A32-7FED186929A1}" type="slidenum">
              <a:rPr lang="en-US" altLang="en-US" sz="1200" smtClean="0"/>
              <a:pPr/>
              <a:t>44</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45</a:t>
            </a:fld>
            <a:endParaRPr lang="en-US"/>
          </a:p>
        </p:txBody>
      </p:sp>
    </p:spTree>
    <p:extLst>
      <p:ext uri="{BB962C8B-B14F-4D97-AF65-F5344CB8AC3E}">
        <p14:creationId xmlns:p14="http://schemas.microsoft.com/office/powerpoint/2010/main" val="372186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0DCCB4B-C935-4C31-A522-651BE8FE378C}"/>
              </a:ext>
            </a:extLst>
          </p:cNvPr>
          <p:cNvSpPr txBox="1">
            <a:spLocks noGrp="1" noChangeArrowheads="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D867C278-A2CC-4BAB-B252-219F4809AD4C}" type="datetime1">
              <a:rPr lang="en-US" altLang="en-US" sz="1400">
                <a:latin typeface="Calibri" panose="020F0502020204030204" pitchFamily="34" charset="0"/>
              </a:rPr>
              <a:pPr algn="r">
                <a:spcBef>
                  <a:spcPct val="0"/>
                </a:spcBef>
              </a:pPr>
              <a:t>9/7/2020</a:t>
            </a:fld>
            <a:endParaRPr lang="en-US" altLang="en-US" sz="1400">
              <a:latin typeface="Calibri" panose="020F0502020204030204" pitchFamily="34" charset="0"/>
            </a:endParaRPr>
          </a:p>
        </p:txBody>
      </p:sp>
      <p:sp>
        <p:nvSpPr>
          <p:cNvPr id="22531" name="Rectangle 6">
            <a:extLst>
              <a:ext uri="{FF2B5EF4-FFF2-40B4-BE49-F238E27FC236}">
                <a16:creationId xmlns:a16="http://schemas.microsoft.com/office/drawing/2014/main" id="{90D97022-25D0-46A2-ADB4-56D98B0F56F5}"/>
              </a:ext>
            </a:extLst>
          </p:cNvPr>
          <p:cNvSpPr txBox="1">
            <a:spLocks noGrp="1" noChangeArrowheads="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latin typeface="Calibri" panose="020F0502020204030204" pitchFamily="34" charset="0"/>
              </a:rPr>
              <a:t>Sonia Hernández-Díaz</a:t>
            </a:r>
          </a:p>
        </p:txBody>
      </p:sp>
      <p:sp>
        <p:nvSpPr>
          <p:cNvPr id="22532" name="Rectangle 7">
            <a:extLst>
              <a:ext uri="{FF2B5EF4-FFF2-40B4-BE49-F238E27FC236}">
                <a16:creationId xmlns:a16="http://schemas.microsoft.com/office/drawing/2014/main" id="{6D32D9F1-7AE1-44D4-9786-D90ED08C540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95917C8B-D328-47E7-ACE5-8BFB395E56F4}" type="slidenum">
              <a:rPr lang="en-US" altLang="en-US" sz="1400">
                <a:latin typeface="Calibri" panose="020F0502020204030204" pitchFamily="34" charset="0"/>
              </a:rPr>
              <a:pPr algn="r">
                <a:spcBef>
                  <a:spcPct val="0"/>
                </a:spcBef>
              </a:pPr>
              <a:t>46</a:t>
            </a:fld>
            <a:endParaRPr lang="en-US" altLang="en-US" sz="1400">
              <a:latin typeface="Calibri" panose="020F0502020204030204" pitchFamily="34" charset="0"/>
            </a:endParaRPr>
          </a:p>
        </p:txBody>
      </p:sp>
      <p:sp>
        <p:nvSpPr>
          <p:cNvPr id="22533" name="Rectangle 2">
            <a:extLst>
              <a:ext uri="{FF2B5EF4-FFF2-40B4-BE49-F238E27FC236}">
                <a16:creationId xmlns:a16="http://schemas.microsoft.com/office/drawing/2014/main" id="{C5A9FEB0-FE15-4914-B2EE-52A1575C8DE6}"/>
              </a:ext>
            </a:extLst>
          </p:cNvPr>
          <p:cNvSpPr>
            <a:spLocks noGrp="1" noRot="1" noChangeAspect="1" noChangeArrowheads="1" noTextEdit="1"/>
          </p:cNvSpPr>
          <p:nvPr>
            <p:ph type="sldImg"/>
          </p:nvPr>
        </p:nvSpPr>
        <p:spPr>
          <a:ln/>
        </p:spPr>
      </p:sp>
      <p:sp>
        <p:nvSpPr>
          <p:cNvPr id="22534" name="Rectangle 3">
            <a:extLst>
              <a:ext uri="{FF2B5EF4-FFF2-40B4-BE49-F238E27FC236}">
                <a16:creationId xmlns:a16="http://schemas.microsoft.com/office/drawing/2014/main" id="{5C0F6463-1B66-401F-BD5E-7C662201D87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20134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3</a:t>
            </a:fld>
            <a:endParaRPr lang="en-US"/>
          </a:p>
        </p:txBody>
      </p:sp>
    </p:spTree>
    <p:extLst>
      <p:ext uri="{BB962C8B-B14F-4D97-AF65-F5344CB8AC3E}">
        <p14:creationId xmlns:p14="http://schemas.microsoft.com/office/powerpoint/2010/main" val="3446800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0DCCB4B-C935-4C31-A522-651BE8FE378C}"/>
              </a:ext>
            </a:extLst>
          </p:cNvPr>
          <p:cNvSpPr txBox="1">
            <a:spLocks noGrp="1" noChangeArrowheads="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D867C278-A2CC-4BAB-B252-219F4809AD4C}" type="datetime1">
              <a:rPr lang="en-US" altLang="en-US" sz="1400">
                <a:latin typeface="Calibri" panose="020F0502020204030204" pitchFamily="34" charset="0"/>
              </a:rPr>
              <a:pPr algn="r">
                <a:spcBef>
                  <a:spcPct val="0"/>
                </a:spcBef>
              </a:pPr>
              <a:t>9/7/2020</a:t>
            </a:fld>
            <a:endParaRPr lang="en-US" altLang="en-US" sz="1400">
              <a:latin typeface="Calibri" panose="020F0502020204030204" pitchFamily="34" charset="0"/>
            </a:endParaRPr>
          </a:p>
        </p:txBody>
      </p:sp>
      <p:sp>
        <p:nvSpPr>
          <p:cNvPr id="22531" name="Rectangle 6">
            <a:extLst>
              <a:ext uri="{FF2B5EF4-FFF2-40B4-BE49-F238E27FC236}">
                <a16:creationId xmlns:a16="http://schemas.microsoft.com/office/drawing/2014/main" id="{90D97022-25D0-46A2-ADB4-56D98B0F56F5}"/>
              </a:ext>
            </a:extLst>
          </p:cNvPr>
          <p:cNvSpPr txBox="1">
            <a:spLocks noGrp="1" noChangeArrowheads="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latin typeface="Calibri" panose="020F0502020204030204" pitchFamily="34" charset="0"/>
              </a:rPr>
              <a:t>Sonia Hernández-Díaz</a:t>
            </a:r>
          </a:p>
        </p:txBody>
      </p:sp>
      <p:sp>
        <p:nvSpPr>
          <p:cNvPr id="22532" name="Rectangle 7">
            <a:extLst>
              <a:ext uri="{FF2B5EF4-FFF2-40B4-BE49-F238E27FC236}">
                <a16:creationId xmlns:a16="http://schemas.microsoft.com/office/drawing/2014/main" id="{6D32D9F1-7AE1-44D4-9786-D90ED08C540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95917C8B-D328-47E7-ACE5-8BFB395E56F4}" type="slidenum">
              <a:rPr lang="en-US" altLang="en-US" sz="1400">
                <a:latin typeface="Calibri" panose="020F0502020204030204" pitchFamily="34" charset="0"/>
              </a:rPr>
              <a:pPr algn="r">
                <a:spcBef>
                  <a:spcPct val="0"/>
                </a:spcBef>
              </a:pPr>
              <a:t>47</a:t>
            </a:fld>
            <a:endParaRPr lang="en-US" altLang="en-US" sz="1400">
              <a:latin typeface="Calibri" panose="020F0502020204030204" pitchFamily="34" charset="0"/>
            </a:endParaRPr>
          </a:p>
        </p:txBody>
      </p:sp>
      <p:sp>
        <p:nvSpPr>
          <p:cNvPr id="22533" name="Rectangle 2">
            <a:extLst>
              <a:ext uri="{FF2B5EF4-FFF2-40B4-BE49-F238E27FC236}">
                <a16:creationId xmlns:a16="http://schemas.microsoft.com/office/drawing/2014/main" id="{C5A9FEB0-FE15-4914-B2EE-52A1575C8DE6}"/>
              </a:ext>
            </a:extLst>
          </p:cNvPr>
          <p:cNvSpPr>
            <a:spLocks noGrp="1" noRot="1" noChangeAspect="1" noChangeArrowheads="1" noTextEdit="1"/>
          </p:cNvSpPr>
          <p:nvPr>
            <p:ph type="sldImg"/>
          </p:nvPr>
        </p:nvSpPr>
        <p:spPr>
          <a:ln/>
        </p:spPr>
      </p:sp>
      <p:sp>
        <p:nvSpPr>
          <p:cNvPr id="22534" name="Rectangle 3">
            <a:extLst>
              <a:ext uri="{FF2B5EF4-FFF2-40B4-BE49-F238E27FC236}">
                <a16:creationId xmlns:a16="http://schemas.microsoft.com/office/drawing/2014/main" id="{5C0F6463-1B66-401F-BD5E-7C662201D87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A8CE0249-9680-4DC0-A663-17EE35517E77}"/>
              </a:ext>
            </a:extLst>
          </p:cNvPr>
          <p:cNvSpPr txBox="1">
            <a:spLocks noGrp="1" noChangeArrowheads="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59DFC0D8-6FA5-4B84-AE94-2F30E1703D0C}" type="datetime1">
              <a:rPr lang="en-US" altLang="en-US" sz="1400">
                <a:latin typeface="Calibri" panose="020F0502020204030204" pitchFamily="34" charset="0"/>
              </a:rPr>
              <a:pPr algn="r">
                <a:spcBef>
                  <a:spcPct val="0"/>
                </a:spcBef>
              </a:pPr>
              <a:t>9/7/2020</a:t>
            </a:fld>
            <a:endParaRPr lang="en-US" altLang="en-US" sz="1400">
              <a:latin typeface="Calibri" panose="020F0502020204030204" pitchFamily="34" charset="0"/>
            </a:endParaRPr>
          </a:p>
        </p:txBody>
      </p:sp>
      <p:sp>
        <p:nvSpPr>
          <p:cNvPr id="24579" name="Rectangle 6">
            <a:extLst>
              <a:ext uri="{FF2B5EF4-FFF2-40B4-BE49-F238E27FC236}">
                <a16:creationId xmlns:a16="http://schemas.microsoft.com/office/drawing/2014/main" id="{85C1A49B-B4B8-4EB4-8297-363F6F718C35}"/>
              </a:ext>
            </a:extLst>
          </p:cNvPr>
          <p:cNvSpPr txBox="1">
            <a:spLocks noGrp="1" noChangeArrowheads="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latin typeface="Calibri" panose="020F0502020204030204" pitchFamily="34" charset="0"/>
              </a:rPr>
              <a:t>Sonia Hernández-Díaz</a:t>
            </a:r>
          </a:p>
        </p:txBody>
      </p:sp>
      <p:sp>
        <p:nvSpPr>
          <p:cNvPr id="24580" name="Rectangle 7">
            <a:extLst>
              <a:ext uri="{FF2B5EF4-FFF2-40B4-BE49-F238E27FC236}">
                <a16:creationId xmlns:a16="http://schemas.microsoft.com/office/drawing/2014/main" id="{DCD4CD53-D482-40A7-B5A2-72254E717920}"/>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482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482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482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482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01DBB87C-6FC3-421C-94F9-6674F6A1F26B}" type="slidenum">
              <a:rPr lang="en-US" altLang="en-US" sz="1400">
                <a:latin typeface="Calibri" panose="020F0502020204030204" pitchFamily="34" charset="0"/>
              </a:rPr>
              <a:pPr algn="r">
                <a:spcBef>
                  <a:spcPct val="0"/>
                </a:spcBef>
              </a:pPr>
              <a:t>48</a:t>
            </a:fld>
            <a:endParaRPr lang="en-US" altLang="en-US" sz="1400">
              <a:latin typeface="Calibri" panose="020F0502020204030204" pitchFamily="34" charset="0"/>
            </a:endParaRPr>
          </a:p>
        </p:txBody>
      </p:sp>
      <p:sp>
        <p:nvSpPr>
          <p:cNvPr id="24581" name="Rectangle 2">
            <a:extLst>
              <a:ext uri="{FF2B5EF4-FFF2-40B4-BE49-F238E27FC236}">
                <a16:creationId xmlns:a16="http://schemas.microsoft.com/office/drawing/2014/main" id="{890FB18F-41CE-440E-8726-0749A7AC988C}"/>
              </a:ext>
            </a:extLst>
          </p:cNvPr>
          <p:cNvSpPr>
            <a:spLocks noGrp="1" noRot="1" noChangeAspect="1" noChangeArrowheads="1" noTextEdit="1"/>
          </p:cNvSpPr>
          <p:nvPr>
            <p:ph type="sldImg"/>
          </p:nvPr>
        </p:nvSpPr>
        <p:spPr>
          <a:ln/>
        </p:spPr>
      </p:sp>
      <p:sp>
        <p:nvSpPr>
          <p:cNvPr id="24582" name="Rectangle 3">
            <a:extLst>
              <a:ext uri="{FF2B5EF4-FFF2-40B4-BE49-F238E27FC236}">
                <a16:creationId xmlns:a16="http://schemas.microsoft.com/office/drawing/2014/main" id="{CF1FEFE4-6EC3-4953-8271-6B6AF2910FD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A71C740-B623-4A4C-84FA-A5255E0B3F41}"/>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42100E97-B1F3-4794-9017-6AD46C0C6D3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a:latin typeface="Arial" panose="020B0604020202020204" pitchFamily="34" charset="0"/>
              </a:rPr>
              <a:t>Here, comparing the results in the first row, restricting to pre-screening enrollees (that is, those who did not get the results from their prenatal screening) brings the relative risks down.</a:t>
            </a:r>
          </a:p>
          <a:p>
            <a:r>
              <a:rPr lang="en-US" altLang="en-US">
                <a:latin typeface="Arial" panose="020B0604020202020204" pitchFamily="34" charset="0"/>
              </a:rPr>
              <a:t>Comparing within each column, we see that conditioning on gestational age at enrollment does not make much of an impact.</a:t>
            </a:r>
          </a:p>
          <a:p>
            <a:endParaRPr lang="en-US" altLang="en-US">
              <a:latin typeface="Arial" panose="020B0604020202020204" pitchFamily="34" charset="0"/>
            </a:endParaRPr>
          </a:p>
          <a:p>
            <a:r>
              <a:rPr lang="en-US" altLang="en-US">
                <a:latin typeface="Arial" panose="020B0604020202020204" pitchFamily="34" charset="0"/>
              </a:rPr>
              <a:t>Why? Is it possible that AED users, when they know that they carry a fetus with a MCM, decide to enroll (after prenatal screening), while non-users do the opposite?</a:t>
            </a:r>
          </a:p>
        </p:txBody>
      </p:sp>
      <p:sp>
        <p:nvSpPr>
          <p:cNvPr id="44036" name="Slide Number Placeholder 3">
            <a:extLst>
              <a:ext uri="{FF2B5EF4-FFF2-40B4-BE49-F238E27FC236}">
                <a16:creationId xmlns:a16="http://schemas.microsoft.com/office/drawing/2014/main" id="{F44F5CC4-325A-4A7E-A773-7D3C91B7F04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ea typeface="MS PGothic" panose="020B0600070205080204" pitchFamily="34" charset="-128"/>
              </a:defRPr>
            </a:lvl1pPr>
            <a:lvl2pPr marL="742950" indent="-285750" defTabSz="965200">
              <a:defRPr sz="2400">
                <a:solidFill>
                  <a:schemeClr val="tx1"/>
                </a:solidFill>
                <a:latin typeface="Times New Roman" panose="02020603050405020304" pitchFamily="18" charset="0"/>
                <a:ea typeface="MS PGothic" panose="020B0600070205080204" pitchFamily="34" charset="-128"/>
              </a:defRPr>
            </a:lvl2pPr>
            <a:lvl3pPr marL="1143000" indent="-228600" defTabSz="965200">
              <a:defRPr sz="2400">
                <a:solidFill>
                  <a:schemeClr val="tx1"/>
                </a:solidFill>
                <a:latin typeface="Times New Roman" panose="02020603050405020304" pitchFamily="18" charset="0"/>
                <a:ea typeface="MS PGothic" panose="020B0600070205080204" pitchFamily="34" charset="-128"/>
              </a:defRPr>
            </a:lvl3pPr>
            <a:lvl4pPr marL="1600200" indent="-228600" defTabSz="965200">
              <a:defRPr sz="2400">
                <a:solidFill>
                  <a:schemeClr val="tx1"/>
                </a:solidFill>
                <a:latin typeface="Times New Roman" panose="02020603050405020304" pitchFamily="18" charset="0"/>
                <a:ea typeface="MS PGothic" panose="020B0600070205080204" pitchFamily="34" charset="-128"/>
              </a:defRPr>
            </a:lvl4pPr>
            <a:lvl5pPr marL="2057400" indent="-228600" defTabSz="965200">
              <a:defRPr sz="2400">
                <a:solidFill>
                  <a:schemeClr val="tx1"/>
                </a:solidFill>
                <a:latin typeface="Times New Roman" panose="02020603050405020304" pitchFamily="18" charset="0"/>
                <a:ea typeface="MS PGothic"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2249818-6EBD-416C-9688-61F74045590A}" type="slidenum">
              <a:rPr lang="en-US" altLang="en-US" sz="1200" smtClean="0"/>
              <a:pPr/>
              <a:t>49</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50</a:t>
            </a:fld>
            <a:endParaRPr lang="en-US"/>
          </a:p>
        </p:txBody>
      </p:sp>
    </p:spTree>
    <p:extLst>
      <p:ext uri="{BB962C8B-B14F-4D97-AF65-F5344CB8AC3E}">
        <p14:creationId xmlns:p14="http://schemas.microsoft.com/office/powerpoint/2010/main" val="319265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51</a:t>
            </a:fld>
            <a:endParaRPr lang="en-US"/>
          </a:p>
        </p:txBody>
      </p:sp>
    </p:spTree>
    <p:extLst>
      <p:ext uri="{BB962C8B-B14F-4D97-AF65-F5344CB8AC3E}">
        <p14:creationId xmlns:p14="http://schemas.microsoft.com/office/powerpoint/2010/main" val="393370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52</a:t>
            </a:fld>
            <a:endParaRPr lang="en-US"/>
          </a:p>
        </p:txBody>
      </p:sp>
    </p:spTree>
    <p:extLst>
      <p:ext uri="{BB962C8B-B14F-4D97-AF65-F5344CB8AC3E}">
        <p14:creationId xmlns:p14="http://schemas.microsoft.com/office/powerpoint/2010/main" val="2022766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0F013857-3035-42C3-BE57-CE86E3DBECA9}"/>
              </a:ext>
            </a:extLst>
          </p:cNvPr>
          <p:cNvSpPr txBox="1">
            <a:spLocks noGrp="1" noChangeArrowheads="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defTabSz="481013">
              <a:spcBef>
                <a:spcPct val="30000"/>
              </a:spcBef>
              <a:defRPr sz="1200">
                <a:solidFill>
                  <a:schemeClr val="tx1"/>
                </a:solidFill>
                <a:latin typeface="Times New Roman" panose="02020603050405020304" pitchFamily="18" charset="0"/>
              </a:defRPr>
            </a:lvl1pPr>
            <a:lvl2pPr marL="742950" indent="-285750" defTabSz="481013">
              <a:spcBef>
                <a:spcPct val="30000"/>
              </a:spcBef>
              <a:defRPr sz="1200">
                <a:solidFill>
                  <a:schemeClr val="tx1"/>
                </a:solidFill>
                <a:latin typeface="Times New Roman" panose="02020603050405020304" pitchFamily="18" charset="0"/>
              </a:defRPr>
            </a:lvl2pPr>
            <a:lvl3pPr marL="1143000" indent="-228600" defTabSz="481013">
              <a:spcBef>
                <a:spcPct val="30000"/>
              </a:spcBef>
              <a:defRPr sz="1200">
                <a:solidFill>
                  <a:schemeClr val="tx1"/>
                </a:solidFill>
                <a:latin typeface="Times New Roman" panose="02020603050405020304" pitchFamily="18" charset="0"/>
              </a:defRPr>
            </a:lvl3pPr>
            <a:lvl4pPr marL="1600200" indent="-228600" defTabSz="481013">
              <a:spcBef>
                <a:spcPct val="30000"/>
              </a:spcBef>
              <a:defRPr sz="1200">
                <a:solidFill>
                  <a:schemeClr val="tx1"/>
                </a:solidFill>
                <a:latin typeface="Times New Roman" panose="02020603050405020304" pitchFamily="18" charset="0"/>
              </a:defRPr>
            </a:lvl4pPr>
            <a:lvl5pPr marL="2057400" indent="-228600" defTabSz="481013">
              <a:spcBef>
                <a:spcPct val="30000"/>
              </a:spcBef>
              <a:defRPr sz="1200">
                <a:solidFill>
                  <a:schemeClr val="tx1"/>
                </a:solidFill>
                <a:latin typeface="Times New Roman" panose="02020603050405020304" pitchFamily="18" charset="0"/>
              </a:defRPr>
            </a:lvl5pPr>
            <a:lvl6pPr marL="2514600" indent="-228600" defTabSz="4810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810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810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810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DE01C54-CE5F-4CB3-B949-472E0ADC9A6F}" type="datetime1">
              <a:rPr lang="en-US" altLang="en-US" sz="1300">
                <a:latin typeface="Calibri" panose="020F0502020204030204" pitchFamily="34" charset="0"/>
                <a:ea typeface="MS PGothic" panose="020B0600070205080204" pitchFamily="34" charset="-128"/>
              </a:rPr>
              <a:pPr algn="r" eaLnBrk="1" hangingPunct="1">
                <a:spcBef>
                  <a:spcPct val="0"/>
                </a:spcBef>
              </a:pPr>
              <a:t>9/7/2020</a:t>
            </a:fld>
            <a:endParaRPr lang="en-US" altLang="en-US" sz="1300">
              <a:latin typeface="Calibri" panose="020F0502020204030204" pitchFamily="34" charset="0"/>
              <a:ea typeface="MS PGothic" panose="020B0600070205080204" pitchFamily="34" charset="-128"/>
            </a:endParaRPr>
          </a:p>
        </p:txBody>
      </p:sp>
      <p:sp>
        <p:nvSpPr>
          <p:cNvPr id="9219" name="Rectangle 6">
            <a:extLst>
              <a:ext uri="{FF2B5EF4-FFF2-40B4-BE49-F238E27FC236}">
                <a16:creationId xmlns:a16="http://schemas.microsoft.com/office/drawing/2014/main" id="{AF908E3C-51DE-47A2-A24D-FAA938EE4EFB}"/>
              </a:ext>
            </a:extLst>
          </p:cNvPr>
          <p:cNvSpPr txBox="1">
            <a:spLocks noGrp="1" noChangeArrowheads="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nchor="b"/>
          <a:lstStyle>
            <a:lvl1pPr defTabSz="481013">
              <a:spcBef>
                <a:spcPct val="30000"/>
              </a:spcBef>
              <a:defRPr sz="1200">
                <a:solidFill>
                  <a:schemeClr val="tx1"/>
                </a:solidFill>
                <a:latin typeface="Times New Roman" panose="02020603050405020304" pitchFamily="18" charset="0"/>
              </a:defRPr>
            </a:lvl1pPr>
            <a:lvl2pPr marL="742950" indent="-285750" defTabSz="481013">
              <a:spcBef>
                <a:spcPct val="30000"/>
              </a:spcBef>
              <a:defRPr sz="1200">
                <a:solidFill>
                  <a:schemeClr val="tx1"/>
                </a:solidFill>
                <a:latin typeface="Times New Roman" panose="02020603050405020304" pitchFamily="18" charset="0"/>
              </a:defRPr>
            </a:lvl2pPr>
            <a:lvl3pPr marL="1143000" indent="-228600" defTabSz="481013">
              <a:spcBef>
                <a:spcPct val="30000"/>
              </a:spcBef>
              <a:defRPr sz="1200">
                <a:solidFill>
                  <a:schemeClr val="tx1"/>
                </a:solidFill>
                <a:latin typeface="Times New Roman" panose="02020603050405020304" pitchFamily="18" charset="0"/>
              </a:defRPr>
            </a:lvl3pPr>
            <a:lvl4pPr marL="1600200" indent="-228600" defTabSz="481013">
              <a:spcBef>
                <a:spcPct val="30000"/>
              </a:spcBef>
              <a:defRPr sz="1200">
                <a:solidFill>
                  <a:schemeClr val="tx1"/>
                </a:solidFill>
                <a:latin typeface="Times New Roman" panose="02020603050405020304" pitchFamily="18" charset="0"/>
              </a:defRPr>
            </a:lvl4pPr>
            <a:lvl5pPr marL="2057400" indent="-228600" defTabSz="481013">
              <a:spcBef>
                <a:spcPct val="30000"/>
              </a:spcBef>
              <a:defRPr sz="1200">
                <a:solidFill>
                  <a:schemeClr val="tx1"/>
                </a:solidFill>
                <a:latin typeface="Times New Roman" panose="02020603050405020304" pitchFamily="18" charset="0"/>
              </a:defRPr>
            </a:lvl5pPr>
            <a:lvl6pPr marL="2514600" indent="-228600" defTabSz="4810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810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810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81013"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r>
              <a:rPr lang="en-US" altLang="en-US" sz="1300">
                <a:latin typeface="Calibri" panose="020F0502020204030204" pitchFamily="34" charset="0"/>
                <a:ea typeface="MS PGothic" panose="020B0600070205080204" pitchFamily="34" charset="-128"/>
              </a:rPr>
              <a:t>Sonia Hernández-Díaz</a:t>
            </a:r>
          </a:p>
        </p:txBody>
      </p:sp>
      <p:sp>
        <p:nvSpPr>
          <p:cNvPr id="9220" name="Rectangle 7">
            <a:extLst>
              <a:ext uri="{FF2B5EF4-FFF2-40B4-BE49-F238E27FC236}">
                <a16:creationId xmlns:a16="http://schemas.microsoft.com/office/drawing/2014/main" id="{909392EA-E046-4B91-ADF0-C2FCDD4C1CAD}"/>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nchor="b"/>
          <a:lstStyle>
            <a:lvl1pPr defTabSz="481013">
              <a:spcBef>
                <a:spcPct val="30000"/>
              </a:spcBef>
              <a:defRPr sz="1200">
                <a:solidFill>
                  <a:schemeClr val="tx1"/>
                </a:solidFill>
                <a:latin typeface="Times New Roman" panose="02020603050405020304" pitchFamily="18" charset="0"/>
              </a:defRPr>
            </a:lvl1pPr>
            <a:lvl2pPr marL="742950" indent="-285750" defTabSz="481013">
              <a:spcBef>
                <a:spcPct val="30000"/>
              </a:spcBef>
              <a:defRPr sz="1200">
                <a:solidFill>
                  <a:schemeClr val="tx1"/>
                </a:solidFill>
                <a:latin typeface="Times New Roman" panose="02020603050405020304" pitchFamily="18" charset="0"/>
              </a:defRPr>
            </a:lvl2pPr>
            <a:lvl3pPr marL="1143000" indent="-228600" defTabSz="481013">
              <a:spcBef>
                <a:spcPct val="30000"/>
              </a:spcBef>
              <a:defRPr sz="1200">
                <a:solidFill>
                  <a:schemeClr val="tx1"/>
                </a:solidFill>
                <a:latin typeface="Times New Roman" panose="02020603050405020304" pitchFamily="18" charset="0"/>
              </a:defRPr>
            </a:lvl3pPr>
            <a:lvl4pPr marL="1600200" indent="-228600" defTabSz="481013">
              <a:spcBef>
                <a:spcPct val="30000"/>
              </a:spcBef>
              <a:defRPr sz="1200">
                <a:solidFill>
                  <a:schemeClr val="tx1"/>
                </a:solidFill>
                <a:latin typeface="Times New Roman" panose="02020603050405020304" pitchFamily="18" charset="0"/>
              </a:defRPr>
            </a:lvl4pPr>
            <a:lvl5pPr marL="2057400" indent="-228600" defTabSz="481013">
              <a:spcBef>
                <a:spcPct val="30000"/>
              </a:spcBef>
              <a:defRPr sz="1200">
                <a:solidFill>
                  <a:schemeClr val="tx1"/>
                </a:solidFill>
                <a:latin typeface="Times New Roman" panose="02020603050405020304" pitchFamily="18" charset="0"/>
              </a:defRPr>
            </a:lvl5pPr>
            <a:lvl6pPr marL="2514600" indent="-228600" defTabSz="4810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810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810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810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48FB357-F8B4-4F09-94AA-CFA578FFF07A}" type="slidenum">
              <a:rPr lang="en-US" altLang="en-US" sz="1300">
                <a:latin typeface="Calibri" panose="020F0502020204030204" pitchFamily="34" charset="0"/>
                <a:ea typeface="MS PGothic" panose="020B0600070205080204" pitchFamily="34" charset="-128"/>
              </a:rPr>
              <a:pPr algn="r" eaLnBrk="1" hangingPunct="1">
                <a:spcBef>
                  <a:spcPct val="0"/>
                </a:spcBef>
              </a:pPr>
              <a:t>53</a:t>
            </a:fld>
            <a:endParaRPr lang="en-US" altLang="en-US" sz="1300">
              <a:latin typeface="Calibri" panose="020F0502020204030204" pitchFamily="34" charset="0"/>
              <a:ea typeface="MS PGothic" panose="020B0600070205080204" pitchFamily="34" charset="-128"/>
            </a:endParaRPr>
          </a:p>
        </p:txBody>
      </p:sp>
      <p:sp>
        <p:nvSpPr>
          <p:cNvPr id="9221" name="Rectangle 2">
            <a:extLst>
              <a:ext uri="{FF2B5EF4-FFF2-40B4-BE49-F238E27FC236}">
                <a16:creationId xmlns:a16="http://schemas.microsoft.com/office/drawing/2014/main" id="{7D55676D-5BF5-486F-A754-FBE27936EC50}"/>
              </a:ext>
            </a:extLst>
          </p:cNvPr>
          <p:cNvSpPr>
            <a:spLocks noGrp="1" noRot="1" noChangeAspect="1" noChangeArrowheads="1" noTextEdit="1"/>
          </p:cNvSpPr>
          <p:nvPr>
            <p:ph type="sldImg"/>
          </p:nvPr>
        </p:nvSpPr>
        <p:spPr>
          <a:ln/>
        </p:spPr>
      </p:sp>
      <p:sp>
        <p:nvSpPr>
          <p:cNvPr id="9222" name="Rectangle 3">
            <a:extLst>
              <a:ext uri="{FF2B5EF4-FFF2-40B4-BE49-F238E27FC236}">
                <a16:creationId xmlns:a16="http://schemas.microsoft.com/office/drawing/2014/main" id="{5EA18F48-F86E-4460-A55B-8BCA19AF4B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C9452E7-326D-49F3-ADA3-46346C385EEC}"/>
              </a:ext>
            </a:extLst>
          </p:cNvPr>
          <p:cNvSpPr txBox="1">
            <a:spLocks noGrp="1" noChangeArrowheads="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defTabSz="481013">
              <a:spcBef>
                <a:spcPct val="30000"/>
              </a:spcBef>
              <a:defRPr sz="1200">
                <a:solidFill>
                  <a:schemeClr val="tx1"/>
                </a:solidFill>
                <a:latin typeface="Times New Roman" panose="02020603050405020304" pitchFamily="18" charset="0"/>
              </a:defRPr>
            </a:lvl1pPr>
            <a:lvl2pPr marL="742950" indent="-285750" defTabSz="481013">
              <a:spcBef>
                <a:spcPct val="30000"/>
              </a:spcBef>
              <a:defRPr sz="1200">
                <a:solidFill>
                  <a:schemeClr val="tx1"/>
                </a:solidFill>
                <a:latin typeface="Times New Roman" panose="02020603050405020304" pitchFamily="18" charset="0"/>
              </a:defRPr>
            </a:lvl2pPr>
            <a:lvl3pPr marL="1143000" indent="-228600" defTabSz="481013">
              <a:spcBef>
                <a:spcPct val="30000"/>
              </a:spcBef>
              <a:defRPr sz="1200">
                <a:solidFill>
                  <a:schemeClr val="tx1"/>
                </a:solidFill>
                <a:latin typeface="Times New Roman" panose="02020603050405020304" pitchFamily="18" charset="0"/>
              </a:defRPr>
            </a:lvl3pPr>
            <a:lvl4pPr marL="1600200" indent="-228600" defTabSz="481013">
              <a:spcBef>
                <a:spcPct val="30000"/>
              </a:spcBef>
              <a:defRPr sz="1200">
                <a:solidFill>
                  <a:schemeClr val="tx1"/>
                </a:solidFill>
                <a:latin typeface="Times New Roman" panose="02020603050405020304" pitchFamily="18" charset="0"/>
              </a:defRPr>
            </a:lvl4pPr>
            <a:lvl5pPr marL="2057400" indent="-228600" defTabSz="481013">
              <a:spcBef>
                <a:spcPct val="30000"/>
              </a:spcBef>
              <a:defRPr sz="1200">
                <a:solidFill>
                  <a:schemeClr val="tx1"/>
                </a:solidFill>
                <a:latin typeface="Times New Roman" panose="02020603050405020304" pitchFamily="18" charset="0"/>
              </a:defRPr>
            </a:lvl5pPr>
            <a:lvl6pPr marL="2514600" indent="-228600" defTabSz="4810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810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810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810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1225AC6-2C3C-48C9-9F98-3587AF688315}" type="datetime1">
              <a:rPr lang="en-US" altLang="en-US" sz="1300">
                <a:latin typeface="Calibri" panose="020F0502020204030204" pitchFamily="34" charset="0"/>
                <a:ea typeface="MS PGothic" panose="020B0600070205080204" pitchFamily="34" charset="-128"/>
              </a:rPr>
              <a:pPr algn="r" eaLnBrk="1" hangingPunct="1">
                <a:spcBef>
                  <a:spcPct val="0"/>
                </a:spcBef>
              </a:pPr>
              <a:t>9/7/2020</a:t>
            </a:fld>
            <a:endParaRPr lang="en-US" altLang="en-US" sz="1300">
              <a:latin typeface="Calibri" panose="020F0502020204030204" pitchFamily="34" charset="0"/>
              <a:ea typeface="MS PGothic" panose="020B0600070205080204" pitchFamily="34" charset="-128"/>
            </a:endParaRPr>
          </a:p>
        </p:txBody>
      </p:sp>
      <p:sp>
        <p:nvSpPr>
          <p:cNvPr id="11267" name="Rectangle 6">
            <a:extLst>
              <a:ext uri="{FF2B5EF4-FFF2-40B4-BE49-F238E27FC236}">
                <a16:creationId xmlns:a16="http://schemas.microsoft.com/office/drawing/2014/main" id="{A2AB3B1A-BA69-4403-B243-32C94BA4F32D}"/>
              </a:ext>
            </a:extLst>
          </p:cNvPr>
          <p:cNvSpPr txBox="1">
            <a:spLocks noGrp="1" noChangeArrowheads="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nchor="b"/>
          <a:lstStyle>
            <a:lvl1pPr defTabSz="481013">
              <a:spcBef>
                <a:spcPct val="30000"/>
              </a:spcBef>
              <a:defRPr sz="1200">
                <a:solidFill>
                  <a:schemeClr val="tx1"/>
                </a:solidFill>
                <a:latin typeface="Times New Roman" panose="02020603050405020304" pitchFamily="18" charset="0"/>
              </a:defRPr>
            </a:lvl1pPr>
            <a:lvl2pPr marL="742950" indent="-285750" defTabSz="481013">
              <a:spcBef>
                <a:spcPct val="30000"/>
              </a:spcBef>
              <a:defRPr sz="1200">
                <a:solidFill>
                  <a:schemeClr val="tx1"/>
                </a:solidFill>
                <a:latin typeface="Times New Roman" panose="02020603050405020304" pitchFamily="18" charset="0"/>
              </a:defRPr>
            </a:lvl2pPr>
            <a:lvl3pPr marL="1143000" indent="-228600" defTabSz="481013">
              <a:spcBef>
                <a:spcPct val="30000"/>
              </a:spcBef>
              <a:defRPr sz="1200">
                <a:solidFill>
                  <a:schemeClr val="tx1"/>
                </a:solidFill>
                <a:latin typeface="Times New Roman" panose="02020603050405020304" pitchFamily="18" charset="0"/>
              </a:defRPr>
            </a:lvl3pPr>
            <a:lvl4pPr marL="1600200" indent="-228600" defTabSz="481013">
              <a:spcBef>
                <a:spcPct val="30000"/>
              </a:spcBef>
              <a:defRPr sz="1200">
                <a:solidFill>
                  <a:schemeClr val="tx1"/>
                </a:solidFill>
                <a:latin typeface="Times New Roman" panose="02020603050405020304" pitchFamily="18" charset="0"/>
              </a:defRPr>
            </a:lvl4pPr>
            <a:lvl5pPr marL="2057400" indent="-228600" defTabSz="481013">
              <a:spcBef>
                <a:spcPct val="30000"/>
              </a:spcBef>
              <a:defRPr sz="1200">
                <a:solidFill>
                  <a:schemeClr val="tx1"/>
                </a:solidFill>
                <a:latin typeface="Times New Roman" panose="02020603050405020304" pitchFamily="18" charset="0"/>
              </a:defRPr>
            </a:lvl5pPr>
            <a:lvl6pPr marL="2514600" indent="-228600" defTabSz="4810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810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810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81013"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r>
              <a:rPr lang="en-US" altLang="en-US" sz="1300">
                <a:latin typeface="Calibri" panose="020F0502020204030204" pitchFamily="34" charset="0"/>
                <a:ea typeface="MS PGothic" panose="020B0600070205080204" pitchFamily="34" charset="-128"/>
              </a:rPr>
              <a:t>Sonia Hernández-Díaz</a:t>
            </a:r>
          </a:p>
        </p:txBody>
      </p:sp>
      <p:sp>
        <p:nvSpPr>
          <p:cNvPr id="11268" name="Rectangle 7">
            <a:extLst>
              <a:ext uri="{FF2B5EF4-FFF2-40B4-BE49-F238E27FC236}">
                <a16:creationId xmlns:a16="http://schemas.microsoft.com/office/drawing/2014/main" id="{9B64FD55-E4FE-48FE-AFA9-A9F7AD13DFAC}"/>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nchor="b"/>
          <a:lstStyle>
            <a:lvl1pPr defTabSz="481013">
              <a:spcBef>
                <a:spcPct val="30000"/>
              </a:spcBef>
              <a:defRPr sz="1200">
                <a:solidFill>
                  <a:schemeClr val="tx1"/>
                </a:solidFill>
                <a:latin typeface="Times New Roman" panose="02020603050405020304" pitchFamily="18" charset="0"/>
              </a:defRPr>
            </a:lvl1pPr>
            <a:lvl2pPr marL="742950" indent="-285750" defTabSz="481013">
              <a:spcBef>
                <a:spcPct val="30000"/>
              </a:spcBef>
              <a:defRPr sz="1200">
                <a:solidFill>
                  <a:schemeClr val="tx1"/>
                </a:solidFill>
                <a:latin typeface="Times New Roman" panose="02020603050405020304" pitchFamily="18" charset="0"/>
              </a:defRPr>
            </a:lvl2pPr>
            <a:lvl3pPr marL="1143000" indent="-228600" defTabSz="481013">
              <a:spcBef>
                <a:spcPct val="30000"/>
              </a:spcBef>
              <a:defRPr sz="1200">
                <a:solidFill>
                  <a:schemeClr val="tx1"/>
                </a:solidFill>
                <a:latin typeface="Times New Roman" panose="02020603050405020304" pitchFamily="18" charset="0"/>
              </a:defRPr>
            </a:lvl3pPr>
            <a:lvl4pPr marL="1600200" indent="-228600" defTabSz="481013">
              <a:spcBef>
                <a:spcPct val="30000"/>
              </a:spcBef>
              <a:defRPr sz="1200">
                <a:solidFill>
                  <a:schemeClr val="tx1"/>
                </a:solidFill>
                <a:latin typeface="Times New Roman" panose="02020603050405020304" pitchFamily="18" charset="0"/>
              </a:defRPr>
            </a:lvl4pPr>
            <a:lvl5pPr marL="2057400" indent="-228600" defTabSz="481013">
              <a:spcBef>
                <a:spcPct val="30000"/>
              </a:spcBef>
              <a:defRPr sz="1200">
                <a:solidFill>
                  <a:schemeClr val="tx1"/>
                </a:solidFill>
                <a:latin typeface="Times New Roman" panose="02020603050405020304" pitchFamily="18" charset="0"/>
              </a:defRPr>
            </a:lvl5pPr>
            <a:lvl6pPr marL="2514600" indent="-228600" defTabSz="4810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810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810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810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6CBBEA6-51B1-4F37-B393-CB5A8BD17805}" type="slidenum">
              <a:rPr lang="en-US" altLang="en-US" sz="1300">
                <a:latin typeface="Calibri" panose="020F0502020204030204" pitchFamily="34" charset="0"/>
                <a:ea typeface="MS PGothic" panose="020B0600070205080204" pitchFamily="34" charset="-128"/>
              </a:rPr>
              <a:pPr algn="r" eaLnBrk="1" hangingPunct="1">
                <a:spcBef>
                  <a:spcPct val="0"/>
                </a:spcBef>
              </a:pPr>
              <a:t>54</a:t>
            </a:fld>
            <a:endParaRPr lang="en-US" altLang="en-US" sz="1300">
              <a:latin typeface="Calibri" panose="020F0502020204030204" pitchFamily="34" charset="0"/>
              <a:ea typeface="MS PGothic" panose="020B0600070205080204" pitchFamily="34" charset="-128"/>
            </a:endParaRPr>
          </a:p>
        </p:txBody>
      </p:sp>
      <p:sp>
        <p:nvSpPr>
          <p:cNvPr id="11269" name="Rectangle 2">
            <a:extLst>
              <a:ext uri="{FF2B5EF4-FFF2-40B4-BE49-F238E27FC236}">
                <a16:creationId xmlns:a16="http://schemas.microsoft.com/office/drawing/2014/main" id="{ED2A6454-8CE4-4469-8812-E4804768EC10}"/>
              </a:ext>
            </a:extLst>
          </p:cNvPr>
          <p:cNvSpPr>
            <a:spLocks noGrp="1" noRot="1" noChangeAspect="1" noChangeArrowheads="1" noTextEdit="1"/>
          </p:cNvSpPr>
          <p:nvPr>
            <p:ph type="sldImg"/>
          </p:nvPr>
        </p:nvSpPr>
        <p:spPr>
          <a:ln/>
        </p:spPr>
      </p:sp>
      <p:sp>
        <p:nvSpPr>
          <p:cNvPr id="11270" name="Rectangle 3">
            <a:extLst>
              <a:ext uri="{FF2B5EF4-FFF2-40B4-BE49-F238E27FC236}">
                <a16:creationId xmlns:a16="http://schemas.microsoft.com/office/drawing/2014/main" id="{94D6037E-9985-4545-9DD9-6CA5771FE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5A503F0-69D8-4ED0-829A-4A5B4E07157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ea typeface="MS PGothic" panose="020B0600070205080204" pitchFamily="34" charset="-128"/>
              </a:defRPr>
            </a:lvl1pPr>
            <a:lvl2pPr marL="742950" indent="-285750" defTabSz="965200">
              <a:defRPr sz="2400">
                <a:solidFill>
                  <a:schemeClr val="tx1"/>
                </a:solidFill>
                <a:latin typeface="Times New Roman" panose="02020603050405020304" pitchFamily="18" charset="0"/>
                <a:ea typeface="MS PGothic" panose="020B0600070205080204" pitchFamily="34" charset="-128"/>
              </a:defRPr>
            </a:lvl2pPr>
            <a:lvl3pPr marL="1143000" indent="-228600" defTabSz="965200">
              <a:defRPr sz="2400">
                <a:solidFill>
                  <a:schemeClr val="tx1"/>
                </a:solidFill>
                <a:latin typeface="Times New Roman" panose="02020603050405020304" pitchFamily="18" charset="0"/>
                <a:ea typeface="MS PGothic" panose="020B0600070205080204" pitchFamily="34" charset="-128"/>
              </a:defRPr>
            </a:lvl3pPr>
            <a:lvl4pPr marL="1600200" indent="-228600" defTabSz="965200">
              <a:defRPr sz="2400">
                <a:solidFill>
                  <a:schemeClr val="tx1"/>
                </a:solidFill>
                <a:latin typeface="Times New Roman" panose="02020603050405020304" pitchFamily="18" charset="0"/>
                <a:ea typeface="MS PGothic" panose="020B0600070205080204" pitchFamily="34" charset="-128"/>
              </a:defRPr>
            </a:lvl4pPr>
            <a:lvl5pPr marL="2057400" indent="-228600" defTabSz="965200">
              <a:defRPr sz="2400">
                <a:solidFill>
                  <a:schemeClr val="tx1"/>
                </a:solidFill>
                <a:latin typeface="Times New Roman" panose="02020603050405020304" pitchFamily="18" charset="0"/>
                <a:ea typeface="MS PGothic"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4B874DD-C669-4E27-A0AC-B37D0E301BD7}" type="slidenum">
              <a:rPr lang="en-US" altLang="en-US" sz="1200"/>
              <a:pPr/>
              <a:t>55</a:t>
            </a:fld>
            <a:endParaRPr lang="en-US" altLang="en-US" sz="1200"/>
          </a:p>
        </p:txBody>
      </p:sp>
      <p:sp>
        <p:nvSpPr>
          <p:cNvPr id="57347" name="Rectangle 2">
            <a:extLst>
              <a:ext uri="{FF2B5EF4-FFF2-40B4-BE49-F238E27FC236}">
                <a16:creationId xmlns:a16="http://schemas.microsoft.com/office/drawing/2014/main" id="{0E53C10B-965A-4734-9158-C9FD6B13E26D}"/>
              </a:ext>
            </a:extLst>
          </p:cNvPr>
          <p:cNvSpPr>
            <a:spLocks noGrp="1" noRot="1" noChangeAspect="1" noChangeArrowheads="1" noTextEdit="1"/>
          </p:cNvSpPr>
          <p:nvPr>
            <p:ph type="sldImg"/>
          </p:nvPr>
        </p:nvSpPr>
        <p:spPr>
          <a:xfrm>
            <a:off x="457200" y="639763"/>
            <a:ext cx="6400800" cy="3600450"/>
          </a:xfrm>
          <a:ln/>
        </p:spPr>
      </p:sp>
      <p:sp>
        <p:nvSpPr>
          <p:cNvPr id="57348" name="Rectangle 3">
            <a:extLst>
              <a:ext uri="{FF2B5EF4-FFF2-40B4-BE49-F238E27FC236}">
                <a16:creationId xmlns:a16="http://schemas.microsoft.com/office/drawing/2014/main" id="{2647300F-8B1A-41CB-A567-7DE18FD5FF6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56</a:t>
            </a:fld>
            <a:endParaRPr lang="en-US"/>
          </a:p>
        </p:txBody>
      </p:sp>
    </p:spTree>
    <p:extLst>
      <p:ext uri="{BB962C8B-B14F-4D97-AF65-F5344CB8AC3E}">
        <p14:creationId xmlns:p14="http://schemas.microsoft.com/office/powerpoint/2010/main" val="290359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4</a:t>
            </a:fld>
            <a:endParaRPr lang="en-US"/>
          </a:p>
        </p:txBody>
      </p:sp>
    </p:spTree>
    <p:extLst>
      <p:ext uri="{BB962C8B-B14F-4D97-AF65-F5344CB8AC3E}">
        <p14:creationId xmlns:p14="http://schemas.microsoft.com/office/powerpoint/2010/main" val="1858080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cs typeface="Arial" pitchFamily="34" charset="0"/>
              </a:rPr>
              <a:t>In 2005, FDA warned against a potential increase in the risk of cardiac malformations associated with maternal use of antidepressants,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cs typeface="Arial" pitchFamily="34" charset="0"/>
              </a:rPr>
              <a:t>Many (NON EXPERIMENTAL) studies looked at it. Most small and none had taken into account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cs typeface="Arial" pitchFamily="34" charset="0"/>
              </a:rPr>
              <a:t>We created a cohort of over 3 million pregnancies linked to the infants using Medicaid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cs typeface="Arial" pitchFamily="34" charset="0"/>
              </a:rPr>
              <a:t>These are the crude results… antidepressants were associated with a 20% increased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cs typeface="Arial" pitchFamily="34" charset="0"/>
              </a:rPr>
              <a:t>However, users are not comparable to non users. Among other things, users have depression or anxiety. When we restricted to women with depression and further adjusted for other comorbidities such as diabetes… the relative risk moved to the null. </a:t>
            </a:r>
            <a:endParaRPr lang="en-US" dirty="0"/>
          </a:p>
        </p:txBody>
      </p:sp>
      <p:sp>
        <p:nvSpPr>
          <p:cNvPr id="4" name="Slide Number Placeholder 3"/>
          <p:cNvSpPr>
            <a:spLocks noGrp="1"/>
          </p:cNvSpPr>
          <p:nvPr>
            <p:ph type="sldNum" sz="quarter" idx="5"/>
          </p:nvPr>
        </p:nvSpPr>
        <p:spPr/>
        <p:txBody>
          <a:bodyPr/>
          <a:lstStyle/>
          <a:p>
            <a:fld id="{88B0F144-5DFD-4516-99FC-37C86910720D}" type="slidenum">
              <a:rPr lang="en-US" smtClean="0"/>
              <a:t>57</a:t>
            </a:fld>
            <a:endParaRPr lang="en-US" dirty="0"/>
          </a:p>
        </p:txBody>
      </p:sp>
    </p:spTree>
    <p:extLst>
      <p:ext uri="{BB962C8B-B14F-4D97-AF65-F5344CB8AC3E}">
        <p14:creationId xmlns:p14="http://schemas.microsoft.com/office/powerpoint/2010/main" val="2585001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78EC412-3952-456A-B03A-A85A17DF9840}"/>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1E4ED988-A587-43EC-928A-018940318E9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35844" name="Footer Placeholder 3">
            <a:extLst>
              <a:ext uri="{FF2B5EF4-FFF2-40B4-BE49-F238E27FC236}">
                <a16:creationId xmlns:a16="http://schemas.microsoft.com/office/drawing/2014/main" id="{864664E6-24C4-4DAE-BE23-D40434A8ADE2}"/>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200"/>
          </a:p>
        </p:txBody>
      </p:sp>
      <p:sp>
        <p:nvSpPr>
          <p:cNvPr id="35845" name="Slide Number Placeholder 4">
            <a:extLst>
              <a:ext uri="{FF2B5EF4-FFF2-40B4-BE49-F238E27FC236}">
                <a16:creationId xmlns:a16="http://schemas.microsoft.com/office/drawing/2014/main" id="{3B21E923-23E5-4FC6-BB66-3FAABF4681B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B1A471A-43D0-4D42-96AF-9DFB92F79911}" type="slidenum">
              <a:rPr lang="en-US" altLang="en-US" sz="1200"/>
              <a:pPr/>
              <a:t>59</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60</a:t>
            </a:fld>
            <a:endParaRPr lang="en-US"/>
          </a:p>
        </p:txBody>
      </p:sp>
      <p:sp>
        <p:nvSpPr>
          <p:cNvPr id="5" name="Footer Placeholder 4">
            <a:extLst>
              <a:ext uri="{FF2B5EF4-FFF2-40B4-BE49-F238E27FC236}">
                <a16:creationId xmlns:a16="http://schemas.microsoft.com/office/drawing/2014/main" id="{91B33931-E365-40E7-B5BE-538D3885376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0040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61</a:t>
            </a:fld>
            <a:endParaRPr lang="en-US"/>
          </a:p>
        </p:txBody>
      </p:sp>
      <p:sp>
        <p:nvSpPr>
          <p:cNvPr id="5" name="Footer Placeholder 4">
            <a:extLst>
              <a:ext uri="{FF2B5EF4-FFF2-40B4-BE49-F238E27FC236}">
                <a16:creationId xmlns:a16="http://schemas.microsoft.com/office/drawing/2014/main" id="{566F7EA1-BBD3-49D2-89D9-39E8DC1AF33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0631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62</a:t>
            </a:fld>
            <a:endParaRPr lang="en-US"/>
          </a:p>
        </p:txBody>
      </p:sp>
      <p:sp>
        <p:nvSpPr>
          <p:cNvPr id="5" name="Footer Placeholder 4">
            <a:extLst>
              <a:ext uri="{FF2B5EF4-FFF2-40B4-BE49-F238E27FC236}">
                <a16:creationId xmlns:a16="http://schemas.microsoft.com/office/drawing/2014/main" id="{566F7EA1-BBD3-49D2-89D9-39E8DC1AF33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9418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CFA6A02A-AB22-4539-845C-F9F292DCC438}"/>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5" tIns="48328" rIns="96655" bIns="48328" anchor="b"/>
          <a:lstStyle>
            <a:lvl1pPr defTabSz="482600">
              <a:spcBef>
                <a:spcPct val="30000"/>
              </a:spcBef>
              <a:defRPr sz="1200">
                <a:solidFill>
                  <a:schemeClr val="tx1"/>
                </a:solidFill>
                <a:latin typeface="Arial" panose="020B0604020202020204" pitchFamily="34" charset="0"/>
              </a:defRPr>
            </a:lvl1pPr>
            <a:lvl2pPr marL="742950" indent="-285750" defTabSz="482600">
              <a:spcBef>
                <a:spcPct val="30000"/>
              </a:spcBef>
              <a:defRPr sz="1200">
                <a:solidFill>
                  <a:schemeClr val="tx1"/>
                </a:solidFill>
                <a:latin typeface="Arial" panose="020B0604020202020204" pitchFamily="34" charset="0"/>
              </a:defRPr>
            </a:lvl2pPr>
            <a:lvl3pPr marL="1143000" indent="-228600" defTabSz="482600">
              <a:spcBef>
                <a:spcPct val="30000"/>
              </a:spcBef>
              <a:defRPr sz="1200">
                <a:solidFill>
                  <a:schemeClr val="tx1"/>
                </a:solidFill>
                <a:latin typeface="Arial" panose="020B0604020202020204" pitchFamily="34" charset="0"/>
              </a:defRPr>
            </a:lvl3pPr>
            <a:lvl4pPr marL="1600200" indent="-228600" defTabSz="482600">
              <a:spcBef>
                <a:spcPct val="30000"/>
              </a:spcBef>
              <a:defRPr sz="1200">
                <a:solidFill>
                  <a:schemeClr val="tx1"/>
                </a:solidFill>
                <a:latin typeface="Arial" panose="020B0604020202020204" pitchFamily="34" charset="0"/>
              </a:defRPr>
            </a:lvl4pPr>
            <a:lvl5pPr marL="2057400" indent="-228600" defTabSz="482600">
              <a:spcBef>
                <a:spcPct val="30000"/>
              </a:spcBef>
              <a:defRPr sz="1200">
                <a:solidFill>
                  <a:schemeClr val="tx1"/>
                </a:solidFill>
                <a:latin typeface="Arial" panose="020B0604020202020204" pitchFamily="34" charset="0"/>
              </a:defRPr>
            </a:lvl5pPr>
            <a:lvl6pPr marL="2514600" indent="-228600" defTabSz="482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82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82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82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21600A07-425D-4FE9-B046-35C25A4CE5CB}" type="slidenum">
              <a:rPr lang="en-US" altLang="en-US" sz="1400">
                <a:latin typeface="Calibri" panose="020F0502020204030204" pitchFamily="34" charset="0"/>
              </a:rPr>
              <a:pPr algn="r">
                <a:spcBef>
                  <a:spcPct val="0"/>
                </a:spcBef>
              </a:pPr>
              <a:t>63</a:t>
            </a:fld>
            <a:endParaRPr lang="en-US" altLang="en-US" sz="1400">
              <a:latin typeface="Calibri" panose="020F0502020204030204" pitchFamily="34" charset="0"/>
            </a:endParaRPr>
          </a:p>
        </p:txBody>
      </p:sp>
      <p:sp>
        <p:nvSpPr>
          <p:cNvPr id="201731" name="Rectangle 7">
            <a:extLst>
              <a:ext uri="{FF2B5EF4-FFF2-40B4-BE49-F238E27FC236}">
                <a16:creationId xmlns:a16="http://schemas.microsoft.com/office/drawing/2014/main" id="{420AAB0E-52F6-421B-862E-92F0620F7F07}"/>
              </a:ext>
            </a:extLst>
          </p:cNvPr>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37" tIns="48320" rIns="96637" bIns="48320" anchor="b"/>
          <a:lstStyle>
            <a:lvl1pPr defTabSz="963613">
              <a:spcBef>
                <a:spcPct val="30000"/>
              </a:spcBef>
              <a:defRPr sz="1200">
                <a:solidFill>
                  <a:schemeClr val="tx1"/>
                </a:solidFill>
                <a:latin typeface="Arial" panose="020B0604020202020204" pitchFamily="34" charset="0"/>
              </a:defRPr>
            </a:lvl1pPr>
            <a:lvl2pPr marL="742950" indent="-285750" defTabSz="963613">
              <a:spcBef>
                <a:spcPct val="30000"/>
              </a:spcBef>
              <a:defRPr sz="1200">
                <a:solidFill>
                  <a:schemeClr val="tx1"/>
                </a:solidFill>
                <a:latin typeface="Arial" panose="020B0604020202020204" pitchFamily="34" charset="0"/>
              </a:defRPr>
            </a:lvl2pPr>
            <a:lvl3pPr marL="1143000" indent="-228600" defTabSz="963613">
              <a:spcBef>
                <a:spcPct val="30000"/>
              </a:spcBef>
              <a:defRPr sz="1200">
                <a:solidFill>
                  <a:schemeClr val="tx1"/>
                </a:solidFill>
                <a:latin typeface="Arial" panose="020B0604020202020204" pitchFamily="34" charset="0"/>
              </a:defRPr>
            </a:lvl3pPr>
            <a:lvl4pPr marL="1600200" indent="-228600" defTabSz="963613">
              <a:spcBef>
                <a:spcPct val="30000"/>
              </a:spcBef>
              <a:defRPr sz="1200">
                <a:solidFill>
                  <a:schemeClr val="tx1"/>
                </a:solidFill>
                <a:latin typeface="Arial" panose="020B0604020202020204" pitchFamily="34" charset="0"/>
              </a:defRPr>
            </a:lvl4pPr>
            <a:lvl5pPr marL="2057400" indent="-228600" defTabSz="963613">
              <a:spcBef>
                <a:spcPct val="30000"/>
              </a:spcBef>
              <a:defRPr sz="1200">
                <a:solidFill>
                  <a:schemeClr val="tx1"/>
                </a:solidFill>
                <a:latin typeface="Arial" panose="020B0604020202020204" pitchFamily="34" charset="0"/>
              </a:defRPr>
            </a:lvl5pPr>
            <a:lvl6pPr marL="2514600" indent="-228600" defTabSz="963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3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3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361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6F25B0F-1B9E-4DC6-B78C-A6CBA0198EE0}" type="slidenum">
              <a:rPr lang="en-US" altLang="en-US">
                <a:latin typeface="Times New Roman" panose="02020603050405020304" pitchFamily="18" charset="0"/>
              </a:rPr>
              <a:pPr algn="r">
                <a:spcBef>
                  <a:spcPct val="0"/>
                </a:spcBef>
              </a:pPr>
              <a:t>63</a:t>
            </a:fld>
            <a:endParaRPr lang="en-US" altLang="en-US">
              <a:latin typeface="Times New Roman" panose="02020603050405020304" pitchFamily="18" charset="0"/>
            </a:endParaRPr>
          </a:p>
        </p:txBody>
      </p:sp>
      <p:sp>
        <p:nvSpPr>
          <p:cNvPr id="201732" name="Rectangle 2">
            <a:extLst>
              <a:ext uri="{FF2B5EF4-FFF2-40B4-BE49-F238E27FC236}">
                <a16:creationId xmlns:a16="http://schemas.microsoft.com/office/drawing/2014/main" id="{36CF7706-D030-4A45-B483-444701942519}"/>
              </a:ext>
            </a:extLst>
          </p:cNvPr>
          <p:cNvSpPr>
            <a:spLocks noGrp="1" noRot="1" noChangeAspect="1" noChangeArrowheads="1" noTextEdit="1"/>
          </p:cNvSpPr>
          <p:nvPr>
            <p:ph type="sldImg"/>
          </p:nvPr>
        </p:nvSpPr>
        <p:spPr>
          <a:xfrm>
            <a:off x="458788" y="639763"/>
            <a:ext cx="6400800" cy="3600450"/>
          </a:xfrm>
          <a:ln/>
        </p:spPr>
      </p:sp>
      <p:sp>
        <p:nvSpPr>
          <p:cNvPr id="201733" name="Rectangle 3">
            <a:extLst>
              <a:ext uri="{FF2B5EF4-FFF2-40B4-BE49-F238E27FC236}">
                <a16:creationId xmlns:a16="http://schemas.microsoft.com/office/drawing/2014/main" id="{88884D2A-AB0D-4526-B355-9873AB15D85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6637" tIns="48320" rIns="96637" bIns="48320"/>
          <a:lstStyle/>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rely on volunteer participation and, consequently, minorities and underserved populations are often under-represented (e.g. HIV positive women) </a:t>
            </a:r>
          </a:p>
        </p:txBody>
      </p:sp>
      <p:sp>
        <p:nvSpPr>
          <p:cNvPr id="2" name="Footer Placeholder 1">
            <a:extLst>
              <a:ext uri="{FF2B5EF4-FFF2-40B4-BE49-F238E27FC236}">
                <a16:creationId xmlns:a16="http://schemas.microsoft.com/office/drawing/2014/main" id="{CA95367A-773C-4495-B73C-2532CBF0EED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10866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a:extLst>
              <a:ext uri="{FF2B5EF4-FFF2-40B4-BE49-F238E27FC236}">
                <a16:creationId xmlns:a16="http://schemas.microsoft.com/office/drawing/2014/main" id="{C45401C0-B59E-44C7-A433-7DDE0BF4ECF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9D3E85-D129-420D-8609-6AFFBDA9DABC}" type="slidenum">
              <a:rPr lang="en-US" altLang="en-US" smtClean="0">
                <a:latin typeface="Times New Roman" panose="02020603050405020304" pitchFamily="18" charset="0"/>
              </a:rPr>
              <a:pPr>
                <a:spcBef>
                  <a:spcPct val="0"/>
                </a:spcBef>
              </a:pPr>
              <a:t>64</a:t>
            </a:fld>
            <a:endParaRPr lang="en-US" altLang="en-US">
              <a:latin typeface="Times New Roman" panose="02020603050405020304" pitchFamily="18" charset="0"/>
            </a:endParaRPr>
          </a:p>
        </p:txBody>
      </p:sp>
      <p:sp>
        <p:nvSpPr>
          <p:cNvPr id="96259" name="Rectangle 2">
            <a:extLst>
              <a:ext uri="{FF2B5EF4-FFF2-40B4-BE49-F238E27FC236}">
                <a16:creationId xmlns:a16="http://schemas.microsoft.com/office/drawing/2014/main" id="{123EEC94-4FF3-4195-8C69-B2176B4B7DA6}"/>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40CC9E3-D4CA-4FC1-A557-44142CB476A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66CC42D3-C553-4C1C-B4DF-F90BDF7CE72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09121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65</a:t>
            </a:fld>
            <a:endParaRPr lang="en-US"/>
          </a:p>
        </p:txBody>
      </p:sp>
      <p:sp>
        <p:nvSpPr>
          <p:cNvPr id="5" name="Footer Placeholder 4">
            <a:extLst>
              <a:ext uri="{FF2B5EF4-FFF2-40B4-BE49-F238E27FC236}">
                <a16:creationId xmlns:a16="http://schemas.microsoft.com/office/drawing/2014/main" id="{F2C7944C-B087-44B5-A10B-C884341A0FC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582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66</a:t>
            </a:fld>
            <a:endParaRPr lang="en-US"/>
          </a:p>
        </p:txBody>
      </p:sp>
      <p:sp>
        <p:nvSpPr>
          <p:cNvPr id="5" name="Footer Placeholder 4">
            <a:extLst>
              <a:ext uri="{FF2B5EF4-FFF2-40B4-BE49-F238E27FC236}">
                <a16:creationId xmlns:a16="http://schemas.microsoft.com/office/drawing/2014/main" id="{F2C7944C-B087-44B5-A10B-C884341A0FC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7519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67</a:t>
            </a:fld>
            <a:endParaRPr lang="en-US"/>
          </a:p>
        </p:txBody>
      </p:sp>
      <p:sp>
        <p:nvSpPr>
          <p:cNvPr id="5" name="Footer Placeholder 4">
            <a:extLst>
              <a:ext uri="{FF2B5EF4-FFF2-40B4-BE49-F238E27FC236}">
                <a16:creationId xmlns:a16="http://schemas.microsoft.com/office/drawing/2014/main" id="{F2C7944C-B087-44B5-A10B-C884341A0FC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389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5</a:t>
            </a:fld>
            <a:endParaRPr lang="en-US"/>
          </a:p>
        </p:txBody>
      </p:sp>
    </p:spTree>
    <p:extLst>
      <p:ext uri="{BB962C8B-B14F-4D97-AF65-F5344CB8AC3E}">
        <p14:creationId xmlns:p14="http://schemas.microsoft.com/office/powerpoint/2010/main" val="4077172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68</a:t>
            </a:fld>
            <a:endParaRPr lang="en-US"/>
          </a:p>
        </p:txBody>
      </p:sp>
      <p:sp>
        <p:nvSpPr>
          <p:cNvPr id="5" name="Footer Placeholder 4">
            <a:extLst>
              <a:ext uri="{FF2B5EF4-FFF2-40B4-BE49-F238E27FC236}">
                <a16:creationId xmlns:a16="http://schemas.microsoft.com/office/drawing/2014/main" id="{F2C7944C-B087-44B5-A10B-C884341A0FC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4947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69</a:t>
            </a:fld>
            <a:endParaRPr lang="en-US"/>
          </a:p>
        </p:txBody>
      </p:sp>
      <p:sp>
        <p:nvSpPr>
          <p:cNvPr id="5" name="Footer Placeholder 4">
            <a:extLst>
              <a:ext uri="{FF2B5EF4-FFF2-40B4-BE49-F238E27FC236}">
                <a16:creationId xmlns:a16="http://schemas.microsoft.com/office/drawing/2014/main" id="{16F90C50-F269-42F4-A96B-134B910A9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8687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70</a:t>
            </a:fld>
            <a:endParaRPr lang="en-US"/>
          </a:p>
        </p:txBody>
      </p:sp>
    </p:spTree>
    <p:extLst>
      <p:ext uri="{BB962C8B-B14F-4D97-AF65-F5344CB8AC3E}">
        <p14:creationId xmlns:p14="http://schemas.microsoft.com/office/powerpoint/2010/main" val="2061039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71</a:t>
            </a:fld>
            <a:endParaRPr lang="en-US"/>
          </a:p>
        </p:txBody>
      </p:sp>
      <p:sp>
        <p:nvSpPr>
          <p:cNvPr id="5" name="Footer Placeholder 4">
            <a:extLst>
              <a:ext uri="{FF2B5EF4-FFF2-40B4-BE49-F238E27FC236}">
                <a16:creationId xmlns:a16="http://schemas.microsoft.com/office/drawing/2014/main" id="{16F90C50-F269-42F4-A96B-134B910A9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2955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74</a:t>
            </a:fld>
            <a:endParaRPr lang="en-US"/>
          </a:p>
        </p:txBody>
      </p:sp>
      <p:sp>
        <p:nvSpPr>
          <p:cNvPr id="5" name="Footer Placeholder 4">
            <a:extLst>
              <a:ext uri="{FF2B5EF4-FFF2-40B4-BE49-F238E27FC236}">
                <a16:creationId xmlns:a16="http://schemas.microsoft.com/office/drawing/2014/main" id="{16F90C50-F269-42F4-A96B-134B910A9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95007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75</a:t>
            </a:fld>
            <a:endParaRPr lang="en-US"/>
          </a:p>
        </p:txBody>
      </p:sp>
      <p:sp>
        <p:nvSpPr>
          <p:cNvPr id="5" name="Footer Placeholder 4">
            <a:extLst>
              <a:ext uri="{FF2B5EF4-FFF2-40B4-BE49-F238E27FC236}">
                <a16:creationId xmlns:a16="http://schemas.microsoft.com/office/drawing/2014/main" id="{16F90C50-F269-42F4-A96B-134B910A9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48598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76</a:t>
            </a:fld>
            <a:endParaRPr lang="en-US"/>
          </a:p>
        </p:txBody>
      </p:sp>
      <p:sp>
        <p:nvSpPr>
          <p:cNvPr id="5" name="Footer Placeholder 4">
            <a:extLst>
              <a:ext uri="{FF2B5EF4-FFF2-40B4-BE49-F238E27FC236}">
                <a16:creationId xmlns:a16="http://schemas.microsoft.com/office/drawing/2014/main" id="{16F90C50-F269-42F4-A96B-134B910A9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1737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79</a:t>
            </a:fld>
            <a:endParaRPr lang="en-US"/>
          </a:p>
        </p:txBody>
      </p:sp>
      <p:sp>
        <p:nvSpPr>
          <p:cNvPr id="5" name="Footer Placeholder 4">
            <a:extLst>
              <a:ext uri="{FF2B5EF4-FFF2-40B4-BE49-F238E27FC236}">
                <a16:creationId xmlns:a16="http://schemas.microsoft.com/office/drawing/2014/main" id="{16F90C50-F269-42F4-A96B-134B910A9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640691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6F50A0F5-7026-49B1-B068-185BA67822A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21A80257-58B2-425D-885B-3EFE6175A2F6}"/>
              </a:ext>
            </a:extLst>
          </p:cNvPr>
          <p:cNvSpPr>
            <a:spLocks noGrp="1"/>
          </p:cNvSpPr>
          <p:nvPr>
            <p:ph type="body" idx="1"/>
          </p:nvPr>
        </p:nvSpPr>
        <p:spPr/>
        <p:txBody>
          <a:bodyPr/>
          <a:lstStyle/>
          <a:p>
            <a:pPr>
              <a:defRPr/>
            </a:pPr>
            <a:r>
              <a:rPr lang="en-US" dirty="0">
                <a:latin typeface="Arial Narrow" pitchFamily="34" charset="0"/>
              </a:rPr>
              <a:t>The FDA has recently </a:t>
            </a:r>
            <a:r>
              <a:rPr lang="en-US" dirty="0" err="1">
                <a:latin typeface="Arial Narrow" pitchFamily="34" charset="0"/>
              </a:rPr>
              <a:t>recategorized</a:t>
            </a:r>
            <a:r>
              <a:rPr lang="en-US" dirty="0">
                <a:latin typeface="Arial Narrow" pitchFamily="34" charset="0"/>
              </a:rPr>
              <a:t> the anticonvulsant drug </a:t>
            </a:r>
            <a:r>
              <a:rPr lang="en-US" dirty="0" err="1">
                <a:latin typeface="Arial Narrow" pitchFamily="34" charset="0"/>
              </a:rPr>
              <a:t>topiramate</a:t>
            </a:r>
            <a:r>
              <a:rPr lang="en-US" dirty="0">
                <a:latin typeface="Arial Narrow" pitchFamily="34" charset="0"/>
              </a:rPr>
              <a:t> (Topamax®) as pregnancy class D from its previous class C status in response to data  released from the North American Antiepileptic Drug Registry showing an association between </a:t>
            </a:r>
            <a:r>
              <a:rPr lang="en-US" dirty="0" err="1">
                <a:latin typeface="Arial Narrow" pitchFamily="34" charset="0"/>
              </a:rPr>
              <a:t>topiramate</a:t>
            </a:r>
            <a:r>
              <a:rPr lang="en-US" dirty="0">
                <a:latin typeface="Arial Narrow" pitchFamily="34" charset="0"/>
              </a:rPr>
              <a:t> use in pregnancy and oral clefts in the newborn</a:t>
            </a:r>
          </a:p>
          <a:p>
            <a:pPr>
              <a:defRPr/>
            </a:pPr>
            <a:r>
              <a:rPr lang="en-US" dirty="0">
                <a:latin typeface="Arial Narrow" pitchFamily="34" charset="0"/>
              </a:rPr>
              <a:t>This potential </a:t>
            </a:r>
            <a:r>
              <a:rPr lang="en-US" dirty="0" err="1">
                <a:latin typeface="Arial Narrow" pitchFamily="34" charset="0"/>
              </a:rPr>
              <a:t>teratogenic</a:t>
            </a:r>
            <a:r>
              <a:rPr lang="en-US" dirty="0">
                <a:latin typeface="Arial Narrow" pitchFamily="34" charset="0"/>
              </a:rPr>
              <a:t> effect is of particular relevance given current consideration of FDA approval for a </a:t>
            </a:r>
            <a:r>
              <a:rPr lang="en-US" dirty="0" err="1">
                <a:latin typeface="Arial Narrow" pitchFamily="34" charset="0"/>
              </a:rPr>
              <a:t>topiramate</a:t>
            </a:r>
            <a:r>
              <a:rPr lang="en-US" dirty="0">
                <a:latin typeface="Arial Narrow" pitchFamily="34" charset="0"/>
              </a:rPr>
              <a:t>-containing weight loss product.</a:t>
            </a:r>
          </a:p>
          <a:p>
            <a:pPr>
              <a:defRPr/>
            </a:pPr>
            <a:endParaRPr lang="en-US" dirty="0">
              <a:effectLst>
                <a:outerShdw blurRad="38100" dist="38100" dir="2700000" algn="tl">
                  <a:srgbClr val="000000">
                    <a:alpha val="43137"/>
                  </a:srgbClr>
                </a:outerShdw>
              </a:effectLst>
              <a:latin typeface="Arial Narrow" pitchFamily="34" charset="0"/>
              <a:cs typeface="Arial" pitchFamily="34" charset="0"/>
            </a:endParaRPr>
          </a:p>
          <a:p>
            <a:pPr>
              <a:defRPr/>
            </a:pPr>
            <a:endParaRPr lang="en-US" dirty="0"/>
          </a:p>
        </p:txBody>
      </p:sp>
      <p:sp>
        <p:nvSpPr>
          <p:cNvPr id="171012" name="Slide Number Placeholder 3">
            <a:extLst>
              <a:ext uri="{FF2B5EF4-FFF2-40B4-BE49-F238E27FC236}">
                <a16:creationId xmlns:a16="http://schemas.microsoft.com/office/drawing/2014/main" id="{0ECF0927-E42D-4B76-9D14-DEA3293A28A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CED8C47-0AAD-46B8-B1B3-EFF8242C13F1}" type="slidenum">
              <a:rPr lang="en-US" altLang="en-US" sz="1200"/>
              <a:pPr/>
              <a:t>80</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C310A-F6B4-5649-943D-9D9FAC42203B}" type="slidenum">
              <a:rPr lang="en-US" smtClean="0"/>
              <a:t>81</a:t>
            </a:fld>
            <a:endParaRPr lang="en-US"/>
          </a:p>
        </p:txBody>
      </p:sp>
      <p:sp>
        <p:nvSpPr>
          <p:cNvPr id="5" name="Footer Placeholder 4">
            <a:extLst>
              <a:ext uri="{FF2B5EF4-FFF2-40B4-BE49-F238E27FC236}">
                <a16:creationId xmlns:a16="http://schemas.microsoft.com/office/drawing/2014/main" id="{16F90C50-F269-42F4-A96B-134B910A9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78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A79FC39-1414-F049-85FA-6783B423267F}" type="slidenum">
              <a:rPr lang="en-US" smtClean="0"/>
              <a:pPr/>
              <a:t>6</a:t>
            </a:fld>
            <a:endParaRPr lang="en-US" dirty="0"/>
          </a:p>
        </p:txBody>
      </p:sp>
    </p:spTree>
    <p:extLst>
      <p:ext uri="{BB962C8B-B14F-4D97-AF65-F5344CB8AC3E}">
        <p14:creationId xmlns:p14="http://schemas.microsoft.com/office/powerpoint/2010/main" val="3273100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ChangeArrowheads="1" noTextEdit="1"/>
          </p:cNvSpPr>
          <p:nvPr>
            <p:ph type="sldImg"/>
          </p:nvPr>
        </p:nvSpPr>
        <p:spPr>
          <a:ln/>
        </p:spPr>
      </p:sp>
      <p:sp>
        <p:nvSpPr>
          <p:cNvPr id="7168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71683"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a:defRPr sz="2300">
                <a:solidFill>
                  <a:schemeClr val="tx1"/>
                </a:solidFill>
                <a:latin typeface="Times New Roman" charset="0"/>
                <a:ea typeface="MS PGothic" charset="0"/>
                <a:cs typeface="MS PGothic" charset="0"/>
              </a:defRPr>
            </a:lvl1pPr>
            <a:lvl2pPr marL="702756" indent="-270291" defTabSz="912983">
              <a:defRPr sz="2300">
                <a:solidFill>
                  <a:schemeClr val="tx1"/>
                </a:solidFill>
                <a:latin typeface="Times New Roman" charset="0"/>
                <a:ea typeface="MS PGothic" charset="0"/>
                <a:cs typeface="MS PGothic" charset="0"/>
              </a:defRPr>
            </a:lvl2pPr>
            <a:lvl3pPr marL="1081164" indent="-216233" defTabSz="912983">
              <a:defRPr sz="2300">
                <a:solidFill>
                  <a:schemeClr val="tx1"/>
                </a:solidFill>
                <a:latin typeface="Times New Roman" charset="0"/>
                <a:ea typeface="MS PGothic" charset="0"/>
                <a:cs typeface="MS PGothic" charset="0"/>
              </a:defRPr>
            </a:lvl3pPr>
            <a:lvl4pPr marL="1513629" indent="-216233" defTabSz="912983">
              <a:defRPr sz="2300">
                <a:solidFill>
                  <a:schemeClr val="tx1"/>
                </a:solidFill>
                <a:latin typeface="Times New Roman" charset="0"/>
                <a:ea typeface="MS PGothic" charset="0"/>
                <a:cs typeface="MS PGothic" charset="0"/>
              </a:defRPr>
            </a:lvl4pPr>
            <a:lvl5pPr marL="1946095" indent="-216233" defTabSz="912983">
              <a:defRPr sz="2300">
                <a:solidFill>
                  <a:schemeClr val="tx1"/>
                </a:solidFill>
                <a:latin typeface="Times New Roman" charset="0"/>
                <a:ea typeface="MS PGothic" charset="0"/>
                <a:cs typeface="MS PGothic" charset="0"/>
              </a:defRPr>
            </a:lvl5pPr>
            <a:lvl6pPr marL="2378560" indent="-216233" defTabSz="912983" eaLnBrk="0" fontAlgn="base" hangingPunct="0">
              <a:spcBef>
                <a:spcPct val="0"/>
              </a:spcBef>
              <a:spcAft>
                <a:spcPct val="0"/>
              </a:spcAft>
              <a:defRPr sz="2300">
                <a:solidFill>
                  <a:schemeClr val="tx1"/>
                </a:solidFill>
                <a:latin typeface="Times New Roman" charset="0"/>
                <a:ea typeface="MS PGothic" charset="0"/>
                <a:cs typeface="MS PGothic" charset="0"/>
              </a:defRPr>
            </a:lvl6pPr>
            <a:lvl7pPr marL="2811026" indent="-216233" defTabSz="912983" eaLnBrk="0" fontAlgn="base" hangingPunct="0">
              <a:spcBef>
                <a:spcPct val="0"/>
              </a:spcBef>
              <a:spcAft>
                <a:spcPct val="0"/>
              </a:spcAft>
              <a:defRPr sz="2300">
                <a:solidFill>
                  <a:schemeClr val="tx1"/>
                </a:solidFill>
                <a:latin typeface="Times New Roman" charset="0"/>
                <a:ea typeface="MS PGothic" charset="0"/>
                <a:cs typeface="MS PGothic" charset="0"/>
              </a:defRPr>
            </a:lvl7pPr>
            <a:lvl8pPr marL="3243491" indent="-216233" defTabSz="912983" eaLnBrk="0" fontAlgn="base" hangingPunct="0">
              <a:spcBef>
                <a:spcPct val="0"/>
              </a:spcBef>
              <a:spcAft>
                <a:spcPct val="0"/>
              </a:spcAft>
              <a:defRPr sz="2300">
                <a:solidFill>
                  <a:schemeClr val="tx1"/>
                </a:solidFill>
                <a:latin typeface="Times New Roman" charset="0"/>
                <a:ea typeface="MS PGothic" charset="0"/>
                <a:cs typeface="MS PGothic" charset="0"/>
              </a:defRPr>
            </a:lvl8pPr>
            <a:lvl9pPr marL="3675957" indent="-216233" defTabSz="912983" eaLnBrk="0" fontAlgn="base" hangingPunct="0">
              <a:spcBef>
                <a:spcPct val="0"/>
              </a:spcBef>
              <a:spcAft>
                <a:spcPct val="0"/>
              </a:spcAft>
              <a:defRPr sz="2300">
                <a:solidFill>
                  <a:schemeClr val="tx1"/>
                </a:solidFill>
                <a:latin typeface="Times New Roman" charset="0"/>
                <a:ea typeface="MS PGothic" charset="0"/>
                <a:cs typeface="MS PGothic" charset="0"/>
              </a:defRPr>
            </a:lvl9pPr>
          </a:lstStyle>
          <a:p>
            <a:fld id="{1A742360-370A-EF45-B9D6-C0806EA75F98}" type="slidenum">
              <a:rPr lang="en-US" sz="1100"/>
              <a:pPr/>
              <a:t>83</a:t>
            </a:fld>
            <a:endParaRPr lang="en-US" sz="11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8FE85BD-C404-4D0C-A95B-1B5DF9EBC6A0}"/>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C8F890D5-FD3D-401F-8BEA-A1558F891B5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07F02CC0-73E3-4C25-BEDF-77389B2B642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AD4842B-9198-4D17-9104-E0AAA77FF0EF}" type="slidenum">
              <a:rPr lang="en-US" altLang="en-US" sz="1200" smtClean="0"/>
              <a:pPr/>
              <a:t>84</a:t>
            </a:fld>
            <a:endParaRPr lang="en-US" altLang="en-US" sz="1200"/>
          </a:p>
        </p:txBody>
      </p:sp>
      <p:sp>
        <p:nvSpPr>
          <p:cNvPr id="2" name="Footer Placeholder 1">
            <a:extLst>
              <a:ext uri="{FF2B5EF4-FFF2-40B4-BE49-F238E27FC236}">
                <a16:creationId xmlns:a16="http://schemas.microsoft.com/office/drawing/2014/main" id="{3F07E9EE-6EE5-4830-A3CC-47FE069BFE4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903999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43DED1C5-DF21-4909-8170-DC35FC64AD91}"/>
              </a:ext>
            </a:extLst>
          </p:cNvPr>
          <p:cNvSpPr>
            <a:spLocks noGrp="1" noRot="1" noChangeAspect="1" noTextEdit="1"/>
          </p:cNvSpPr>
          <p:nvPr>
            <p:ph type="sldImg"/>
          </p:nvPr>
        </p:nvSpPr>
        <p:spPr>
          <a:ln/>
        </p:spPr>
      </p:sp>
      <p:sp>
        <p:nvSpPr>
          <p:cNvPr id="187395" name="Notes Placeholder 2">
            <a:extLst>
              <a:ext uri="{FF2B5EF4-FFF2-40B4-BE49-F238E27FC236}">
                <a16:creationId xmlns:a16="http://schemas.microsoft.com/office/drawing/2014/main" id="{7BF406E9-3A82-4D57-A53B-C1357E3DB9C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187396" name="Slide Number Placeholder 3">
            <a:extLst>
              <a:ext uri="{FF2B5EF4-FFF2-40B4-BE49-F238E27FC236}">
                <a16:creationId xmlns:a16="http://schemas.microsoft.com/office/drawing/2014/main" id="{4AA2AD04-A5F2-4844-8900-24339098085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251AFCF-B9CB-416F-8992-401A5DE6A586}" type="slidenum">
              <a:rPr lang="en-US" altLang="en-US" sz="1200" smtClean="0"/>
              <a:pPr/>
              <a:t>85</a:t>
            </a:fld>
            <a:endParaRPr lang="en-US" altLang="en-US" sz="1200"/>
          </a:p>
        </p:txBody>
      </p:sp>
      <p:sp>
        <p:nvSpPr>
          <p:cNvPr id="2" name="Footer Placeholder 1">
            <a:extLst>
              <a:ext uri="{FF2B5EF4-FFF2-40B4-BE49-F238E27FC236}">
                <a16:creationId xmlns:a16="http://schemas.microsoft.com/office/drawing/2014/main" id="{39B3EDF5-E26D-4B0B-81AF-AA2A163CFBF7}"/>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6303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86</a:t>
            </a:fld>
            <a:endParaRPr lang="en-US"/>
          </a:p>
        </p:txBody>
      </p:sp>
    </p:spTree>
    <p:extLst>
      <p:ext uri="{BB962C8B-B14F-4D97-AF65-F5344CB8AC3E}">
        <p14:creationId xmlns:p14="http://schemas.microsoft.com/office/powerpoint/2010/main" val="20149333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2138A88D-5451-DB45-A14C-3218B5721A37}" type="slidenum">
              <a:rPr lang="en-US" smtClean="0"/>
              <a:t>92</a:t>
            </a:fld>
            <a:endParaRPr lang="en-US"/>
          </a:p>
        </p:txBody>
      </p:sp>
      <p:sp>
        <p:nvSpPr>
          <p:cNvPr id="5" name="Footer Placeholder 4">
            <a:extLst>
              <a:ext uri="{FF2B5EF4-FFF2-40B4-BE49-F238E27FC236}">
                <a16:creationId xmlns:a16="http://schemas.microsoft.com/office/drawing/2014/main" id="{3051E8B0-1FCA-46D7-A85D-9EF29E48BC5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57160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1B279D0F-CC67-4684-90ED-3D23BE725F4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F1257-0279-4EA9-B021-6DE88C0210C3}" type="slidenum">
              <a:rPr lang="en-US" altLang="en-US">
                <a:latin typeface="Times New Roman" panose="02020603050405020304" pitchFamily="18" charset="0"/>
              </a:rPr>
              <a:pPr>
                <a:spcBef>
                  <a:spcPct val="0"/>
                </a:spcBef>
              </a:pPr>
              <a:t>93</a:t>
            </a:fld>
            <a:endParaRPr lang="en-US" altLang="en-US">
              <a:latin typeface="Times New Roman" panose="02020603050405020304" pitchFamily="18" charset="0"/>
            </a:endParaRPr>
          </a:p>
        </p:txBody>
      </p:sp>
      <p:sp>
        <p:nvSpPr>
          <p:cNvPr id="118787" name="Rectangle 2">
            <a:extLst>
              <a:ext uri="{FF2B5EF4-FFF2-40B4-BE49-F238E27FC236}">
                <a16:creationId xmlns:a16="http://schemas.microsoft.com/office/drawing/2014/main" id="{CE227E7C-C00B-4C60-B885-4E6919EB204A}"/>
              </a:ext>
            </a:extLst>
          </p:cNvPr>
          <p:cNvSpPr>
            <a:spLocks noGrp="1" noRot="1" noChangeAspect="1" noChangeArrowheads="1" noTextEdit="1"/>
          </p:cNvSpPr>
          <p:nvPr>
            <p:ph type="sldImg"/>
          </p:nvPr>
        </p:nvSpPr>
        <p:spPr>
          <a:xfrm>
            <a:off x="457200" y="639763"/>
            <a:ext cx="6400800" cy="3600450"/>
          </a:xfrm>
          <a:ln/>
        </p:spPr>
      </p:sp>
      <p:sp>
        <p:nvSpPr>
          <p:cNvPr id="118788" name="Rectangle 3">
            <a:extLst>
              <a:ext uri="{FF2B5EF4-FFF2-40B4-BE49-F238E27FC236}">
                <a16:creationId xmlns:a16="http://schemas.microsoft.com/office/drawing/2014/main" id="{007F6880-999B-4614-9FCD-4490060651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rPr>
              <a:t>Self-referral bias generated by the small and potentially non-representative proportion of exposed women who volunteer the information. </a:t>
            </a:r>
          </a:p>
          <a:p>
            <a:r>
              <a:rPr lang="en-US" altLang="en-US">
                <a:latin typeface="Arial" panose="020B0604020202020204" pitchFamily="34" charset="0"/>
              </a:rPr>
              <a:t>Reference group. Most registries enroll only exposed women and compare the incidence of adverse events with estimates from surveillance systems or hospital-based samples, which has raised concerns about the comparability of the control group in terms of population characteristics and ascertainment methods </a:t>
            </a:r>
          </a:p>
          <a:p>
            <a:r>
              <a:rPr lang="en-US" altLang="en-US">
                <a:latin typeface="Arial" panose="020B0604020202020204" pitchFamily="34" charset="0"/>
              </a:rPr>
              <a:t>Under-ascertainment of adverse perinatal outcomes and losses to follow-up </a:t>
            </a:r>
          </a:p>
        </p:txBody>
      </p:sp>
    </p:spTree>
    <p:extLst>
      <p:ext uri="{BB962C8B-B14F-4D97-AF65-F5344CB8AC3E}">
        <p14:creationId xmlns:p14="http://schemas.microsoft.com/office/powerpoint/2010/main" val="1656504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8B144AE-6CA7-4EBC-A6DF-C0ADB4A911D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4C2BD-8B48-4988-964B-69842DBD7FAA}" type="slidenum">
              <a:rPr lang="en-US" altLang="en-US">
                <a:latin typeface="Times New Roman" panose="02020603050405020304" pitchFamily="18" charset="0"/>
              </a:rPr>
              <a:pPr>
                <a:spcBef>
                  <a:spcPct val="0"/>
                </a:spcBef>
              </a:pPr>
              <a:t>94</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D5B2E6BB-2231-414D-B184-98FA9B2B7E38}"/>
              </a:ext>
            </a:extLst>
          </p:cNvPr>
          <p:cNvSpPr>
            <a:spLocks noGrp="1" noRot="1" noChangeAspect="1" noChangeArrowheads="1" noTextEdit="1"/>
          </p:cNvSpPr>
          <p:nvPr>
            <p:ph type="sldImg"/>
          </p:nvPr>
        </p:nvSpPr>
        <p:spPr>
          <a:xfrm>
            <a:off x="457200" y="639763"/>
            <a:ext cx="6400800" cy="3600450"/>
          </a:xfrm>
          <a:ln/>
        </p:spPr>
      </p:sp>
      <p:sp>
        <p:nvSpPr>
          <p:cNvPr id="120836" name="Rectangle 3">
            <a:extLst>
              <a:ext uri="{FF2B5EF4-FFF2-40B4-BE49-F238E27FC236}">
                <a16:creationId xmlns:a16="http://schemas.microsoft.com/office/drawing/2014/main" id="{A46F98FB-6F11-498D-8C92-1D162FDD0B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rPr>
              <a:t>Self-referral bias generated by the small and potentially non-representative proportion of exposed women who volunteer the information. </a:t>
            </a:r>
          </a:p>
          <a:p>
            <a:r>
              <a:rPr lang="en-US" altLang="en-US">
                <a:latin typeface="Arial" panose="020B0604020202020204" pitchFamily="34" charset="0"/>
              </a:rPr>
              <a:t>Reference group. Most registries enroll only exposed women and compare the incidence of adverse events with estimates from surveillance systems or hospital-based samples, which has raised concerns about the comparability of the control group in terms of population characteristics and ascertainment methods </a:t>
            </a:r>
          </a:p>
          <a:p>
            <a:r>
              <a:rPr lang="en-US" altLang="en-US">
                <a:latin typeface="Arial" panose="020B0604020202020204" pitchFamily="34" charset="0"/>
              </a:rPr>
              <a:t>Under-ascertainment of adverse perinatal outcomes and losses to follow-up </a:t>
            </a:r>
          </a:p>
        </p:txBody>
      </p:sp>
    </p:spTree>
    <p:extLst>
      <p:ext uri="{BB962C8B-B14F-4D97-AF65-F5344CB8AC3E}">
        <p14:creationId xmlns:p14="http://schemas.microsoft.com/office/powerpoint/2010/main" val="3993687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1B279D0F-CC67-4684-90ED-3D23BE725F4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F1257-0279-4EA9-B021-6DE88C0210C3}" type="slidenum">
              <a:rPr lang="en-US" altLang="en-US">
                <a:latin typeface="Times New Roman" panose="02020603050405020304" pitchFamily="18" charset="0"/>
              </a:rPr>
              <a:pPr>
                <a:spcBef>
                  <a:spcPct val="0"/>
                </a:spcBef>
              </a:pPr>
              <a:t>95</a:t>
            </a:fld>
            <a:endParaRPr lang="en-US" altLang="en-US">
              <a:latin typeface="Times New Roman" panose="02020603050405020304" pitchFamily="18" charset="0"/>
            </a:endParaRPr>
          </a:p>
        </p:txBody>
      </p:sp>
      <p:sp>
        <p:nvSpPr>
          <p:cNvPr id="118787" name="Rectangle 2">
            <a:extLst>
              <a:ext uri="{FF2B5EF4-FFF2-40B4-BE49-F238E27FC236}">
                <a16:creationId xmlns:a16="http://schemas.microsoft.com/office/drawing/2014/main" id="{CE227E7C-C00B-4C60-B885-4E6919EB204A}"/>
              </a:ext>
            </a:extLst>
          </p:cNvPr>
          <p:cNvSpPr>
            <a:spLocks noGrp="1" noRot="1" noChangeAspect="1" noChangeArrowheads="1" noTextEdit="1"/>
          </p:cNvSpPr>
          <p:nvPr>
            <p:ph type="sldImg"/>
          </p:nvPr>
        </p:nvSpPr>
        <p:spPr>
          <a:xfrm>
            <a:off x="457200" y="639763"/>
            <a:ext cx="6400800" cy="3600450"/>
          </a:xfrm>
          <a:ln/>
        </p:spPr>
      </p:sp>
      <p:sp>
        <p:nvSpPr>
          <p:cNvPr id="118788" name="Rectangle 3">
            <a:extLst>
              <a:ext uri="{FF2B5EF4-FFF2-40B4-BE49-F238E27FC236}">
                <a16:creationId xmlns:a16="http://schemas.microsoft.com/office/drawing/2014/main" id="{007F6880-999B-4614-9FCD-4490060651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rPr>
              <a:t>Self-referral bias generated by the small and potentially non-representative proportion of exposed women who volunteer the information. </a:t>
            </a:r>
          </a:p>
          <a:p>
            <a:r>
              <a:rPr lang="en-US" altLang="en-US">
                <a:latin typeface="Arial" panose="020B0604020202020204" pitchFamily="34" charset="0"/>
              </a:rPr>
              <a:t>Reference group. Most registries enroll only exposed women and compare the incidence of adverse events with estimates from surveillance systems or hospital-based samples, which has raised concerns about the comparability of the control group in terms of population characteristics and ascertainment methods </a:t>
            </a:r>
          </a:p>
          <a:p>
            <a:r>
              <a:rPr lang="en-US" altLang="en-US">
                <a:latin typeface="Arial" panose="020B0604020202020204" pitchFamily="34" charset="0"/>
              </a:rPr>
              <a:t>Under-ascertainment of adverse perinatal outcomes and losses to follow-up </a:t>
            </a:r>
          </a:p>
        </p:txBody>
      </p:sp>
    </p:spTree>
    <p:extLst>
      <p:ext uri="{BB962C8B-B14F-4D97-AF65-F5344CB8AC3E}">
        <p14:creationId xmlns:p14="http://schemas.microsoft.com/office/powerpoint/2010/main" val="19203033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8B144AE-6CA7-4EBC-A6DF-C0ADB4A911D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4C2BD-8B48-4988-964B-69842DBD7FAA}" type="slidenum">
              <a:rPr lang="en-US" altLang="en-US">
                <a:latin typeface="Times New Roman" panose="02020603050405020304" pitchFamily="18" charset="0"/>
              </a:rPr>
              <a:pPr>
                <a:spcBef>
                  <a:spcPct val="0"/>
                </a:spcBef>
              </a:pPr>
              <a:t>96</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D5B2E6BB-2231-414D-B184-98FA9B2B7E38}"/>
              </a:ext>
            </a:extLst>
          </p:cNvPr>
          <p:cNvSpPr>
            <a:spLocks noGrp="1" noRot="1" noChangeAspect="1" noChangeArrowheads="1" noTextEdit="1"/>
          </p:cNvSpPr>
          <p:nvPr>
            <p:ph type="sldImg"/>
          </p:nvPr>
        </p:nvSpPr>
        <p:spPr>
          <a:xfrm>
            <a:off x="457200" y="639763"/>
            <a:ext cx="6400800" cy="3600450"/>
          </a:xfrm>
          <a:ln/>
        </p:spPr>
      </p:sp>
      <p:sp>
        <p:nvSpPr>
          <p:cNvPr id="120836" name="Rectangle 3">
            <a:extLst>
              <a:ext uri="{FF2B5EF4-FFF2-40B4-BE49-F238E27FC236}">
                <a16:creationId xmlns:a16="http://schemas.microsoft.com/office/drawing/2014/main" id="{A46F98FB-6F11-498D-8C92-1D162FDD0B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rPr>
              <a:t>Self-referral bias generated by the small and potentially non-representative proportion of exposed women who volunteer the information. </a:t>
            </a:r>
          </a:p>
          <a:p>
            <a:r>
              <a:rPr lang="en-US" altLang="en-US">
                <a:latin typeface="Arial" panose="020B0604020202020204" pitchFamily="34" charset="0"/>
              </a:rPr>
              <a:t>Reference group. Most registries enroll only exposed women and compare the incidence of adverse events with estimates from surveillance systems or hospital-based samples, which has raised concerns about the comparability of the control group in terms of population characteristics and ascertainment methods </a:t>
            </a:r>
          </a:p>
          <a:p>
            <a:r>
              <a:rPr lang="en-US" altLang="en-US">
                <a:latin typeface="Arial" panose="020B0604020202020204" pitchFamily="34" charset="0"/>
              </a:rPr>
              <a:t>Under-ascertainment of adverse perinatal outcomes and losses to follow-up </a:t>
            </a:r>
          </a:p>
        </p:txBody>
      </p:sp>
    </p:spTree>
    <p:extLst>
      <p:ext uri="{BB962C8B-B14F-4D97-AF65-F5344CB8AC3E}">
        <p14:creationId xmlns:p14="http://schemas.microsoft.com/office/powerpoint/2010/main" val="2325887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1B279D0F-CC67-4684-90ED-3D23BE725F4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F1257-0279-4EA9-B021-6DE88C0210C3}" type="slidenum">
              <a:rPr lang="en-US" altLang="en-US">
                <a:latin typeface="Times New Roman" panose="02020603050405020304" pitchFamily="18" charset="0"/>
              </a:rPr>
              <a:pPr>
                <a:spcBef>
                  <a:spcPct val="0"/>
                </a:spcBef>
              </a:pPr>
              <a:t>97</a:t>
            </a:fld>
            <a:endParaRPr lang="en-US" altLang="en-US">
              <a:latin typeface="Times New Roman" panose="02020603050405020304" pitchFamily="18" charset="0"/>
            </a:endParaRPr>
          </a:p>
        </p:txBody>
      </p:sp>
      <p:sp>
        <p:nvSpPr>
          <p:cNvPr id="118787" name="Rectangle 2">
            <a:extLst>
              <a:ext uri="{FF2B5EF4-FFF2-40B4-BE49-F238E27FC236}">
                <a16:creationId xmlns:a16="http://schemas.microsoft.com/office/drawing/2014/main" id="{CE227E7C-C00B-4C60-B885-4E6919EB204A}"/>
              </a:ext>
            </a:extLst>
          </p:cNvPr>
          <p:cNvSpPr>
            <a:spLocks noGrp="1" noRot="1" noChangeAspect="1" noChangeArrowheads="1" noTextEdit="1"/>
          </p:cNvSpPr>
          <p:nvPr>
            <p:ph type="sldImg"/>
          </p:nvPr>
        </p:nvSpPr>
        <p:spPr>
          <a:xfrm>
            <a:off x="457200" y="639763"/>
            <a:ext cx="6400800" cy="3600450"/>
          </a:xfrm>
          <a:ln/>
        </p:spPr>
      </p:sp>
      <p:sp>
        <p:nvSpPr>
          <p:cNvPr id="118788" name="Rectangle 3">
            <a:extLst>
              <a:ext uri="{FF2B5EF4-FFF2-40B4-BE49-F238E27FC236}">
                <a16:creationId xmlns:a16="http://schemas.microsoft.com/office/drawing/2014/main" id="{007F6880-999B-4614-9FCD-4490060651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rPr>
              <a:t>Self-referral bias generated by the small and potentially non-representative proportion of exposed women who volunteer the information. </a:t>
            </a:r>
          </a:p>
          <a:p>
            <a:r>
              <a:rPr lang="en-US" altLang="en-US">
                <a:latin typeface="Arial" panose="020B0604020202020204" pitchFamily="34" charset="0"/>
              </a:rPr>
              <a:t>Reference group. Most registries enroll only exposed women and compare the incidence of adverse events with estimates from surveillance systems or hospital-based samples, which has raised concerns about the comparability of the control group in terms of population characteristics and ascertainment methods </a:t>
            </a:r>
          </a:p>
          <a:p>
            <a:r>
              <a:rPr lang="en-US" altLang="en-US">
                <a:latin typeface="Arial" panose="020B0604020202020204" pitchFamily="34" charset="0"/>
              </a:rPr>
              <a:t>Under-ascertainment of adverse perinatal outcomes and losses to follow-up </a:t>
            </a:r>
          </a:p>
        </p:txBody>
      </p:sp>
    </p:spTree>
    <p:extLst>
      <p:ext uri="{BB962C8B-B14F-4D97-AF65-F5344CB8AC3E}">
        <p14:creationId xmlns:p14="http://schemas.microsoft.com/office/powerpoint/2010/main" val="350861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A79FC39-1414-F049-85FA-6783B423267F}" type="slidenum">
              <a:rPr lang="en-US" smtClean="0"/>
              <a:pPr/>
              <a:t>7</a:t>
            </a:fld>
            <a:endParaRPr lang="en-US" dirty="0"/>
          </a:p>
        </p:txBody>
      </p:sp>
    </p:spTree>
    <p:extLst>
      <p:ext uri="{BB962C8B-B14F-4D97-AF65-F5344CB8AC3E}">
        <p14:creationId xmlns:p14="http://schemas.microsoft.com/office/powerpoint/2010/main" val="32731004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8B144AE-6CA7-4EBC-A6DF-C0ADB4A911D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4C2BD-8B48-4988-964B-69842DBD7FAA}" type="slidenum">
              <a:rPr lang="en-US" altLang="en-US">
                <a:latin typeface="Times New Roman" panose="02020603050405020304" pitchFamily="18" charset="0"/>
              </a:rPr>
              <a:pPr>
                <a:spcBef>
                  <a:spcPct val="0"/>
                </a:spcBef>
              </a:pPr>
              <a:t>98</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D5B2E6BB-2231-414D-B184-98FA9B2B7E38}"/>
              </a:ext>
            </a:extLst>
          </p:cNvPr>
          <p:cNvSpPr>
            <a:spLocks noGrp="1" noRot="1" noChangeAspect="1" noChangeArrowheads="1" noTextEdit="1"/>
          </p:cNvSpPr>
          <p:nvPr>
            <p:ph type="sldImg"/>
          </p:nvPr>
        </p:nvSpPr>
        <p:spPr>
          <a:xfrm>
            <a:off x="457200" y="639763"/>
            <a:ext cx="6400800" cy="3600450"/>
          </a:xfrm>
          <a:ln/>
        </p:spPr>
      </p:sp>
      <p:sp>
        <p:nvSpPr>
          <p:cNvPr id="120836" name="Rectangle 3">
            <a:extLst>
              <a:ext uri="{FF2B5EF4-FFF2-40B4-BE49-F238E27FC236}">
                <a16:creationId xmlns:a16="http://schemas.microsoft.com/office/drawing/2014/main" id="{A46F98FB-6F11-498D-8C92-1D162FDD0B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rPr>
              <a:t>Self-referral bias generated by the small and potentially non-representative proportion of exposed women who volunteer the information. </a:t>
            </a:r>
          </a:p>
          <a:p>
            <a:r>
              <a:rPr lang="en-US" altLang="en-US">
                <a:latin typeface="Arial" panose="020B0604020202020204" pitchFamily="34" charset="0"/>
              </a:rPr>
              <a:t>Reference group. Most registries enroll only exposed women and compare the incidence of adverse events with estimates from surveillance systems or hospital-based samples, which has raised concerns about the comparability of the control group in terms of population characteristics and ascertainment methods </a:t>
            </a:r>
          </a:p>
          <a:p>
            <a:r>
              <a:rPr lang="en-US" altLang="en-US">
                <a:latin typeface="Arial" panose="020B0604020202020204" pitchFamily="34" charset="0"/>
              </a:rPr>
              <a:t>Under-ascertainment of adverse perinatal outcomes and losses to follow-up </a:t>
            </a:r>
          </a:p>
        </p:txBody>
      </p:sp>
    </p:spTree>
    <p:extLst>
      <p:ext uri="{BB962C8B-B14F-4D97-AF65-F5344CB8AC3E}">
        <p14:creationId xmlns:p14="http://schemas.microsoft.com/office/powerpoint/2010/main" val="10057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F550977-315A-4327-B7CB-05EB317A24F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521CFDEC-F1BF-4882-B089-F1A6CD6B4AA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331178B2-C72E-47F7-9858-0E1FC7A620E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C87AEFB-3AC6-42F8-B166-4DDE30AFB673}" type="slidenum">
              <a:rPr lang="en-US" altLang="en-US" sz="1200"/>
              <a:pPr/>
              <a:t>18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B53E-F74D-AD4D-876A-ED01EB3B17D4}" type="slidenum">
              <a:rPr lang="en-US" smtClean="0"/>
              <a:pPr/>
              <a:t>19</a:t>
            </a:fld>
            <a:endParaRPr lang="en-US"/>
          </a:p>
        </p:txBody>
      </p:sp>
    </p:spTree>
    <p:extLst>
      <p:ext uri="{BB962C8B-B14F-4D97-AF65-F5344CB8AC3E}">
        <p14:creationId xmlns:p14="http://schemas.microsoft.com/office/powerpoint/2010/main" val="36539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9777-512C-47DC-BA05-F78B9EF4D2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A3C3C6-D32E-4A37-9FBB-66F7AEC88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485D5-B98B-4634-8AA1-5AC941E3934D}"/>
              </a:ext>
            </a:extLst>
          </p:cNvPr>
          <p:cNvSpPr>
            <a:spLocks noGrp="1"/>
          </p:cNvSpPr>
          <p:nvPr>
            <p:ph type="dt" sz="half" idx="10"/>
          </p:nvPr>
        </p:nvSpPr>
        <p:spPr/>
        <p:txBody>
          <a:bodyPr/>
          <a:lstStyle/>
          <a:p>
            <a:fld id="{5EB8B3B9-6568-4FB8-BD81-AA37EBD3BDCF}" type="datetime1">
              <a:rPr lang="en-US" smtClean="0"/>
              <a:t>9/7/2020</a:t>
            </a:fld>
            <a:endParaRPr lang="en-US"/>
          </a:p>
        </p:txBody>
      </p:sp>
      <p:sp>
        <p:nvSpPr>
          <p:cNvPr id="5" name="Footer Placeholder 4">
            <a:extLst>
              <a:ext uri="{FF2B5EF4-FFF2-40B4-BE49-F238E27FC236}">
                <a16:creationId xmlns:a16="http://schemas.microsoft.com/office/drawing/2014/main" id="{D43BBC9C-F7DC-4216-9BE8-30A9CB32F17F}"/>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44C4509C-CC6A-4833-8C06-6BF630456D47}"/>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107870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7F53-248D-44F2-8061-1C90759D51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7D6915-36D9-42A7-8568-DECD8A31D3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87EB9-A713-47FD-9F92-2E159AA63E05}"/>
              </a:ext>
            </a:extLst>
          </p:cNvPr>
          <p:cNvSpPr>
            <a:spLocks noGrp="1"/>
          </p:cNvSpPr>
          <p:nvPr>
            <p:ph type="dt" sz="half" idx="10"/>
          </p:nvPr>
        </p:nvSpPr>
        <p:spPr/>
        <p:txBody>
          <a:bodyPr/>
          <a:lstStyle/>
          <a:p>
            <a:fld id="{DFDE5F8F-9D90-4952-B20E-D35317C939B6}" type="datetime1">
              <a:rPr lang="en-US" smtClean="0"/>
              <a:t>9/7/2020</a:t>
            </a:fld>
            <a:endParaRPr lang="en-US"/>
          </a:p>
        </p:txBody>
      </p:sp>
      <p:sp>
        <p:nvSpPr>
          <p:cNvPr id="5" name="Footer Placeholder 4">
            <a:extLst>
              <a:ext uri="{FF2B5EF4-FFF2-40B4-BE49-F238E27FC236}">
                <a16:creationId xmlns:a16="http://schemas.microsoft.com/office/drawing/2014/main" id="{C9CA4EB0-9FA9-4D4A-A649-A3AF81100689}"/>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7AECF764-DFE9-4744-B073-AD8DF5D73C22}"/>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374981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E8238-9F50-4E15-B78E-26084DF5C5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CD41D2-F594-45C4-ACC6-4F63C7EDDD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CCFFF-56EA-495F-B407-4C09A69319EC}"/>
              </a:ext>
            </a:extLst>
          </p:cNvPr>
          <p:cNvSpPr>
            <a:spLocks noGrp="1"/>
          </p:cNvSpPr>
          <p:nvPr>
            <p:ph type="dt" sz="half" idx="10"/>
          </p:nvPr>
        </p:nvSpPr>
        <p:spPr/>
        <p:txBody>
          <a:bodyPr/>
          <a:lstStyle/>
          <a:p>
            <a:fld id="{AA6DEF1C-94A0-4047-B8DA-12A690CA59AD}" type="datetime1">
              <a:rPr lang="en-US" smtClean="0"/>
              <a:t>9/7/2020</a:t>
            </a:fld>
            <a:endParaRPr lang="en-US"/>
          </a:p>
        </p:txBody>
      </p:sp>
      <p:sp>
        <p:nvSpPr>
          <p:cNvPr id="5" name="Footer Placeholder 4">
            <a:extLst>
              <a:ext uri="{FF2B5EF4-FFF2-40B4-BE49-F238E27FC236}">
                <a16:creationId xmlns:a16="http://schemas.microsoft.com/office/drawing/2014/main" id="{EA7DB652-B482-4F7D-87D2-2CAAB48404C7}"/>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348E1E6D-A775-4113-9F1E-2D62345196E9}"/>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314290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lstStyle>
            <a:lvl1pPr>
              <a:lnSpc>
                <a:spcPts val="3000"/>
              </a:lnSpc>
              <a:defRPr sz="28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460254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40CE-D75B-40E0-AEA9-4D89FFF8B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5F000-CA14-430C-BC8D-B61E040314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DD084-145B-454F-A43F-256CCB53D21E}"/>
              </a:ext>
            </a:extLst>
          </p:cNvPr>
          <p:cNvSpPr>
            <a:spLocks noGrp="1"/>
          </p:cNvSpPr>
          <p:nvPr>
            <p:ph type="dt" sz="half" idx="10"/>
          </p:nvPr>
        </p:nvSpPr>
        <p:spPr/>
        <p:txBody>
          <a:bodyPr/>
          <a:lstStyle/>
          <a:p>
            <a:fld id="{3C710929-A8D4-41B5-88D0-0B75F9DDF5E4}" type="datetime1">
              <a:rPr lang="en-US" smtClean="0"/>
              <a:t>9/7/2020</a:t>
            </a:fld>
            <a:endParaRPr lang="en-US"/>
          </a:p>
        </p:txBody>
      </p:sp>
      <p:sp>
        <p:nvSpPr>
          <p:cNvPr id="5" name="Footer Placeholder 4">
            <a:extLst>
              <a:ext uri="{FF2B5EF4-FFF2-40B4-BE49-F238E27FC236}">
                <a16:creationId xmlns:a16="http://schemas.microsoft.com/office/drawing/2014/main" id="{80123D1F-02AC-4E4D-BD3C-2588D58F7452}"/>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B60BA349-11DB-402B-9805-41B57A025650}"/>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420418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61FD-00AE-424F-8F56-B1B5162C13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18897E-45B6-4E4A-83D8-B375D1C531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D591E1-A3F5-41F5-9EB7-9A75049DD571}"/>
              </a:ext>
            </a:extLst>
          </p:cNvPr>
          <p:cNvSpPr>
            <a:spLocks noGrp="1"/>
          </p:cNvSpPr>
          <p:nvPr>
            <p:ph type="dt" sz="half" idx="10"/>
          </p:nvPr>
        </p:nvSpPr>
        <p:spPr/>
        <p:txBody>
          <a:bodyPr/>
          <a:lstStyle/>
          <a:p>
            <a:fld id="{712293C9-CB56-43DA-8E1F-7E58B42CDF97}" type="datetime1">
              <a:rPr lang="en-US" smtClean="0"/>
              <a:t>9/7/2020</a:t>
            </a:fld>
            <a:endParaRPr lang="en-US"/>
          </a:p>
        </p:txBody>
      </p:sp>
      <p:sp>
        <p:nvSpPr>
          <p:cNvPr id="5" name="Footer Placeholder 4">
            <a:extLst>
              <a:ext uri="{FF2B5EF4-FFF2-40B4-BE49-F238E27FC236}">
                <a16:creationId xmlns:a16="http://schemas.microsoft.com/office/drawing/2014/main" id="{E52F4670-0534-4A1A-ACD4-09E37AE35F56}"/>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A1B0A7C2-6CB6-472B-8174-57FA57EB1120}"/>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24267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8C80-4585-4397-A1A2-4BD45BBBA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AA5B5-6D42-4966-8F0C-0FFE54B5D5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C3ECCE-3502-4FA5-AAB5-4D8E4DF9AC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1F65E-3C48-478D-BBD5-882E36E47000}"/>
              </a:ext>
            </a:extLst>
          </p:cNvPr>
          <p:cNvSpPr>
            <a:spLocks noGrp="1"/>
          </p:cNvSpPr>
          <p:nvPr>
            <p:ph type="dt" sz="half" idx="10"/>
          </p:nvPr>
        </p:nvSpPr>
        <p:spPr/>
        <p:txBody>
          <a:bodyPr/>
          <a:lstStyle/>
          <a:p>
            <a:fld id="{4062F3E8-3A2C-4DF4-BFB3-3B265614DEB2}" type="datetime1">
              <a:rPr lang="en-US" smtClean="0"/>
              <a:t>9/7/2020</a:t>
            </a:fld>
            <a:endParaRPr lang="en-US"/>
          </a:p>
        </p:txBody>
      </p:sp>
      <p:sp>
        <p:nvSpPr>
          <p:cNvPr id="6" name="Footer Placeholder 5">
            <a:extLst>
              <a:ext uri="{FF2B5EF4-FFF2-40B4-BE49-F238E27FC236}">
                <a16:creationId xmlns:a16="http://schemas.microsoft.com/office/drawing/2014/main" id="{F70760D6-B826-4607-98E6-FFEF0472CDD9}"/>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12CA5A04-0A04-4880-A4A2-576029DC28A5}"/>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130977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FDF1-BB34-4292-9835-3557506F10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577295-F90E-4239-A3C9-5D7512705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7BCC31-E00E-4F02-AB0F-69CE2A5A89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D0F48-B873-46D2-AD62-970BD982F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C7639D-D9DC-4354-BD18-104337D3ED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E3A8D-0C62-4DED-A801-C2D6A51D9E96}"/>
              </a:ext>
            </a:extLst>
          </p:cNvPr>
          <p:cNvSpPr>
            <a:spLocks noGrp="1"/>
          </p:cNvSpPr>
          <p:nvPr>
            <p:ph type="dt" sz="half" idx="10"/>
          </p:nvPr>
        </p:nvSpPr>
        <p:spPr/>
        <p:txBody>
          <a:bodyPr/>
          <a:lstStyle/>
          <a:p>
            <a:fld id="{B459878A-6503-4EF5-B76D-F29471EF2EBF}" type="datetime1">
              <a:rPr lang="en-US" smtClean="0"/>
              <a:t>9/7/2020</a:t>
            </a:fld>
            <a:endParaRPr lang="en-US"/>
          </a:p>
        </p:txBody>
      </p:sp>
      <p:sp>
        <p:nvSpPr>
          <p:cNvPr id="8" name="Footer Placeholder 7">
            <a:extLst>
              <a:ext uri="{FF2B5EF4-FFF2-40B4-BE49-F238E27FC236}">
                <a16:creationId xmlns:a16="http://schemas.microsoft.com/office/drawing/2014/main" id="{BFDC1CF8-BDD6-49A1-AD63-74B712849BAF}"/>
              </a:ext>
            </a:extLst>
          </p:cNvPr>
          <p:cNvSpPr>
            <a:spLocks noGrp="1"/>
          </p:cNvSpPr>
          <p:nvPr>
            <p:ph type="ftr" sz="quarter" idx="11"/>
          </p:nvPr>
        </p:nvSpPr>
        <p:spPr/>
        <p:txBody>
          <a:bodyPr/>
          <a:lstStyle/>
          <a:p>
            <a:r>
              <a:rPr lang="en-US"/>
              <a:t>Hernandez-Diaz</a:t>
            </a:r>
          </a:p>
        </p:txBody>
      </p:sp>
      <p:sp>
        <p:nvSpPr>
          <p:cNvPr id="9" name="Slide Number Placeholder 8">
            <a:extLst>
              <a:ext uri="{FF2B5EF4-FFF2-40B4-BE49-F238E27FC236}">
                <a16:creationId xmlns:a16="http://schemas.microsoft.com/office/drawing/2014/main" id="{84613B60-BB7B-4539-A5B5-C47BDC2468A7}"/>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86618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FBA7-9551-441C-8BA3-3FAB1B29B1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F6A632-0D84-43A4-8443-E68C3E3A21E4}"/>
              </a:ext>
            </a:extLst>
          </p:cNvPr>
          <p:cNvSpPr>
            <a:spLocks noGrp="1"/>
          </p:cNvSpPr>
          <p:nvPr>
            <p:ph type="dt" sz="half" idx="10"/>
          </p:nvPr>
        </p:nvSpPr>
        <p:spPr/>
        <p:txBody>
          <a:bodyPr/>
          <a:lstStyle/>
          <a:p>
            <a:fld id="{53B8831A-5E9F-4D92-8FB2-C9294C470609}" type="datetime1">
              <a:rPr lang="en-US" smtClean="0"/>
              <a:t>9/7/2020</a:t>
            </a:fld>
            <a:endParaRPr lang="en-US"/>
          </a:p>
        </p:txBody>
      </p:sp>
      <p:sp>
        <p:nvSpPr>
          <p:cNvPr id="4" name="Footer Placeholder 3">
            <a:extLst>
              <a:ext uri="{FF2B5EF4-FFF2-40B4-BE49-F238E27FC236}">
                <a16:creationId xmlns:a16="http://schemas.microsoft.com/office/drawing/2014/main" id="{441A4404-542A-4FBF-AC04-709611BBF437}"/>
              </a:ext>
            </a:extLst>
          </p:cNvPr>
          <p:cNvSpPr>
            <a:spLocks noGrp="1"/>
          </p:cNvSpPr>
          <p:nvPr>
            <p:ph type="ftr" sz="quarter" idx="11"/>
          </p:nvPr>
        </p:nvSpPr>
        <p:spPr/>
        <p:txBody>
          <a:bodyPr/>
          <a:lstStyle/>
          <a:p>
            <a:r>
              <a:rPr lang="en-US"/>
              <a:t>Hernandez-Diaz</a:t>
            </a:r>
          </a:p>
        </p:txBody>
      </p:sp>
      <p:sp>
        <p:nvSpPr>
          <p:cNvPr id="5" name="Slide Number Placeholder 4">
            <a:extLst>
              <a:ext uri="{FF2B5EF4-FFF2-40B4-BE49-F238E27FC236}">
                <a16:creationId xmlns:a16="http://schemas.microsoft.com/office/drawing/2014/main" id="{A24C1E78-13DB-4942-9493-37125CECBCC4}"/>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382602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46967-1D95-4C9B-AAA5-C2A91F41A89D}"/>
              </a:ext>
            </a:extLst>
          </p:cNvPr>
          <p:cNvSpPr>
            <a:spLocks noGrp="1"/>
          </p:cNvSpPr>
          <p:nvPr>
            <p:ph type="dt" sz="half" idx="10"/>
          </p:nvPr>
        </p:nvSpPr>
        <p:spPr/>
        <p:txBody>
          <a:bodyPr/>
          <a:lstStyle/>
          <a:p>
            <a:fld id="{CE461265-6597-4258-A10B-558444646DCA}" type="datetime1">
              <a:rPr lang="en-US" smtClean="0"/>
              <a:t>9/7/2020</a:t>
            </a:fld>
            <a:endParaRPr lang="en-US"/>
          </a:p>
        </p:txBody>
      </p:sp>
      <p:sp>
        <p:nvSpPr>
          <p:cNvPr id="3" name="Footer Placeholder 2">
            <a:extLst>
              <a:ext uri="{FF2B5EF4-FFF2-40B4-BE49-F238E27FC236}">
                <a16:creationId xmlns:a16="http://schemas.microsoft.com/office/drawing/2014/main" id="{A513BAC6-0221-45EC-AE06-711CA75716D2}"/>
              </a:ext>
            </a:extLst>
          </p:cNvPr>
          <p:cNvSpPr>
            <a:spLocks noGrp="1"/>
          </p:cNvSpPr>
          <p:nvPr>
            <p:ph type="ftr" sz="quarter" idx="11"/>
          </p:nvPr>
        </p:nvSpPr>
        <p:spPr/>
        <p:txBody>
          <a:bodyPr/>
          <a:lstStyle/>
          <a:p>
            <a:r>
              <a:rPr lang="en-US"/>
              <a:t>Hernandez-Diaz</a:t>
            </a:r>
          </a:p>
        </p:txBody>
      </p:sp>
      <p:sp>
        <p:nvSpPr>
          <p:cNvPr id="4" name="Slide Number Placeholder 3">
            <a:extLst>
              <a:ext uri="{FF2B5EF4-FFF2-40B4-BE49-F238E27FC236}">
                <a16:creationId xmlns:a16="http://schemas.microsoft.com/office/drawing/2014/main" id="{613E9155-EDBB-4D61-8CB8-A91FF6BA363A}"/>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317394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34B9-002C-4AD7-8E34-0A51CD8D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FA690-CD7C-438B-A103-F186D39131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5E4D6-1FA3-49BB-B03F-15748B8A0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ABBF01-3102-438B-A7D2-E407141EC9B0}"/>
              </a:ext>
            </a:extLst>
          </p:cNvPr>
          <p:cNvSpPr>
            <a:spLocks noGrp="1"/>
          </p:cNvSpPr>
          <p:nvPr>
            <p:ph type="dt" sz="half" idx="10"/>
          </p:nvPr>
        </p:nvSpPr>
        <p:spPr/>
        <p:txBody>
          <a:bodyPr/>
          <a:lstStyle/>
          <a:p>
            <a:fld id="{2095A4FE-8AC3-424A-B833-2801D944D1C4}" type="datetime1">
              <a:rPr lang="en-US" smtClean="0"/>
              <a:t>9/7/2020</a:t>
            </a:fld>
            <a:endParaRPr lang="en-US"/>
          </a:p>
        </p:txBody>
      </p:sp>
      <p:sp>
        <p:nvSpPr>
          <p:cNvPr id="6" name="Footer Placeholder 5">
            <a:extLst>
              <a:ext uri="{FF2B5EF4-FFF2-40B4-BE49-F238E27FC236}">
                <a16:creationId xmlns:a16="http://schemas.microsoft.com/office/drawing/2014/main" id="{3E5FD0E9-B5B3-4544-A278-16BED82EF5CA}"/>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E637480E-3232-4651-9B12-71656C3E9ECA}"/>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64655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5B47-13E5-4BB1-B8B7-2BEFB74F04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F89D02-983C-4C52-8D5D-B4CA38C83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9DAB1B-6228-40E0-B297-0BA97D98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989F6E-2064-4E12-90B9-B559E5B3E44E}"/>
              </a:ext>
            </a:extLst>
          </p:cNvPr>
          <p:cNvSpPr>
            <a:spLocks noGrp="1"/>
          </p:cNvSpPr>
          <p:nvPr>
            <p:ph type="dt" sz="half" idx="10"/>
          </p:nvPr>
        </p:nvSpPr>
        <p:spPr/>
        <p:txBody>
          <a:bodyPr/>
          <a:lstStyle/>
          <a:p>
            <a:fld id="{7BE860E3-90AE-44C9-ADC1-FB92BF6E1CFD}" type="datetime1">
              <a:rPr lang="en-US" smtClean="0"/>
              <a:t>9/7/2020</a:t>
            </a:fld>
            <a:endParaRPr lang="en-US"/>
          </a:p>
        </p:txBody>
      </p:sp>
      <p:sp>
        <p:nvSpPr>
          <p:cNvPr id="6" name="Footer Placeholder 5">
            <a:extLst>
              <a:ext uri="{FF2B5EF4-FFF2-40B4-BE49-F238E27FC236}">
                <a16:creationId xmlns:a16="http://schemas.microsoft.com/office/drawing/2014/main" id="{446CC307-9F20-475E-B8DF-867947DAAE07}"/>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5B5B7CAF-1F6F-4D5B-A3AB-E9F907B03E14}"/>
              </a:ext>
            </a:extLst>
          </p:cNvPr>
          <p:cNvSpPr>
            <a:spLocks noGrp="1"/>
          </p:cNvSpPr>
          <p:nvPr>
            <p:ph type="sldNum" sz="quarter" idx="12"/>
          </p:nvPr>
        </p:nvSpPr>
        <p:spPr/>
        <p:txBody>
          <a:bodyPr/>
          <a:lstStyle/>
          <a:p>
            <a:fld id="{E095BC32-3FC6-4AD0-BEDA-9CE5BCC99587}" type="slidenum">
              <a:rPr lang="en-US" smtClean="0"/>
              <a:t>‹#›</a:t>
            </a:fld>
            <a:endParaRPr lang="en-US"/>
          </a:p>
        </p:txBody>
      </p:sp>
    </p:spTree>
    <p:extLst>
      <p:ext uri="{BB962C8B-B14F-4D97-AF65-F5344CB8AC3E}">
        <p14:creationId xmlns:p14="http://schemas.microsoft.com/office/powerpoint/2010/main" val="344690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4F454A-E932-4868-831D-E6CA52F68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9FE05-2B54-49C7-AD99-5DF9088C1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DF9C3-8A9A-4A3A-8959-EDB484775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D8FE-0D94-40F9-A602-39812C257B76}" type="datetime1">
              <a:rPr lang="en-US" smtClean="0"/>
              <a:t>9/7/2020</a:t>
            </a:fld>
            <a:endParaRPr lang="en-US"/>
          </a:p>
        </p:txBody>
      </p:sp>
      <p:sp>
        <p:nvSpPr>
          <p:cNvPr id="5" name="Footer Placeholder 4">
            <a:extLst>
              <a:ext uri="{FF2B5EF4-FFF2-40B4-BE49-F238E27FC236}">
                <a16:creationId xmlns:a16="http://schemas.microsoft.com/office/drawing/2014/main" id="{AF9DB329-C1D3-4A12-81B2-7BE8DE4C7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Hernandez-Diaz</a:t>
            </a:r>
          </a:p>
        </p:txBody>
      </p:sp>
      <p:sp>
        <p:nvSpPr>
          <p:cNvPr id="6" name="Slide Number Placeholder 5">
            <a:extLst>
              <a:ext uri="{FF2B5EF4-FFF2-40B4-BE49-F238E27FC236}">
                <a16:creationId xmlns:a16="http://schemas.microsoft.com/office/drawing/2014/main" id="{484192D5-5801-4B75-A4B2-C9EBB516D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5BC32-3FC6-4AD0-BEDA-9CE5BCC99587}" type="slidenum">
              <a:rPr lang="en-US" smtClean="0"/>
              <a:t>‹#›</a:t>
            </a:fld>
            <a:endParaRPr lang="en-US"/>
          </a:p>
        </p:txBody>
      </p:sp>
    </p:spTree>
    <p:extLst>
      <p:ext uri="{BB962C8B-B14F-4D97-AF65-F5344CB8AC3E}">
        <p14:creationId xmlns:p14="http://schemas.microsoft.com/office/powerpoint/2010/main" val="375897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harvardpreg.org/"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hyperlink" Target="http://www.harvardpreg.org/" TargetMode="External"/><Relationship Id="rId5" Type="http://schemas.openxmlformats.org/officeDocument/2006/relationships/image" Target="../media/image53.emf"/><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hyperlink" Target="http://www.harvardpreg.org/" TargetMode="External"/><Relationship Id="rId5" Type="http://schemas.openxmlformats.org/officeDocument/2006/relationships/image" Target="../media/image53.emf"/><Relationship Id="rId4" Type="http://schemas.openxmlformats.org/officeDocument/2006/relationships/image" Target="../media/image49.jpeg"/></Relationships>
</file>

<file path=ppt/slides/_rels/slide9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56.jpeg"/><Relationship Id="rId4" Type="http://schemas.openxmlformats.org/officeDocument/2006/relationships/hyperlink" Target="http://images.google.se/imgres?imgurl=http://www.coastalimageworks.com/images/galleries/custom-infant/infant-2.jpg&amp;imgrefurl=http://alliejennings.blogspot.com/&amp;h=360&amp;w=360&amp;sz=21&amp;hl=sv&amp;start=3&amp;tbnid=SOm1jqnq4EO3zM:&amp;tbnh=121&amp;tbnw=121&amp;prev=/images?q=infant&amp;gbv=2&amp;ndsp=18&amp;svnum=10&amp;hl=sv&amp;newwindow=1&amp;rls=GGLJ,GGLJ:2006-49,GGLJ:sv&amp;sa=N"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C064-CAE6-4357-88E0-0EBD970E2760}"/>
              </a:ext>
            </a:extLst>
          </p:cNvPr>
          <p:cNvSpPr>
            <a:spLocks noGrp="1"/>
          </p:cNvSpPr>
          <p:nvPr>
            <p:ph type="ctrTitle"/>
          </p:nvPr>
        </p:nvSpPr>
        <p:spPr>
          <a:xfrm>
            <a:off x="1602580" y="2030640"/>
            <a:ext cx="9144000" cy="2387600"/>
          </a:xfrm>
        </p:spPr>
        <p:txBody>
          <a:bodyPr>
            <a:noAutofit/>
          </a:bodyPr>
          <a:lstStyle/>
          <a:p>
            <a:r>
              <a:rPr lang="en-US" sz="4800" b="1" dirty="0"/>
              <a:t>Drug Safety in Pregnancy: </a:t>
            </a:r>
            <a:br>
              <a:rPr lang="en-US" sz="4800" b="1" dirty="0"/>
            </a:br>
            <a:r>
              <a:rPr lang="en-US" sz="4800" b="1" dirty="0"/>
              <a:t>Challenges and Solutions</a:t>
            </a:r>
            <a:br>
              <a:rPr lang="en-US" sz="4800" b="1" dirty="0"/>
            </a:br>
            <a:br>
              <a:rPr lang="en-US" sz="4800" b="1" dirty="0"/>
            </a:br>
            <a:r>
              <a:rPr lang="en-US" sz="2400" dirty="0"/>
              <a:t>Sonia Hernández-Díaz, MD, DrPH</a:t>
            </a:r>
            <a:endParaRPr lang="en-US" sz="4800" dirty="0"/>
          </a:p>
        </p:txBody>
      </p:sp>
      <p:sp>
        <p:nvSpPr>
          <p:cNvPr id="3" name="Subtitle 2">
            <a:extLst>
              <a:ext uri="{FF2B5EF4-FFF2-40B4-BE49-F238E27FC236}">
                <a16:creationId xmlns:a16="http://schemas.microsoft.com/office/drawing/2014/main" id="{6879EE71-60AB-4A52-A5F0-2473F0CAC63E}"/>
              </a:ext>
            </a:extLst>
          </p:cNvPr>
          <p:cNvSpPr>
            <a:spLocks noGrp="1"/>
          </p:cNvSpPr>
          <p:nvPr>
            <p:ph type="subTitle" idx="1"/>
          </p:nvPr>
        </p:nvSpPr>
        <p:spPr>
          <a:xfrm>
            <a:off x="1078025" y="5007768"/>
            <a:ext cx="9144000" cy="548028"/>
          </a:xfrm>
        </p:spPr>
        <p:txBody>
          <a:bodyPr>
            <a:normAutofit/>
          </a:bodyPr>
          <a:lstStyle/>
          <a:p>
            <a:r>
              <a:rPr lang="en-US" sz="3200" dirty="0"/>
              <a:t>13th Annual Harry Guess Memorial Lecture</a:t>
            </a:r>
          </a:p>
        </p:txBody>
      </p:sp>
      <p:pic>
        <p:nvPicPr>
          <p:cNvPr id="4" name="Picture 7" descr="HarvardChan_logo_hrz_subbrand_RGB_small">
            <a:extLst>
              <a:ext uri="{FF2B5EF4-FFF2-40B4-BE49-F238E27FC236}">
                <a16:creationId xmlns:a16="http://schemas.microsoft.com/office/drawing/2014/main" id="{FB714699-C1EC-476E-97AA-6628820E6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4" y="187765"/>
            <a:ext cx="4327072" cy="677649"/>
          </a:xfrm>
          <a:prstGeom prst="rect">
            <a:avLst/>
          </a:prstGeom>
          <a:noFill/>
          <a:ln>
            <a:noFill/>
          </a:ln>
        </p:spPr>
      </p:pic>
      <p:pic>
        <p:nvPicPr>
          <p:cNvPr id="7" name="Picture 6">
            <a:extLst>
              <a:ext uri="{FF2B5EF4-FFF2-40B4-BE49-F238E27FC236}">
                <a16:creationId xmlns:a16="http://schemas.microsoft.com/office/drawing/2014/main" id="{CA7F4D1F-53E4-4B22-93DA-71C129F8FE3B}"/>
              </a:ext>
            </a:extLst>
          </p:cNvPr>
          <p:cNvPicPr>
            <a:picLocks noChangeAspect="1"/>
          </p:cNvPicPr>
          <p:nvPr/>
        </p:nvPicPr>
        <p:blipFill>
          <a:blip r:embed="rId4"/>
          <a:stretch>
            <a:fillRect/>
          </a:stretch>
        </p:blipFill>
        <p:spPr>
          <a:xfrm>
            <a:off x="10601733" y="227309"/>
            <a:ext cx="1259205" cy="548640"/>
          </a:xfrm>
          <a:prstGeom prst="rect">
            <a:avLst/>
          </a:prstGeom>
        </p:spPr>
      </p:pic>
      <p:pic>
        <p:nvPicPr>
          <p:cNvPr id="9" name="Picture 8">
            <a:extLst>
              <a:ext uri="{FF2B5EF4-FFF2-40B4-BE49-F238E27FC236}">
                <a16:creationId xmlns:a16="http://schemas.microsoft.com/office/drawing/2014/main" id="{FD2CCA81-C882-4AEC-A272-EB9ED5068E6A}"/>
              </a:ext>
            </a:extLst>
          </p:cNvPr>
          <p:cNvPicPr>
            <a:picLocks noChangeAspect="1"/>
          </p:cNvPicPr>
          <p:nvPr/>
        </p:nvPicPr>
        <p:blipFill>
          <a:blip r:embed="rId5"/>
          <a:stretch>
            <a:fillRect/>
          </a:stretch>
        </p:blipFill>
        <p:spPr>
          <a:xfrm>
            <a:off x="9529763" y="4020780"/>
            <a:ext cx="1950243" cy="2359164"/>
          </a:xfrm>
          <a:prstGeom prst="rect">
            <a:avLst/>
          </a:prstGeom>
        </p:spPr>
      </p:pic>
    </p:spTree>
    <p:extLst>
      <p:ext uri="{BB962C8B-B14F-4D97-AF65-F5344CB8AC3E}">
        <p14:creationId xmlns:p14="http://schemas.microsoft.com/office/powerpoint/2010/main" val="381702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Lessons learned</a:t>
            </a:r>
          </a:p>
        </p:txBody>
      </p:sp>
      <p:sp>
        <p:nvSpPr>
          <p:cNvPr id="3" name="Content Placeholder 2"/>
          <p:cNvSpPr>
            <a:spLocks noGrp="1"/>
          </p:cNvSpPr>
          <p:nvPr>
            <p:ph idx="1"/>
          </p:nvPr>
        </p:nvSpPr>
        <p:spPr>
          <a:xfrm>
            <a:off x="1017816" y="1354950"/>
            <a:ext cx="6334539" cy="4901162"/>
          </a:xfrm>
        </p:spPr>
        <p:txBody>
          <a:bodyPr/>
          <a:lstStyle/>
          <a:p>
            <a:pPr>
              <a:buFont typeface="Arial"/>
              <a:buChar char="•"/>
              <a:defRPr/>
            </a:pPr>
            <a:r>
              <a:rPr lang="en-US" dirty="0"/>
              <a:t>Need active surveillance</a:t>
            </a:r>
          </a:p>
          <a:p>
            <a:pPr>
              <a:buFont typeface="Arial"/>
              <a:buChar char="•"/>
              <a:defRPr/>
            </a:pPr>
            <a:endParaRPr lang="en-US" sz="600" dirty="0"/>
          </a:p>
          <a:p>
            <a:pPr lvl="1">
              <a:buFont typeface="Arial"/>
              <a:buChar char="•"/>
              <a:defRPr/>
            </a:pPr>
            <a:r>
              <a:rPr lang="en-US" dirty="0"/>
              <a:t>Recognition of epidemic of rare defects took almost 4 more years</a:t>
            </a:r>
          </a:p>
          <a:p>
            <a:pPr lvl="1">
              <a:spcBef>
                <a:spcPts val="0"/>
              </a:spcBef>
              <a:buFont typeface="Arial"/>
              <a:buChar char="•"/>
              <a:defRPr/>
            </a:pPr>
            <a:r>
              <a:rPr lang="en-US" dirty="0"/>
              <a:t>Around 10,000 infants were born with deformities worldwide; only about 5,000 survived beyond childhood</a:t>
            </a:r>
          </a:p>
          <a:p>
            <a:pPr lvl="1"/>
            <a:r>
              <a:rPr lang="en-US" dirty="0">
                <a:cs typeface="Arial Narrow"/>
              </a:rPr>
              <a:t>FDA inspector Frances Kelsey, prevented the drug’s approval within the US </a:t>
            </a:r>
          </a:p>
        </p:txBody>
      </p:sp>
      <p:pic>
        <p:nvPicPr>
          <p:cNvPr id="6" name="Picture 2" descr="thali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947" y="369523"/>
            <a:ext cx="3628073" cy="360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p:nvGrpSpPr>
        <p:grpSpPr>
          <a:xfrm>
            <a:off x="1784106" y="5064601"/>
            <a:ext cx="9847077" cy="830997"/>
            <a:chOff x="1784106" y="5064601"/>
            <a:chExt cx="9847077" cy="830997"/>
          </a:xfrm>
        </p:grpSpPr>
        <p:sp>
          <p:nvSpPr>
            <p:cNvPr id="4" name="TextBox 3"/>
            <p:cNvSpPr txBox="1"/>
            <p:nvPr/>
          </p:nvSpPr>
          <p:spPr>
            <a:xfrm>
              <a:off x="2514115" y="5064601"/>
              <a:ext cx="9117068" cy="830997"/>
            </a:xfrm>
            <a:prstGeom prst="rect">
              <a:avLst/>
            </a:prstGeom>
            <a:noFill/>
            <a:ln w="19050">
              <a:solidFill>
                <a:schemeClr val="accent1"/>
              </a:solidFill>
            </a:ln>
            <a:effectLst/>
          </p:spPr>
          <p:txBody>
            <a:bodyPr wrap="square" rtlCol="0">
              <a:spAutoFit/>
            </a:bodyPr>
            <a:lstStyle/>
            <a:p>
              <a:r>
                <a:rPr lang="en-US" sz="2400" dirty="0">
                  <a:cs typeface="Arial Narrow"/>
                </a:rPr>
                <a:t>1962: </a:t>
              </a:r>
              <a:r>
                <a:rPr lang="en-US" sz="2400" dirty="0">
                  <a:solidFill>
                    <a:schemeClr val="accent1"/>
                  </a:solidFill>
                  <a:cs typeface="Arial Narrow"/>
                </a:rPr>
                <a:t>Kefauver-Harris Amendments </a:t>
              </a:r>
              <a:r>
                <a:rPr lang="en-US" sz="2400" dirty="0">
                  <a:cs typeface="Arial Narrow"/>
                </a:rPr>
                <a:t>(pre-clinical testing, investigational new drug application, 3 phases of clinical testing)  </a:t>
              </a:r>
            </a:p>
          </p:txBody>
        </p:sp>
        <p:sp>
          <p:nvSpPr>
            <p:cNvPr id="5" name="Right Arrow 4"/>
            <p:cNvSpPr/>
            <p:nvPr/>
          </p:nvSpPr>
          <p:spPr>
            <a:xfrm>
              <a:off x="1784106" y="5306490"/>
              <a:ext cx="635020" cy="362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Date Placeholder 7">
            <a:extLst>
              <a:ext uri="{FF2B5EF4-FFF2-40B4-BE49-F238E27FC236}">
                <a16:creationId xmlns:a16="http://schemas.microsoft.com/office/drawing/2014/main" id="{E78D5CAA-E0F1-4407-81AC-AF8EAA542DBA}"/>
              </a:ext>
            </a:extLst>
          </p:cNvPr>
          <p:cNvSpPr>
            <a:spLocks noGrp="1"/>
          </p:cNvSpPr>
          <p:nvPr>
            <p:ph type="dt" sz="half" idx="10"/>
          </p:nvPr>
        </p:nvSpPr>
        <p:spPr/>
        <p:txBody>
          <a:bodyPr/>
          <a:lstStyle/>
          <a:p>
            <a:fld id="{601D972F-207D-4883-96A6-A5AA0C28663D}" type="datetime1">
              <a:rPr lang="en-US" smtClean="0"/>
              <a:t>9/7/2020</a:t>
            </a:fld>
            <a:endParaRPr lang="en-US"/>
          </a:p>
        </p:txBody>
      </p:sp>
      <p:sp>
        <p:nvSpPr>
          <p:cNvPr id="9" name="Footer Placeholder 8">
            <a:extLst>
              <a:ext uri="{FF2B5EF4-FFF2-40B4-BE49-F238E27FC236}">
                <a16:creationId xmlns:a16="http://schemas.microsoft.com/office/drawing/2014/main" id="{122CD80E-608A-4979-B76A-1DDFAD8E961B}"/>
              </a:ext>
            </a:extLst>
          </p:cNvPr>
          <p:cNvSpPr>
            <a:spLocks noGrp="1"/>
          </p:cNvSpPr>
          <p:nvPr>
            <p:ph type="ftr" sz="quarter" idx="11"/>
          </p:nvPr>
        </p:nvSpPr>
        <p:spPr/>
        <p:txBody>
          <a:bodyPr/>
          <a:lstStyle/>
          <a:p>
            <a:r>
              <a:rPr lang="en-US"/>
              <a:t>Hernandez-Diaz</a:t>
            </a:r>
          </a:p>
        </p:txBody>
      </p:sp>
      <p:sp>
        <p:nvSpPr>
          <p:cNvPr id="10" name="Slide Number Placeholder 9">
            <a:extLst>
              <a:ext uri="{FF2B5EF4-FFF2-40B4-BE49-F238E27FC236}">
                <a16:creationId xmlns:a16="http://schemas.microsoft.com/office/drawing/2014/main" id="{CB394979-10A1-4E74-97B8-B899A008E48B}"/>
              </a:ext>
            </a:extLst>
          </p:cNvPr>
          <p:cNvSpPr>
            <a:spLocks noGrp="1"/>
          </p:cNvSpPr>
          <p:nvPr>
            <p:ph type="sldNum" sz="quarter" idx="12"/>
          </p:nvPr>
        </p:nvSpPr>
        <p:spPr/>
        <p:txBody>
          <a:bodyPr/>
          <a:lstStyle/>
          <a:p>
            <a:fld id="{E095BC32-3FC6-4AD0-BEDA-9CE5BCC99587}" type="slidenum">
              <a:rPr lang="en-US" smtClean="0"/>
              <a:t>10</a:t>
            </a:fld>
            <a:endParaRPr lang="en-US"/>
          </a:p>
        </p:txBody>
      </p:sp>
    </p:spTree>
    <p:extLst>
      <p:ext uri="{BB962C8B-B14F-4D97-AF65-F5344CB8AC3E}">
        <p14:creationId xmlns:p14="http://schemas.microsoft.com/office/powerpoint/2010/main" val="34224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Lessons learned</a:t>
            </a:r>
          </a:p>
        </p:txBody>
      </p:sp>
      <p:sp>
        <p:nvSpPr>
          <p:cNvPr id="3" name="Content Placeholder 2"/>
          <p:cNvSpPr>
            <a:spLocks noGrp="1"/>
          </p:cNvSpPr>
          <p:nvPr>
            <p:ph idx="1"/>
          </p:nvPr>
        </p:nvSpPr>
        <p:spPr>
          <a:xfrm>
            <a:off x="1009651" y="1363114"/>
            <a:ext cx="6334539" cy="4901162"/>
          </a:xfrm>
        </p:spPr>
        <p:txBody>
          <a:bodyPr/>
          <a:lstStyle/>
          <a:p>
            <a:pPr>
              <a:buFont typeface="Arial"/>
              <a:buChar char="•"/>
              <a:defRPr/>
            </a:pPr>
            <a:r>
              <a:rPr lang="en-US" dirty="0">
                <a:solidFill>
                  <a:schemeClr val="bg1">
                    <a:lumMod val="50000"/>
                  </a:schemeClr>
                </a:solidFill>
              </a:rPr>
              <a:t>Need active surveillance</a:t>
            </a:r>
          </a:p>
          <a:p>
            <a:pPr>
              <a:buFont typeface="Arial"/>
              <a:buChar char="•"/>
              <a:defRPr/>
            </a:pPr>
            <a:r>
              <a:rPr lang="en-US" dirty="0">
                <a:cs typeface="Arial Narrow"/>
              </a:rPr>
              <a:t>Need to focus on etiologically relevant period</a:t>
            </a:r>
          </a:p>
          <a:p>
            <a:pPr lvl="1">
              <a:buFont typeface="Arial"/>
              <a:buChar char="•"/>
              <a:defRPr/>
            </a:pPr>
            <a:r>
              <a:rPr lang="en-US" dirty="0">
                <a:cs typeface="Arial Narrow"/>
              </a:rPr>
              <a:t>Critical period 6th and 7th week of pregnancy (35-50 days after LMP)</a:t>
            </a:r>
          </a:p>
          <a:p>
            <a:pPr lvl="1">
              <a:buFont typeface="Arial"/>
              <a:buChar char="•"/>
              <a:defRPr/>
            </a:pPr>
            <a:r>
              <a:rPr lang="en-US" dirty="0">
                <a:cs typeface="Arial Narrow"/>
              </a:rPr>
              <a:t>Implications for public health </a:t>
            </a:r>
          </a:p>
          <a:p>
            <a:pPr lvl="1">
              <a:buFont typeface="Arial"/>
              <a:buChar char="•"/>
              <a:defRPr/>
            </a:pPr>
            <a:endParaRPr lang="en-US" dirty="0">
              <a:cs typeface="Arial Narrow"/>
            </a:endParaRPr>
          </a:p>
          <a:p>
            <a:pPr>
              <a:buFont typeface="Arial"/>
              <a:buChar char="•"/>
              <a:defRPr/>
            </a:pPr>
            <a:endParaRPr lang="en-US" dirty="0">
              <a:latin typeface="Arial Narrow" pitchFamily="34" charset="0"/>
            </a:endParaRPr>
          </a:p>
          <a:p>
            <a:pPr lvl="3">
              <a:buFont typeface="Arial"/>
              <a:buChar char="•"/>
              <a:defRPr/>
            </a:pPr>
            <a:endParaRPr lang="en-US" dirty="0">
              <a:latin typeface="Arial Narrow"/>
              <a:cs typeface="Arial Narrow"/>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4190" y="532879"/>
            <a:ext cx="4556760" cy="3021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180" y="2901922"/>
            <a:ext cx="4373880" cy="2908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8B239B3F-1297-4620-8B09-F01AEA5D93A0}"/>
              </a:ext>
            </a:extLst>
          </p:cNvPr>
          <p:cNvSpPr>
            <a:spLocks noGrp="1"/>
          </p:cNvSpPr>
          <p:nvPr>
            <p:ph type="dt" sz="half" idx="10"/>
          </p:nvPr>
        </p:nvSpPr>
        <p:spPr/>
        <p:txBody>
          <a:bodyPr/>
          <a:lstStyle/>
          <a:p>
            <a:fld id="{36A1B222-D2DC-4EA0-8BD4-3D6C7672F7E5}" type="datetime1">
              <a:rPr lang="en-US" smtClean="0"/>
              <a:t>9/7/2020</a:t>
            </a:fld>
            <a:endParaRPr lang="en-US"/>
          </a:p>
        </p:txBody>
      </p:sp>
      <p:sp>
        <p:nvSpPr>
          <p:cNvPr id="5" name="Footer Placeholder 4">
            <a:extLst>
              <a:ext uri="{FF2B5EF4-FFF2-40B4-BE49-F238E27FC236}">
                <a16:creationId xmlns:a16="http://schemas.microsoft.com/office/drawing/2014/main" id="{D0321342-5AA1-4D57-8A44-1ED605CEA31C}"/>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D8D96683-78B1-4640-9E39-58E8130806B6}"/>
              </a:ext>
            </a:extLst>
          </p:cNvPr>
          <p:cNvSpPr>
            <a:spLocks noGrp="1"/>
          </p:cNvSpPr>
          <p:nvPr>
            <p:ph type="sldNum" sz="quarter" idx="12"/>
          </p:nvPr>
        </p:nvSpPr>
        <p:spPr/>
        <p:txBody>
          <a:bodyPr/>
          <a:lstStyle/>
          <a:p>
            <a:fld id="{E095BC32-3FC6-4AD0-BEDA-9CE5BCC99587}" type="slidenum">
              <a:rPr lang="en-US" smtClean="0"/>
              <a:t>11</a:t>
            </a:fld>
            <a:endParaRPr lang="en-US"/>
          </a:p>
        </p:txBody>
      </p:sp>
    </p:spTree>
    <p:extLst>
      <p:ext uri="{BB962C8B-B14F-4D97-AF65-F5344CB8AC3E}">
        <p14:creationId xmlns:p14="http://schemas.microsoft.com/office/powerpoint/2010/main" val="298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B11BACE3-D151-43DD-9FED-0B478F47FD40}"/>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fld id="{E95CEE83-8A1B-44FF-BA44-DEDBCEC33580}" type="slidenum">
              <a:rPr lang="en-US" altLang="en-US" sz="1200">
                <a:solidFill>
                  <a:srgbClr val="898989"/>
                </a:solidFill>
                <a:latin typeface="Calibri" panose="020F0502020204030204" pitchFamily="34" charset="0"/>
              </a:rPr>
              <a:pPr algn="r">
                <a:spcBef>
                  <a:spcPct val="0"/>
                </a:spcBef>
                <a:buClrTx/>
                <a:buSzTx/>
                <a:buFontTx/>
                <a:buNone/>
              </a:pPr>
              <a:t>12</a:t>
            </a:fld>
            <a:endParaRPr lang="en-US" altLang="en-US" sz="1200">
              <a:solidFill>
                <a:srgbClr val="898989"/>
              </a:solidFill>
              <a:latin typeface="Calibri" panose="020F0502020204030204" pitchFamily="34" charset="0"/>
            </a:endParaRPr>
          </a:p>
        </p:txBody>
      </p:sp>
      <p:pic>
        <p:nvPicPr>
          <p:cNvPr id="21507" name="Picture 4" descr="teratogen%20chart">
            <a:extLst>
              <a:ext uri="{FF2B5EF4-FFF2-40B4-BE49-F238E27FC236}">
                <a16:creationId xmlns:a16="http://schemas.microsoft.com/office/drawing/2014/main" id="{573911A4-7C07-4867-91C8-396E56A97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15938"/>
            <a:ext cx="91440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A32248A-5841-4C4A-9BA0-59F7BAAA07D3}"/>
              </a:ext>
            </a:extLst>
          </p:cNvPr>
          <p:cNvSpPr>
            <a:spLocks noGrp="1"/>
          </p:cNvSpPr>
          <p:nvPr>
            <p:ph type="dt" sz="half" idx="10"/>
          </p:nvPr>
        </p:nvSpPr>
        <p:spPr/>
        <p:txBody>
          <a:bodyPr/>
          <a:lstStyle/>
          <a:p>
            <a:fld id="{4F67D72B-8433-485D-ABC6-CCF91BD68E12}" type="datetime1">
              <a:rPr lang="en-US" smtClean="0"/>
              <a:t>9/7/2020</a:t>
            </a:fld>
            <a:endParaRPr lang="en-US"/>
          </a:p>
        </p:txBody>
      </p:sp>
      <p:sp>
        <p:nvSpPr>
          <p:cNvPr id="3" name="Footer Placeholder 2">
            <a:extLst>
              <a:ext uri="{FF2B5EF4-FFF2-40B4-BE49-F238E27FC236}">
                <a16:creationId xmlns:a16="http://schemas.microsoft.com/office/drawing/2014/main" id="{A0BB0B5F-7248-46A5-A7B8-3125D7BE2739}"/>
              </a:ext>
            </a:extLst>
          </p:cNvPr>
          <p:cNvSpPr>
            <a:spLocks noGrp="1"/>
          </p:cNvSpPr>
          <p:nvPr>
            <p:ph type="ftr" sz="quarter" idx="11"/>
          </p:nvPr>
        </p:nvSpPr>
        <p:spPr/>
        <p:txBody>
          <a:bodyPr/>
          <a:lstStyle/>
          <a:p>
            <a:r>
              <a:rPr lang="en-US"/>
              <a:t>Hernandez-Diaz</a:t>
            </a:r>
          </a:p>
        </p:txBody>
      </p:sp>
      <p:sp>
        <p:nvSpPr>
          <p:cNvPr id="4" name="Slide Number Placeholder 3">
            <a:extLst>
              <a:ext uri="{FF2B5EF4-FFF2-40B4-BE49-F238E27FC236}">
                <a16:creationId xmlns:a16="http://schemas.microsoft.com/office/drawing/2014/main" id="{0B75FCAE-54D1-40AE-95DE-23AF1BAC3021}"/>
              </a:ext>
            </a:extLst>
          </p:cNvPr>
          <p:cNvSpPr>
            <a:spLocks noGrp="1"/>
          </p:cNvSpPr>
          <p:nvPr>
            <p:ph type="sldNum" sz="quarter" idx="12"/>
          </p:nvPr>
        </p:nvSpPr>
        <p:spPr/>
        <p:txBody>
          <a:bodyPr/>
          <a:lstStyle/>
          <a:p>
            <a:fld id="{E095BC32-3FC6-4AD0-BEDA-9CE5BCC99587}"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Lessons learned</a:t>
            </a:r>
          </a:p>
        </p:txBody>
      </p:sp>
      <p:sp>
        <p:nvSpPr>
          <p:cNvPr id="3" name="Content Placeholder 2"/>
          <p:cNvSpPr>
            <a:spLocks noGrp="1"/>
          </p:cNvSpPr>
          <p:nvPr>
            <p:ph idx="1"/>
          </p:nvPr>
        </p:nvSpPr>
        <p:spPr>
          <a:xfrm>
            <a:off x="1009651" y="1363114"/>
            <a:ext cx="6334539" cy="4901162"/>
          </a:xfrm>
        </p:spPr>
        <p:txBody>
          <a:bodyPr/>
          <a:lstStyle/>
          <a:p>
            <a:pPr>
              <a:buFont typeface="Arial"/>
              <a:buChar char="•"/>
              <a:defRPr/>
            </a:pPr>
            <a:r>
              <a:rPr lang="en-US" dirty="0">
                <a:solidFill>
                  <a:schemeClr val="bg1">
                    <a:lumMod val="50000"/>
                  </a:schemeClr>
                </a:solidFill>
              </a:rPr>
              <a:t>Need active surveillance</a:t>
            </a:r>
          </a:p>
          <a:p>
            <a:pPr>
              <a:buFont typeface="Arial"/>
              <a:buChar char="•"/>
              <a:defRPr/>
            </a:pPr>
            <a:r>
              <a:rPr lang="en-US" dirty="0">
                <a:cs typeface="Arial Narrow"/>
              </a:rPr>
              <a:t>Need to focus on etiologically relevant period</a:t>
            </a:r>
          </a:p>
          <a:p>
            <a:pPr lvl="1">
              <a:buFont typeface="Arial"/>
              <a:buChar char="•"/>
              <a:defRPr/>
            </a:pPr>
            <a:r>
              <a:rPr lang="en-US" dirty="0">
                <a:cs typeface="Arial Narrow"/>
              </a:rPr>
              <a:t>Critical period 6th and 7th week of pregnancy (35-50 days after LMP)</a:t>
            </a:r>
          </a:p>
          <a:p>
            <a:pPr lvl="1">
              <a:buFont typeface="Arial"/>
              <a:buChar char="•"/>
              <a:defRPr/>
            </a:pPr>
            <a:r>
              <a:rPr lang="en-US" dirty="0">
                <a:cs typeface="Arial Narrow"/>
              </a:rPr>
              <a:t>Implications for public health </a:t>
            </a:r>
          </a:p>
          <a:p>
            <a:pPr lvl="1">
              <a:buFont typeface="Arial"/>
              <a:buChar char="•"/>
              <a:defRPr/>
            </a:pPr>
            <a:r>
              <a:rPr lang="en-US" dirty="0">
                <a:cs typeface="Arial Narrow"/>
              </a:rPr>
              <a:t>…&amp; for research</a:t>
            </a:r>
          </a:p>
          <a:p>
            <a:pPr lvl="1">
              <a:buFont typeface="Arial"/>
              <a:buChar char="•"/>
              <a:defRPr/>
            </a:pPr>
            <a:endParaRPr lang="en-US" dirty="0">
              <a:cs typeface="Arial Narrow"/>
            </a:endParaRPr>
          </a:p>
          <a:p>
            <a:pPr>
              <a:buFont typeface="Arial"/>
              <a:buChar char="•"/>
              <a:defRPr/>
            </a:pPr>
            <a:endParaRPr lang="en-US" dirty="0">
              <a:latin typeface="Arial Narrow" pitchFamily="34" charset="0"/>
            </a:endParaRPr>
          </a:p>
          <a:p>
            <a:pPr lvl="3">
              <a:buFont typeface="Arial"/>
              <a:buChar char="•"/>
              <a:defRPr/>
            </a:pPr>
            <a:endParaRPr lang="en-US" dirty="0">
              <a:latin typeface="Arial Narrow"/>
              <a:cs typeface="Arial Narrow"/>
            </a:endParaRPr>
          </a:p>
        </p:txBody>
      </p:sp>
      <p:graphicFrame>
        <p:nvGraphicFramePr>
          <p:cNvPr id="6" name="Object 1027">
            <a:extLst>
              <a:ext uri="{FF2B5EF4-FFF2-40B4-BE49-F238E27FC236}">
                <a16:creationId xmlns:a16="http://schemas.microsoft.com/office/drawing/2014/main" id="{BC819CC5-5A1A-4DE0-9C42-978078F249AE}"/>
              </a:ext>
            </a:extLst>
          </p:cNvPr>
          <p:cNvGraphicFramePr>
            <a:graphicFrameLocks noChangeAspect="1"/>
          </p:cNvGraphicFramePr>
          <p:nvPr>
            <p:extLst>
              <p:ext uri="{D42A27DB-BD31-4B8C-83A1-F6EECF244321}">
                <p14:modId xmlns:p14="http://schemas.microsoft.com/office/powerpoint/2010/main" val="3695604235"/>
              </p:ext>
            </p:extLst>
          </p:nvPr>
        </p:nvGraphicFramePr>
        <p:xfrm>
          <a:off x="6429375" y="2747880"/>
          <a:ext cx="5326857" cy="3360021"/>
        </p:xfrm>
        <a:graphic>
          <a:graphicData uri="http://schemas.openxmlformats.org/presentationml/2006/ole">
            <mc:AlternateContent xmlns:mc="http://schemas.openxmlformats.org/markup-compatibility/2006">
              <mc:Choice xmlns:v="urn:schemas-microsoft-com:vml" Requires="v">
                <p:oleObj spid="_x0000_s3169" name="Chart" r:id="rId3" imgW="7677421" imgH="4248632" progId="MSGraph.Chart.8">
                  <p:embed/>
                </p:oleObj>
              </mc:Choice>
              <mc:Fallback>
                <p:oleObj name="Chart" r:id="rId3" imgW="7677421" imgH="4248632" progId="MSGraph.Chart.8">
                  <p:embed/>
                  <p:pic>
                    <p:nvPicPr>
                      <p:cNvPr id="90115" name="Object 1027">
                        <a:extLst>
                          <a:ext uri="{FF2B5EF4-FFF2-40B4-BE49-F238E27FC236}">
                            <a16:creationId xmlns:a16="http://schemas.microsoft.com/office/drawing/2014/main" id="{B64E0925-BD7D-475D-A994-14C13AFF3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2747880"/>
                        <a:ext cx="5326857" cy="3360021"/>
                      </a:xfrm>
                      <a:prstGeom prst="rect">
                        <a:avLst/>
                      </a:prstGeom>
                      <a:solidFill>
                        <a:schemeClr val="accent1"/>
                      </a:solidFill>
                      <a:ln>
                        <a:noFill/>
                      </a:ln>
                    </p:spPr>
                  </p:pic>
                </p:oleObj>
              </mc:Fallback>
            </mc:AlternateContent>
          </a:graphicData>
        </a:graphic>
      </p:graphicFrame>
      <p:sp>
        <p:nvSpPr>
          <p:cNvPr id="7" name="Rectangle 1026">
            <a:extLst>
              <a:ext uri="{FF2B5EF4-FFF2-40B4-BE49-F238E27FC236}">
                <a16:creationId xmlns:a16="http://schemas.microsoft.com/office/drawing/2014/main" id="{40CA9208-9A4D-499C-819A-BB14B1692BD8}"/>
              </a:ext>
            </a:extLst>
          </p:cNvPr>
          <p:cNvSpPr txBox="1">
            <a:spLocks noChangeArrowheads="1"/>
          </p:cNvSpPr>
          <p:nvPr/>
        </p:nvSpPr>
        <p:spPr>
          <a:xfrm>
            <a:off x="7422355" y="2224088"/>
            <a:ext cx="3800475" cy="690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000" dirty="0">
                <a:latin typeface="+mn-lt"/>
              </a:rPr>
              <a:t>Trimethoprim &amp; NTDs by month</a:t>
            </a:r>
          </a:p>
        </p:txBody>
      </p:sp>
      <p:sp>
        <p:nvSpPr>
          <p:cNvPr id="10" name="TextBox 1">
            <a:extLst>
              <a:ext uri="{FF2B5EF4-FFF2-40B4-BE49-F238E27FC236}">
                <a16:creationId xmlns:a16="http://schemas.microsoft.com/office/drawing/2014/main" id="{574B57F1-E73E-477A-9137-51124A512973}"/>
              </a:ext>
            </a:extLst>
          </p:cNvPr>
          <p:cNvSpPr txBox="1">
            <a:spLocks noChangeArrowheads="1"/>
          </p:cNvSpPr>
          <p:nvPr/>
        </p:nvSpPr>
        <p:spPr bwMode="auto">
          <a:xfrm>
            <a:off x="1571624" y="5207794"/>
            <a:ext cx="4841081" cy="830997"/>
          </a:xfrm>
          <a:prstGeom prst="rect">
            <a:avLst/>
          </a:prstGeom>
          <a:solidFill>
            <a:schemeClr val="bg1"/>
          </a:solidFill>
          <a:ln>
            <a:noFill/>
          </a:ln>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dirty="0">
                <a:latin typeface="+mn-lt"/>
              </a:rPr>
              <a:t>Hernández-Díaz S et al. Folic Acid Antagonists During Pregnancy and the Risk of Birth Defects. New England Journal of Medicine 2000;343:1608-1614.</a:t>
            </a:r>
          </a:p>
        </p:txBody>
      </p:sp>
      <p:sp>
        <p:nvSpPr>
          <p:cNvPr id="4" name="Date Placeholder 3">
            <a:extLst>
              <a:ext uri="{FF2B5EF4-FFF2-40B4-BE49-F238E27FC236}">
                <a16:creationId xmlns:a16="http://schemas.microsoft.com/office/drawing/2014/main" id="{AC981BB6-DAFE-4EC7-9A30-9183EA0A6290}"/>
              </a:ext>
            </a:extLst>
          </p:cNvPr>
          <p:cNvSpPr>
            <a:spLocks noGrp="1"/>
          </p:cNvSpPr>
          <p:nvPr>
            <p:ph type="dt" sz="half" idx="10"/>
          </p:nvPr>
        </p:nvSpPr>
        <p:spPr/>
        <p:txBody>
          <a:bodyPr/>
          <a:lstStyle/>
          <a:p>
            <a:fld id="{00AF4203-BC8C-4E22-B8E7-F0335FFD7AA8}" type="datetime1">
              <a:rPr lang="en-US" smtClean="0"/>
              <a:t>9/7/2020</a:t>
            </a:fld>
            <a:endParaRPr lang="en-US"/>
          </a:p>
        </p:txBody>
      </p:sp>
      <p:sp>
        <p:nvSpPr>
          <p:cNvPr id="5" name="Footer Placeholder 4">
            <a:extLst>
              <a:ext uri="{FF2B5EF4-FFF2-40B4-BE49-F238E27FC236}">
                <a16:creationId xmlns:a16="http://schemas.microsoft.com/office/drawing/2014/main" id="{CAFA477A-FF55-4415-9BE9-5BD93D17DE18}"/>
              </a:ext>
            </a:extLst>
          </p:cNvPr>
          <p:cNvSpPr>
            <a:spLocks noGrp="1"/>
          </p:cNvSpPr>
          <p:nvPr>
            <p:ph type="ftr" sz="quarter" idx="11"/>
          </p:nvPr>
        </p:nvSpPr>
        <p:spPr/>
        <p:txBody>
          <a:bodyPr/>
          <a:lstStyle/>
          <a:p>
            <a:r>
              <a:rPr lang="en-US" dirty="0"/>
              <a:t>Hernandez-Diaz</a:t>
            </a:r>
          </a:p>
        </p:txBody>
      </p:sp>
      <p:sp>
        <p:nvSpPr>
          <p:cNvPr id="11" name="Slide Number Placeholder 10">
            <a:extLst>
              <a:ext uri="{FF2B5EF4-FFF2-40B4-BE49-F238E27FC236}">
                <a16:creationId xmlns:a16="http://schemas.microsoft.com/office/drawing/2014/main" id="{9AC0BE5F-395E-4293-A126-B72DD7C79FE1}"/>
              </a:ext>
            </a:extLst>
          </p:cNvPr>
          <p:cNvSpPr>
            <a:spLocks noGrp="1"/>
          </p:cNvSpPr>
          <p:nvPr>
            <p:ph type="sldNum" sz="quarter" idx="12"/>
          </p:nvPr>
        </p:nvSpPr>
        <p:spPr/>
        <p:txBody>
          <a:bodyPr/>
          <a:lstStyle/>
          <a:p>
            <a:fld id="{E095BC32-3FC6-4AD0-BEDA-9CE5BCC99587}" type="slidenum">
              <a:rPr lang="en-US" smtClean="0"/>
              <a:t>13</a:t>
            </a:fld>
            <a:endParaRPr lang="en-US" dirty="0"/>
          </a:p>
        </p:txBody>
      </p:sp>
    </p:spTree>
    <p:extLst>
      <p:ext uri="{BB962C8B-B14F-4D97-AF65-F5344CB8AC3E}">
        <p14:creationId xmlns:p14="http://schemas.microsoft.com/office/powerpoint/2010/main" val="310056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Lessons learned</a:t>
            </a:r>
          </a:p>
        </p:txBody>
      </p:sp>
      <p:sp>
        <p:nvSpPr>
          <p:cNvPr id="3" name="Content Placeholder 2"/>
          <p:cNvSpPr>
            <a:spLocks noGrp="1"/>
          </p:cNvSpPr>
          <p:nvPr>
            <p:ph idx="1"/>
          </p:nvPr>
        </p:nvSpPr>
        <p:spPr>
          <a:xfrm>
            <a:off x="1009651" y="1363114"/>
            <a:ext cx="9982237" cy="4901162"/>
          </a:xfrm>
        </p:spPr>
        <p:txBody>
          <a:bodyPr/>
          <a:lstStyle/>
          <a:p>
            <a:pPr>
              <a:buFont typeface="Arial"/>
              <a:buChar char="•"/>
              <a:defRPr/>
            </a:pPr>
            <a:r>
              <a:rPr lang="en-US" dirty="0">
                <a:solidFill>
                  <a:srgbClr val="7F7F7F"/>
                </a:solidFill>
              </a:rPr>
              <a:t>Need active surveillance</a:t>
            </a:r>
          </a:p>
          <a:p>
            <a:pPr>
              <a:buFont typeface="Arial"/>
              <a:buChar char="•"/>
              <a:defRPr/>
            </a:pPr>
            <a:r>
              <a:rPr lang="en-US" dirty="0">
                <a:solidFill>
                  <a:srgbClr val="7F7F7F"/>
                </a:solidFill>
                <a:cs typeface="Arial Narrow"/>
              </a:rPr>
              <a:t>Need to focus on etiologically relevant period</a:t>
            </a:r>
          </a:p>
          <a:p>
            <a:pPr>
              <a:buFont typeface="Arial"/>
              <a:buChar char="•"/>
              <a:defRPr/>
            </a:pPr>
            <a:r>
              <a:rPr lang="en-US" dirty="0">
                <a:cs typeface="Arial Narrow"/>
              </a:rPr>
              <a:t>Need to consider specific birth defects</a:t>
            </a:r>
          </a:p>
          <a:p>
            <a:pPr lvl="2">
              <a:buFont typeface="Arial"/>
              <a:buChar char="•"/>
              <a:defRPr/>
            </a:pPr>
            <a:r>
              <a:rPr lang="en-US" dirty="0">
                <a:cs typeface="Arial Narrow"/>
              </a:rPr>
              <a:t>Major Malformations, 3-4 per 100</a:t>
            </a:r>
          </a:p>
          <a:p>
            <a:pPr lvl="2">
              <a:buFont typeface="Arial"/>
              <a:buChar char="•"/>
              <a:defRPr/>
            </a:pPr>
            <a:r>
              <a:rPr lang="en-US" dirty="0">
                <a:cs typeface="Arial Narrow"/>
              </a:rPr>
              <a:t>Specific Major Malformations, 1 per 1,000</a:t>
            </a:r>
          </a:p>
          <a:p>
            <a:pPr lvl="1">
              <a:buFont typeface="Arial"/>
              <a:buChar char="•"/>
              <a:defRPr/>
            </a:pPr>
            <a:r>
              <a:rPr lang="en-US" u="sng" dirty="0">
                <a:cs typeface="Arial Narrow"/>
              </a:rPr>
              <a:t>Correct phenotype</a:t>
            </a:r>
          </a:p>
          <a:p>
            <a:pPr lvl="3">
              <a:buFont typeface="Arial"/>
              <a:buChar char="•"/>
              <a:defRPr/>
            </a:pPr>
            <a:endParaRPr lang="en-US" dirty="0">
              <a:latin typeface="Arial Narrow"/>
              <a:cs typeface="Arial Narrow"/>
            </a:endParaRPr>
          </a:p>
          <a:p>
            <a:pPr>
              <a:buFont typeface="Arial"/>
              <a:buChar char="•"/>
              <a:defRPr/>
            </a:pPr>
            <a:endParaRPr lang="en-US" dirty="0">
              <a:latin typeface="Arial Narrow"/>
              <a:cs typeface="Arial Narrow"/>
            </a:endParaRPr>
          </a:p>
          <a:p>
            <a:pPr lvl="3">
              <a:buFont typeface="Arial"/>
              <a:buChar char="•"/>
              <a:defRPr/>
            </a:pPr>
            <a:endParaRPr lang="en-US" dirty="0">
              <a:latin typeface="Arial Narrow"/>
              <a:cs typeface="Arial Narrow"/>
            </a:endParaRPr>
          </a:p>
          <a:p>
            <a:pPr>
              <a:buFont typeface="Arial"/>
              <a:buChar char="•"/>
              <a:defRPr/>
            </a:pPr>
            <a:endParaRPr lang="en-US" dirty="0">
              <a:latin typeface="Arial Narrow" pitchFamily="34" charset="0"/>
            </a:endParaRPr>
          </a:p>
          <a:p>
            <a:pPr lvl="3">
              <a:buFont typeface="Arial"/>
              <a:buChar char="•"/>
              <a:defRPr/>
            </a:pPr>
            <a:endParaRPr lang="en-US" dirty="0">
              <a:latin typeface="Arial Narrow"/>
              <a:cs typeface="Arial Narrow"/>
            </a:endParaRPr>
          </a:p>
        </p:txBody>
      </p:sp>
      <p:pic>
        <p:nvPicPr>
          <p:cNvPr id="4" name="Picture 2" descr="thalidom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356" y="2620211"/>
            <a:ext cx="2438400" cy="3855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2E50D7CA-B8BB-4986-86AD-E8A6EF49FA2E}"/>
              </a:ext>
            </a:extLst>
          </p:cNvPr>
          <p:cNvSpPr>
            <a:spLocks noGrp="1"/>
          </p:cNvSpPr>
          <p:nvPr>
            <p:ph type="dt" sz="half" idx="10"/>
          </p:nvPr>
        </p:nvSpPr>
        <p:spPr/>
        <p:txBody>
          <a:bodyPr/>
          <a:lstStyle/>
          <a:p>
            <a:fld id="{D9DA6116-BA53-457F-AE0F-897275959688}" type="datetime1">
              <a:rPr lang="en-US" smtClean="0"/>
              <a:t>9/7/2020</a:t>
            </a:fld>
            <a:endParaRPr lang="en-US"/>
          </a:p>
        </p:txBody>
      </p:sp>
      <p:sp>
        <p:nvSpPr>
          <p:cNvPr id="6" name="Footer Placeholder 5">
            <a:extLst>
              <a:ext uri="{FF2B5EF4-FFF2-40B4-BE49-F238E27FC236}">
                <a16:creationId xmlns:a16="http://schemas.microsoft.com/office/drawing/2014/main" id="{6516CEDE-A3FE-43E7-829B-83BF1E40B615}"/>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B4AAAFE1-CD7A-48FC-A55D-51E34D769601}"/>
              </a:ext>
            </a:extLst>
          </p:cNvPr>
          <p:cNvSpPr>
            <a:spLocks noGrp="1"/>
          </p:cNvSpPr>
          <p:nvPr>
            <p:ph type="sldNum" sz="quarter" idx="12"/>
          </p:nvPr>
        </p:nvSpPr>
        <p:spPr/>
        <p:txBody>
          <a:bodyPr/>
          <a:lstStyle/>
          <a:p>
            <a:fld id="{E095BC32-3FC6-4AD0-BEDA-9CE5BCC99587}" type="slidenum">
              <a:rPr lang="en-US" smtClean="0"/>
              <a:t>14</a:t>
            </a:fld>
            <a:endParaRPr lang="en-US"/>
          </a:p>
        </p:txBody>
      </p:sp>
    </p:spTree>
    <p:extLst>
      <p:ext uri="{BB962C8B-B14F-4D97-AF65-F5344CB8AC3E}">
        <p14:creationId xmlns:p14="http://schemas.microsoft.com/office/powerpoint/2010/main" val="125142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Lessons learned</a:t>
            </a:r>
          </a:p>
        </p:txBody>
      </p:sp>
      <p:sp>
        <p:nvSpPr>
          <p:cNvPr id="3" name="Content Placeholder 2"/>
          <p:cNvSpPr>
            <a:spLocks noGrp="1"/>
          </p:cNvSpPr>
          <p:nvPr>
            <p:ph idx="1"/>
          </p:nvPr>
        </p:nvSpPr>
        <p:spPr>
          <a:xfrm>
            <a:off x="1009651" y="1363114"/>
            <a:ext cx="9982237" cy="4901162"/>
          </a:xfrm>
        </p:spPr>
        <p:txBody>
          <a:bodyPr/>
          <a:lstStyle/>
          <a:p>
            <a:pPr>
              <a:buFont typeface="Arial"/>
              <a:buChar char="•"/>
              <a:defRPr/>
            </a:pPr>
            <a:r>
              <a:rPr lang="en-US" dirty="0">
                <a:solidFill>
                  <a:srgbClr val="7F7F7F"/>
                </a:solidFill>
              </a:rPr>
              <a:t>Need active surveillance</a:t>
            </a:r>
          </a:p>
          <a:p>
            <a:pPr>
              <a:buFont typeface="Arial"/>
              <a:buChar char="•"/>
              <a:defRPr/>
            </a:pPr>
            <a:r>
              <a:rPr lang="en-US" dirty="0">
                <a:solidFill>
                  <a:srgbClr val="7F7F7F"/>
                </a:solidFill>
                <a:cs typeface="Arial Narrow"/>
              </a:rPr>
              <a:t>Need to focus on etiologically relevant period</a:t>
            </a:r>
          </a:p>
          <a:p>
            <a:pPr>
              <a:buFont typeface="Arial"/>
              <a:buChar char="•"/>
              <a:defRPr/>
            </a:pPr>
            <a:r>
              <a:rPr lang="en-US" dirty="0">
                <a:solidFill>
                  <a:srgbClr val="7F7F7F"/>
                </a:solidFill>
                <a:cs typeface="Arial Narrow"/>
              </a:rPr>
              <a:t>Need to consider specific birth defects</a:t>
            </a:r>
          </a:p>
          <a:p>
            <a:pPr>
              <a:buFont typeface="Arial"/>
              <a:buChar char="•"/>
              <a:defRPr/>
            </a:pPr>
            <a:r>
              <a:rPr lang="en-US" dirty="0">
                <a:cs typeface="Arial Narrow"/>
              </a:rPr>
              <a:t>Post-T-Lesson: Not everything is thalidomide</a:t>
            </a:r>
          </a:p>
          <a:p>
            <a:pPr lvl="1">
              <a:buFont typeface="Arial"/>
              <a:buChar char="•"/>
              <a:defRPr/>
            </a:pPr>
            <a:r>
              <a:rPr lang="en-US" dirty="0">
                <a:cs typeface="Arial Narrow"/>
              </a:rPr>
              <a:t>1956: </a:t>
            </a:r>
            <a:r>
              <a:rPr lang="en-US" dirty="0" err="1">
                <a:cs typeface="Arial Narrow"/>
              </a:rPr>
              <a:t>Bendectin</a:t>
            </a:r>
            <a:r>
              <a:rPr lang="en-US" dirty="0">
                <a:cs typeface="Arial Narrow"/>
              </a:rPr>
              <a:t> (</a:t>
            </a:r>
            <a:r>
              <a:rPr lang="en-US" dirty="0" err="1">
                <a:cs typeface="Arial Narrow"/>
              </a:rPr>
              <a:t>doxylamine</a:t>
            </a:r>
            <a:r>
              <a:rPr lang="en-US" dirty="0">
                <a:cs typeface="Arial Narrow"/>
              </a:rPr>
              <a:t> + pyridoxine) approved </a:t>
            </a:r>
          </a:p>
          <a:p>
            <a:pPr lvl="1">
              <a:buFont typeface="Arial"/>
              <a:buChar char="•"/>
              <a:defRPr/>
            </a:pPr>
            <a:r>
              <a:rPr lang="en-US" dirty="0">
                <a:cs typeface="Arial Narrow"/>
              </a:rPr>
              <a:t>Concerns arose in late 1970s; series of lawsuits</a:t>
            </a:r>
          </a:p>
          <a:p>
            <a:pPr lvl="2">
              <a:defRPr/>
            </a:pPr>
            <a:r>
              <a:rPr lang="en-US" dirty="0">
                <a:cs typeface="Arial Narrow"/>
              </a:rPr>
              <a:t>“1 of every five malformed infants delivered has been exposed to </a:t>
            </a:r>
            <a:r>
              <a:rPr lang="en-US" dirty="0" err="1">
                <a:cs typeface="Arial Narrow"/>
              </a:rPr>
              <a:t>Bendectin</a:t>
            </a:r>
            <a:r>
              <a:rPr lang="en-US" dirty="0">
                <a:cs typeface="Arial Narrow"/>
              </a:rPr>
              <a:t>“</a:t>
            </a:r>
          </a:p>
          <a:p>
            <a:pPr lvl="2">
              <a:defRPr/>
            </a:pPr>
            <a:r>
              <a:rPr lang="en-US" dirty="0">
                <a:cs typeface="Arial Narrow"/>
              </a:rPr>
              <a:t>Used by 10 to 25% of pregnant women in the US</a:t>
            </a:r>
          </a:p>
          <a:p>
            <a:pPr marL="536973" lvl="3" indent="0">
              <a:buNone/>
              <a:defRPr/>
            </a:pPr>
            <a:endParaRPr lang="en-US" dirty="0">
              <a:latin typeface="Arial Narrow"/>
              <a:cs typeface="Arial Narrow"/>
            </a:endParaRPr>
          </a:p>
          <a:p>
            <a:pPr>
              <a:buFont typeface="Arial"/>
              <a:buChar char="•"/>
              <a:defRPr/>
            </a:pPr>
            <a:endParaRPr lang="en-US" dirty="0">
              <a:latin typeface="Arial Narrow"/>
              <a:cs typeface="Arial Narrow"/>
            </a:endParaRPr>
          </a:p>
          <a:p>
            <a:pPr lvl="3">
              <a:buFont typeface="Arial"/>
              <a:buChar char="•"/>
              <a:defRPr/>
            </a:pPr>
            <a:endParaRPr lang="en-US" dirty="0">
              <a:latin typeface="Arial Narrow"/>
              <a:cs typeface="Arial Narrow"/>
            </a:endParaRPr>
          </a:p>
          <a:p>
            <a:pPr>
              <a:buFont typeface="Arial"/>
              <a:buChar char="•"/>
              <a:defRPr/>
            </a:pPr>
            <a:endParaRPr lang="en-US" dirty="0">
              <a:latin typeface="Arial Narrow"/>
              <a:cs typeface="Arial Narrow"/>
            </a:endParaRPr>
          </a:p>
          <a:p>
            <a:pPr lvl="3">
              <a:buFont typeface="Arial"/>
              <a:buChar char="•"/>
              <a:defRPr/>
            </a:pPr>
            <a:endParaRPr lang="en-US" dirty="0">
              <a:latin typeface="Arial Narrow"/>
              <a:cs typeface="Arial Narrow"/>
            </a:endParaRPr>
          </a:p>
          <a:p>
            <a:pPr>
              <a:buFont typeface="Arial"/>
              <a:buChar char="•"/>
              <a:defRPr/>
            </a:pPr>
            <a:endParaRPr lang="en-US" dirty="0">
              <a:latin typeface="Arial Narrow"/>
              <a:cs typeface="Arial Narrow"/>
            </a:endParaRPr>
          </a:p>
          <a:p>
            <a:pPr lvl="3">
              <a:buFont typeface="Arial"/>
              <a:buChar char="•"/>
              <a:defRPr/>
            </a:pPr>
            <a:endParaRPr lang="en-US" dirty="0">
              <a:latin typeface="Arial Narrow"/>
              <a:cs typeface="Arial Narrow"/>
            </a:endParaRPr>
          </a:p>
          <a:p>
            <a:pPr>
              <a:buFont typeface="Arial"/>
              <a:buChar char="•"/>
              <a:defRPr/>
            </a:pPr>
            <a:endParaRPr lang="en-US" dirty="0">
              <a:latin typeface="Arial Narrow" pitchFamily="34" charset="0"/>
            </a:endParaRPr>
          </a:p>
          <a:p>
            <a:pPr lvl="3">
              <a:buFont typeface="Arial"/>
              <a:buChar char="•"/>
              <a:defRPr/>
            </a:pPr>
            <a:endParaRPr lang="en-US" dirty="0">
              <a:latin typeface="Arial Narrow"/>
              <a:cs typeface="Arial Narrow"/>
            </a:endParaRPr>
          </a:p>
        </p:txBody>
      </p:sp>
      <p:sp>
        <p:nvSpPr>
          <p:cNvPr id="4" name="Date Placeholder 3">
            <a:extLst>
              <a:ext uri="{FF2B5EF4-FFF2-40B4-BE49-F238E27FC236}">
                <a16:creationId xmlns:a16="http://schemas.microsoft.com/office/drawing/2014/main" id="{39225658-33E8-4943-8BCE-78A9CE6EA73D}"/>
              </a:ext>
            </a:extLst>
          </p:cNvPr>
          <p:cNvSpPr>
            <a:spLocks noGrp="1"/>
          </p:cNvSpPr>
          <p:nvPr>
            <p:ph type="dt" sz="half" idx="10"/>
          </p:nvPr>
        </p:nvSpPr>
        <p:spPr/>
        <p:txBody>
          <a:bodyPr/>
          <a:lstStyle/>
          <a:p>
            <a:fld id="{45A98885-D739-425C-9C95-DF9B80C6081B}" type="datetime1">
              <a:rPr lang="en-US" smtClean="0"/>
              <a:t>9/7/2020</a:t>
            </a:fld>
            <a:endParaRPr lang="en-US"/>
          </a:p>
        </p:txBody>
      </p:sp>
      <p:sp>
        <p:nvSpPr>
          <p:cNvPr id="5" name="Footer Placeholder 4">
            <a:extLst>
              <a:ext uri="{FF2B5EF4-FFF2-40B4-BE49-F238E27FC236}">
                <a16:creationId xmlns:a16="http://schemas.microsoft.com/office/drawing/2014/main" id="{04414E9D-21A0-4BE2-A0F5-2196077A8B06}"/>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BDF0E15C-D677-4119-9419-B951087D89EE}"/>
              </a:ext>
            </a:extLst>
          </p:cNvPr>
          <p:cNvSpPr>
            <a:spLocks noGrp="1"/>
          </p:cNvSpPr>
          <p:nvPr>
            <p:ph type="sldNum" sz="quarter" idx="12"/>
          </p:nvPr>
        </p:nvSpPr>
        <p:spPr/>
        <p:txBody>
          <a:bodyPr/>
          <a:lstStyle/>
          <a:p>
            <a:fld id="{E095BC32-3FC6-4AD0-BEDA-9CE5BCC99587}" type="slidenum">
              <a:rPr lang="en-US" smtClean="0"/>
              <a:t>15</a:t>
            </a:fld>
            <a:endParaRPr lang="en-US"/>
          </a:p>
        </p:txBody>
      </p:sp>
    </p:spTree>
    <p:extLst>
      <p:ext uri="{BB962C8B-B14F-4D97-AF65-F5344CB8AC3E}">
        <p14:creationId xmlns:p14="http://schemas.microsoft.com/office/powerpoint/2010/main" val="154733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7988"/>
          </a:xfrm>
        </p:spPr>
        <p:txBody>
          <a:bodyPr/>
          <a:lstStyle/>
          <a:p>
            <a:r>
              <a:rPr lang="en-US" b="1" dirty="0"/>
              <a:t>Was there enough evidence to withdraw </a:t>
            </a:r>
            <a:r>
              <a:rPr lang="en-US" b="1" dirty="0" err="1"/>
              <a:t>bendectin</a:t>
            </a:r>
            <a:r>
              <a:rPr lang="en-US" b="1" dirty="0"/>
              <a:t>? </a:t>
            </a:r>
          </a:p>
        </p:txBody>
      </p:sp>
      <p:sp>
        <p:nvSpPr>
          <p:cNvPr id="3" name="Content Placeholder 2"/>
          <p:cNvSpPr>
            <a:spLocks noGrp="1"/>
          </p:cNvSpPr>
          <p:nvPr>
            <p:ph idx="1"/>
          </p:nvPr>
        </p:nvSpPr>
        <p:spPr>
          <a:xfrm>
            <a:off x="1009651" y="2143124"/>
            <a:ext cx="5862637" cy="4121151"/>
          </a:xfrm>
        </p:spPr>
        <p:txBody>
          <a:bodyPr/>
          <a:lstStyle/>
          <a:p>
            <a:pPr>
              <a:buFont typeface="Arial"/>
              <a:buChar char="•"/>
              <a:defRPr/>
            </a:pPr>
            <a:r>
              <a:rPr lang="en-US" sz="2400" dirty="0"/>
              <a:t>In 1983, production was discontinued because of litigation.  </a:t>
            </a:r>
          </a:p>
          <a:p>
            <a:pPr>
              <a:buFont typeface="Arial"/>
              <a:buChar char="•"/>
              <a:defRPr/>
            </a:pPr>
            <a:r>
              <a:rPr lang="en-US" sz="2400" dirty="0"/>
              <a:t>FDA: “</a:t>
            </a:r>
            <a:r>
              <a:rPr lang="en-US" sz="2400" dirty="0" err="1"/>
              <a:t>Bendectin</a:t>
            </a:r>
            <a:r>
              <a:rPr lang="en-US" sz="2400" dirty="0"/>
              <a:t> was withdrawn by its maker, and not for reasons of safety and efficacy.” </a:t>
            </a:r>
          </a:p>
          <a:p>
            <a:pPr marL="536973" lvl="3" indent="0">
              <a:buNone/>
              <a:defRPr/>
            </a:pPr>
            <a:endParaRPr lang="en-US" dirty="0">
              <a:latin typeface="Arial Narrow"/>
              <a:cs typeface="Arial Narrow"/>
            </a:endParaRPr>
          </a:p>
          <a:p>
            <a:pPr>
              <a:buFont typeface="Arial"/>
              <a:buChar char="•"/>
              <a:defRPr/>
            </a:pPr>
            <a:endParaRPr lang="en-US" dirty="0">
              <a:latin typeface="Arial Narrow"/>
              <a:cs typeface="Arial Narrow"/>
            </a:endParaRPr>
          </a:p>
          <a:p>
            <a:pPr lvl="3">
              <a:buFont typeface="Arial"/>
              <a:buChar char="•"/>
              <a:defRPr/>
            </a:pPr>
            <a:endParaRPr lang="en-US" dirty="0">
              <a:latin typeface="Arial Narrow"/>
              <a:cs typeface="Arial Narrow"/>
            </a:endParaRPr>
          </a:p>
          <a:p>
            <a:pPr>
              <a:buFont typeface="Arial"/>
              <a:buChar char="•"/>
              <a:defRPr/>
            </a:pPr>
            <a:endParaRPr lang="en-US" dirty="0">
              <a:latin typeface="Arial Narrow"/>
              <a:cs typeface="Arial Narrow"/>
            </a:endParaRPr>
          </a:p>
          <a:p>
            <a:pPr lvl="3">
              <a:buFont typeface="Arial"/>
              <a:buChar char="•"/>
              <a:defRPr/>
            </a:pPr>
            <a:endParaRPr lang="en-US" dirty="0">
              <a:latin typeface="Arial Narrow"/>
              <a:cs typeface="Arial Narrow"/>
            </a:endParaRPr>
          </a:p>
          <a:p>
            <a:pPr>
              <a:buFont typeface="Arial"/>
              <a:buChar char="•"/>
              <a:defRPr/>
            </a:pPr>
            <a:endParaRPr lang="en-US" dirty="0">
              <a:latin typeface="Arial Narrow"/>
              <a:cs typeface="Arial Narrow"/>
            </a:endParaRPr>
          </a:p>
          <a:p>
            <a:pPr lvl="3">
              <a:buFont typeface="Arial"/>
              <a:buChar char="•"/>
              <a:defRPr/>
            </a:pPr>
            <a:endParaRPr lang="en-US" dirty="0">
              <a:latin typeface="Arial Narrow"/>
              <a:cs typeface="Arial Narrow"/>
            </a:endParaRPr>
          </a:p>
          <a:p>
            <a:pPr>
              <a:buFont typeface="Arial"/>
              <a:buChar char="•"/>
              <a:defRPr/>
            </a:pPr>
            <a:endParaRPr lang="en-US" dirty="0">
              <a:latin typeface="Arial Narrow" pitchFamily="34" charset="0"/>
            </a:endParaRPr>
          </a:p>
          <a:p>
            <a:pPr lvl="3">
              <a:buFont typeface="Arial"/>
              <a:buChar char="•"/>
              <a:defRPr/>
            </a:pPr>
            <a:endParaRPr lang="en-US" dirty="0">
              <a:latin typeface="Arial Narrow"/>
              <a:cs typeface="Arial Narrow"/>
            </a:endParaRPr>
          </a:p>
        </p:txBody>
      </p:sp>
      <p:pic>
        <p:nvPicPr>
          <p:cNvPr id="4" name="Picture 3">
            <a:extLst>
              <a:ext uri="{FF2B5EF4-FFF2-40B4-BE49-F238E27FC236}">
                <a16:creationId xmlns:a16="http://schemas.microsoft.com/office/drawing/2014/main" id="{7513B3FC-45BF-4D90-9B4F-7B2701695EF7}"/>
              </a:ext>
            </a:extLst>
          </p:cNvPr>
          <p:cNvPicPr>
            <a:picLocks noChangeAspect="1"/>
          </p:cNvPicPr>
          <p:nvPr/>
        </p:nvPicPr>
        <p:blipFill>
          <a:blip r:embed="rId2"/>
          <a:stretch>
            <a:fillRect/>
          </a:stretch>
        </p:blipFill>
        <p:spPr>
          <a:xfrm>
            <a:off x="7037262" y="1559701"/>
            <a:ext cx="4346825" cy="4810161"/>
          </a:xfrm>
          <a:prstGeom prst="rect">
            <a:avLst/>
          </a:prstGeom>
        </p:spPr>
      </p:pic>
      <p:sp>
        <p:nvSpPr>
          <p:cNvPr id="5" name="Date Placeholder 4">
            <a:extLst>
              <a:ext uri="{FF2B5EF4-FFF2-40B4-BE49-F238E27FC236}">
                <a16:creationId xmlns:a16="http://schemas.microsoft.com/office/drawing/2014/main" id="{C345D641-AA00-4593-9419-C2A446E4BEE9}"/>
              </a:ext>
            </a:extLst>
          </p:cNvPr>
          <p:cNvSpPr>
            <a:spLocks noGrp="1"/>
          </p:cNvSpPr>
          <p:nvPr>
            <p:ph type="dt" sz="half" idx="10"/>
          </p:nvPr>
        </p:nvSpPr>
        <p:spPr/>
        <p:txBody>
          <a:bodyPr/>
          <a:lstStyle/>
          <a:p>
            <a:fld id="{42A81F77-E78E-4FEA-8646-515DAE0F262B}" type="datetime1">
              <a:rPr lang="en-US" smtClean="0"/>
              <a:t>9/7/2020</a:t>
            </a:fld>
            <a:endParaRPr lang="en-US"/>
          </a:p>
        </p:txBody>
      </p:sp>
      <p:sp>
        <p:nvSpPr>
          <p:cNvPr id="6" name="Footer Placeholder 5">
            <a:extLst>
              <a:ext uri="{FF2B5EF4-FFF2-40B4-BE49-F238E27FC236}">
                <a16:creationId xmlns:a16="http://schemas.microsoft.com/office/drawing/2014/main" id="{358B2F79-3581-460D-B1D7-7AE1354A9CD0}"/>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7B26A580-A6A8-4A69-9E9B-4B2D18AC7899}"/>
              </a:ext>
            </a:extLst>
          </p:cNvPr>
          <p:cNvSpPr>
            <a:spLocks noGrp="1"/>
          </p:cNvSpPr>
          <p:nvPr>
            <p:ph type="sldNum" sz="quarter" idx="12"/>
          </p:nvPr>
        </p:nvSpPr>
        <p:spPr/>
        <p:txBody>
          <a:bodyPr/>
          <a:lstStyle/>
          <a:p>
            <a:fld id="{E095BC32-3FC6-4AD0-BEDA-9CE5BCC99587}" type="slidenum">
              <a:rPr lang="en-US" smtClean="0"/>
              <a:t>16</a:t>
            </a:fld>
            <a:endParaRPr lang="en-US"/>
          </a:p>
        </p:txBody>
      </p:sp>
    </p:spTree>
    <p:extLst>
      <p:ext uri="{BB962C8B-B14F-4D97-AF65-F5344CB8AC3E}">
        <p14:creationId xmlns:p14="http://schemas.microsoft.com/office/powerpoint/2010/main" val="167844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4">
            <a:extLst>
              <a:ext uri="{FF2B5EF4-FFF2-40B4-BE49-F238E27FC236}">
                <a16:creationId xmlns:a16="http://schemas.microsoft.com/office/drawing/2014/main" id="{C0424E4C-16AE-4102-9C75-FF4D0E59F857}"/>
              </a:ext>
            </a:extLst>
          </p:cNvPr>
          <p:cNvSpPr txBox="1">
            <a:spLocks noChangeArrowheads="1"/>
          </p:cNvSpPr>
          <p:nvPr/>
        </p:nvSpPr>
        <p:spPr>
          <a:xfrm>
            <a:off x="1323975" y="284957"/>
            <a:ext cx="92583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a:defRPr/>
            </a:pPr>
            <a:r>
              <a:rPr lang="en-US" b="1" dirty="0">
                <a:solidFill>
                  <a:schemeClr val="tx1"/>
                </a:solidFill>
              </a:rPr>
              <a:t>Drug Safety During Pregnancy</a:t>
            </a:r>
            <a:endParaRPr lang="en-US" kern="0" dirty="0">
              <a:solidFill>
                <a:schemeClr val="tx1"/>
              </a:solidFill>
            </a:endParaRPr>
          </a:p>
        </p:txBody>
      </p:sp>
      <p:sp>
        <p:nvSpPr>
          <p:cNvPr id="37892" name="Slide Number Placeholder 1">
            <a:extLst>
              <a:ext uri="{FF2B5EF4-FFF2-40B4-BE49-F238E27FC236}">
                <a16:creationId xmlns:a16="http://schemas.microsoft.com/office/drawing/2014/main" id="{9336A025-0E5E-4375-A469-F3DDC9EA0B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1765D46F-7365-41D5-AA3D-4F16C62282D5}" type="slidenum">
              <a:rPr lang="en-US" altLang="en-US" sz="1400"/>
              <a:pPr>
                <a:spcBef>
                  <a:spcPct val="0"/>
                </a:spcBef>
                <a:buClrTx/>
                <a:buSzTx/>
                <a:buFontTx/>
                <a:buNone/>
              </a:pPr>
              <a:t>17</a:t>
            </a:fld>
            <a:endParaRPr lang="en-US" altLang="en-US" sz="1400"/>
          </a:p>
        </p:txBody>
      </p:sp>
      <p:pic>
        <p:nvPicPr>
          <p:cNvPr id="3" name="Picture 2">
            <a:extLst>
              <a:ext uri="{FF2B5EF4-FFF2-40B4-BE49-F238E27FC236}">
                <a16:creationId xmlns:a16="http://schemas.microsoft.com/office/drawing/2014/main" id="{DF79D848-7B00-48E6-A054-8022D4A98CFA}"/>
              </a:ext>
            </a:extLst>
          </p:cNvPr>
          <p:cNvPicPr>
            <a:picLocks noChangeAspect="1"/>
          </p:cNvPicPr>
          <p:nvPr/>
        </p:nvPicPr>
        <p:blipFill>
          <a:blip r:embed="rId2"/>
          <a:stretch>
            <a:fillRect/>
          </a:stretch>
        </p:blipFill>
        <p:spPr>
          <a:xfrm>
            <a:off x="2280250" y="1307154"/>
            <a:ext cx="7011008" cy="5060119"/>
          </a:xfrm>
          <a:prstGeom prst="rect">
            <a:avLst/>
          </a:prstGeom>
        </p:spPr>
      </p:pic>
      <p:sp>
        <p:nvSpPr>
          <p:cNvPr id="4" name="Date Placeholder 3">
            <a:extLst>
              <a:ext uri="{FF2B5EF4-FFF2-40B4-BE49-F238E27FC236}">
                <a16:creationId xmlns:a16="http://schemas.microsoft.com/office/drawing/2014/main" id="{12A41E9A-DDF5-459F-A767-08BD37B97C5B}"/>
              </a:ext>
            </a:extLst>
          </p:cNvPr>
          <p:cNvSpPr>
            <a:spLocks noGrp="1"/>
          </p:cNvSpPr>
          <p:nvPr>
            <p:ph type="dt" sz="half" idx="10"/>
          </p:nvPr>
        </p:nvSpPr>
        <p:spPr/>
        <p:txBody>
          <a:bodyPr/>
          <a:lstStyle/>
          <a:p>
            <a:fld id="{5F2C804A-E36E-44C4-965B-13F509D1E447}" type="datetime1">
              <a:rPr lang="en-US" smtClean="0"/>
              <a:t>9/7/2020</a:t>
            </a:fld>
            <a:endParaRPr lang="en-US"/>
          </a:p>
        </p:txBody>
      </p:sp>
      <p:sp>
        <p:nvSpPr>
          <p:cNvPr id="12" name="Footer Placeholder 11">
            <a:extLst>
              <a:ext uri="{FF2B5EF4-FFF2-40B4-BE49-F238E27FC236}">
                <a16:creationId xmlns:a16="http://schemas.microsoft.com/office/drawing/2014/main" id="{030A1639-22CA-4BE0-B7E0-D973AB935696}"/>
              </a:ext>
            </a:extLst>
          </p:cNvPr>
          <p:cNvSpPr>
            <a:spLocks noGrp="1"/>
          </p:cNvSpPr>
          <p:nvPr>
            <p:ph type="ftr" sz="quarter" idx="11"/>
          </p:nvPr>
        </p:nvSpPr>
        <p:spPr/>
        <p:txBody>
          <a:bodyPr/>
          <a:lstStyle/>
          <a:p>
            <a:r>
              <a:rPr lang="en-US"/>
              <a:t>Hernandez-Diaz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1958F9-C817-4C5B-A5E2-D9F1E6414D5E}"/>
              </a:ext>
            </a:extLst>
          </p:cNvPr>
          <p:cNvPicPr>
            <a:picLocks noChangeAspect="1"/>
          </p:cNvPicPr>
          <p:nvPr/>
        </p:nvPicPr>
        <p:blipFill>
          <a:blip r:embed="rId3"/>
          <a:stretch>
            <a:fillRect/>
          </a:stretch>
        </p:blipFill>
        <p:spPr>
          <a:xfrm>
            <a:off x="2290458" y="1291850"/>
            <a:ext cx="7011008" cy="5060119"/>
          </a:xfrm>
          <a:prstGeom prst="rect">
            <a:avLst/>
          </a:prstGeom>
        </p:spPr>
      </p:pic>
      <p:sp>
        <p:nvSpPr>
          <p:cNvPr id="51" name="Rectangle 44">
            <a:extLst>
              <a:ext uri="{FF2B5EF4-FFF2-40B4-BE49-F238E27FC236}">
                <a16:creationId xmlns:a16="http://schemas.microsoft.com/office/drawing/2014/main" id="{B68DC87F-00B1-46BC-A9D9-B0EC51C8F940}"/>
              </a:ext>
            </a:extLst>
          </p:cNvPr>
          <p:cNvSpPr txBox="1">
            <a:spLocks noChangeArrowheads="1"/>
          </p:cNvSpPr>
          <p:nvPr/>
        </p:nvSpPr>
        <p:spPr>
          <a:xfrm>
            <a:off x="1323975" y="284957"/>
            <a:ext cx="92583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a:defRPr/>
            </a:pPr>
            <a:r>
              <a:rPr lang="en-US" b="1" dirty="0">
                <a:solidFill>
                  <a:schemeClr val="tx1"/>
                </a:solidFill>
              </a:rPr>
              <a:t>Drug Safety During Pregnancy</a:t>
            </a:r>
            <a:endParaRPr lang="en-US" kern="0" dirty="0">
              <a:solidFill>
                <a:schemeClr val="tx1"/>
              </a:solidFill>
            </a:endParaRPr>
          </a:p>
        </p:txBody>
      </p:sp>
      <p:sp>
        <p:nvSpPr>
          <p:cNvPr id="3" name="Date Placeholder 2">
            <a:extLst>
              <a:ext uri="{FF2B5EF4-FFF2-40B4-BE49-F238E27FC236}">
                <a16:creationId xmlns:a16="http://schemas.microsoft.com/office/drawing/2014/main" id="{E5703D1D-DC72-415D-8A57-6D4F9DAA5FBA}"/>
              </a:ext>
            </a:extLst>
          </p:cNvPr>
          <p:cNvSpPr>
            <a:spLocks noGrp="1"/>
          </p:cNvSpPr>
          <p:nvPr>
            <p:ph type="dt" sz="half" idx="10"/>
          </p:nvPr>
        </p:nvSpPr>
        <p:spPr/>
        <p:txBody>
          <a:bodyPr/>
          <a:lstStyle/>
          <a:p>
            <a:fld id="{B09C6C78-FA3C-4233-BB4E-2AC00024A944}" type="datetime1">
              <a:rPr lang="en-US" smtClean="0"/>
              <a:t>9/7/2020</a:t>
            </a:fld>
            <a:endParaRPr lang="en-US"/>
          </a:p>
        </p:txBody>
      </p:sp>
      <p:sp>
        <p:nvSpPr>
          <p:cNvPr id="4" name="Footer Placeholder 3">
            <a:extLst>
              <a:ext uri="{FF2B5EF4-FFF2-40B4-BE49-F238E27FC236}">
                <a16:creationId xmlns:a16="http://schemas.microsoft.com/office/drawing/2014/main" id="{073459D0-DCED-4970-8542-826E0CA64F02}"/>
              </a:ext>
            </a:extLst>
          </p:cNvPr>
          <p:cNvSpPr>
            <a:spLocks noGrp="1"/>
          </p:cNvSpPr>
          <p:nvPr>
            <p:ph type="ftr" sz="quarter" idx="11"/>
          </p:nvPr>
        </p:nvSpPr>
        <p:spPr/>
        <p:txBody>
          <a:bodyPr/>
          <a:lstStyle/>
          <a:p>
            <a:r>
              <a:rPr lang="en-US"/>
              <a:t>Hernandez-Diaz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a:bodyPr>
          <a:lstStyle/>
          <a:p>
            <a:pPr>
              <a:lnSpc>
                <a:spcPct val="140000"/>
              </a:lnSpc>
              <a:spcBef>
                <a:spcPts val="600"/>
              </a:spcBef>
            </a:pPr>
            <a:r>
              <a:rPr lang="en-US" dirty="0">
                <a:solidFill>
                  <a:schemeClr val="bg1">
                    <a:lumMod val="85000"/>
                  </a:schemeClr>
                </a:solidFill>
              </a:rPr>
              <a:t>Introduction to Drug Safety in Pregnancy</a:t>
            </a:r>
          </a:p>
          <a:p>
            <a:pPr>
              <a:lnSpc>
                <a:spcPct val="140000"/>
              </a:lnSpc>
              <a:spcBef>
                <a:spcPts val="600"/>
              </a:spcBef>
            </a:pPr>
            <a:r>
              <a:rPr lang="en-US" dirty="0"/>
              <a:t>Tools Overview</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19</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5BEA696C-8DD0-4650-B96E-A89CBAA6D5B5}"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82381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Disclosure</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The following personal or financial relationships existed during the past 12 months:</a:t>
            </a:r>
          </a:p>
          <a:p>
            <a:pPr lvl="1">
              <a:lnSpc>
                <a:spcPct val="100000"/>
              </a:lnSpc>
              <a:spcBef>
                <a:spcPts val="600"/>
              </a:spcBef>
            </a:pPr>
            <a:r>
              <a:rPr lang="en-US" dirty="0"/>
              <a:t>SHD consulted for Roche and UCB </a:t>
            </a:r>
          </a:p>
          <a:p>
            <a:pPr lvl="1">
              <a:lnSpc>
                <a:spcPct val="100000"/>
              </a:lnSpc>
              <a:spcBef>
                <a:spcPts val="600"/>
              </a:spcBef>
            </a:pPr>
            <a:r>
              <a:rPr lang="en-US" dirty="0"/>
              <a:t>SHD participated as investigator in projects funded by Takeda</a:t>
            </a:r>
          </a:p>
          <a:p>
            <a:pPr lvl="1">
              <a:lnSpc>
                <a:spcPct val="100000"/>
              </a:lnSpc>
              <a:spcBef>
                <a:spcPts val="600"/>
              </a:spcBef>
            </a:pPr>
            <a:r>
              <a:rPr lang="en-US" dirty="0"/>
              <a:t>SHD was the epidemiologist for the North American Antiepileptic Drugs pregnancy registry and advisor for the Antipsychotics Pregnancy Registry, which are funded my multiple companies</a:t>
            </a:r>
          </a:p>
          <a:p>
            <a:pPr lvl="1">
              <a:lnSpc>
                <a:spcPct val="100000"/>
              </a:lnSpc>
              <a:spcBef>
                <a:spcPts val="600"/>
              </a:spcBef>
            </a:pPr>
            <a:r>
              <a:rPr lang="en-US" dirty="0"/>
              <a:t>The Pharmacoepidemiology Program at the Harvard T.H. Chan School of Public Health is partially supported by training grants from Pfizer, UCB, Bayer and </a:t>
            </a:r>
            <a:r>
              <a:rPr lang="en-US" dirty="0" err="1"/>
              <a:t>Asisa</a:t>
            </a:r>
            <a:endParaRPr lang="en-US" dirty="0"/>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F40A4D0B-963E-44D4-B168-F7C6830FE02B}"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4711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13769"/>
          </a:xfrm>
        </p:spPr>
        <p:txBody>
          <a:bodyPr>
            <a:normAutofit/>
          </a:bodyPr>
          <a:lstStyle/>
          <a:p>
            <a:r>
              <a:rPr lang="en-US" b="1" dirty="0"/>
              <a:t>Is this still a problem today?</a:t>
            </a:r>
            <a:br>
              <a:rPr lang="en-US" b="1" dirty="0"/>
            </a:br>
            <a:r>
              <a:rPr lang="en-US" b="1" dirty="0"/>
              <a:t>Do pregnant women use drugs?</a:t>
            </a:r>
          </a:p>
        </p:txBody>
      </p:sp>
      <p:sp>
        <p:nvSpPr>
          <p:cNvPr id="3" name="Content Placeholder 2"/>
          <p:cNvSpPr>
            <a:spLocks noGrp="1"/>
          </p:cNvSpPr>
          <p:nvPr>
            <p:ph idx="1"/>
          </p:nvPr>
        </p:nvSpPr>
        <p:spPr>
          <a:xfrm>
            <a:off x="838200" y="2821781"/>
            <a:ext cx="10515600" cy="3355182"/>
          </a:xfrm>
        </p:spPr>
        <p:txBody>
          <a:bodyPr>
            <a:normAutofit/>
          </a:bodyPr>
          <a:lstStyle/>
          <a:p>
            <a:pPr>
              <a:lnSpc>
                <a:spcPct val="140000"/>
              </a:lnSpc>
              <a:spcBef>
                <a:spcPts val="600"/>
              </a:spcBef>
            </a:pPr>
            <a:r>
              <a:rPr lang="en-US" dirty="0"/>
              <a:t>Most women take medications during their pregnancy</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20</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15C9DDB3-A690-4A23-B36A-247D630E6C8B}"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45612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 we need to know for a given drug?</a:t>
            </a:r>
          </a:p>
        </p:txBody>
      </p:sp>
      <p:sp>
        <p:nvSpPr>
          <p:cNvPr id="3" name="Content Placeholder 2"/>
          <p:cNvSpPr>
            <a:spLocks noGrp="1"/>
          </p:cNvSpPr>
          <p:nvPr>
            <p:ph idx="1"/>
          </p:nvPr>
        </p:nvSpPr>
        <p:spPr/>
        <p:txBody>
          <a:bodyPr>
            <a:normAutofit/>
          </a:bodyPr>
          <a:lstStyle/>
          <a:p>
            <a:pPr>
              <a:lnSpc>
                <a:spcPct val="110000"/>
              </a:lnSpc>
              <a:spcBef>
                <a:spcPts val="600"/>
              </a:spcBef>
            </a:pPr>
            <a:r>
              <a:rPr lang="en-US" dirty="0"/>
              <a:t>Clinician and patient:</a:t>
            </a:r>
          </a:p>
          <a:p>
            <a:pPr marL="914400" lvl="1" indent="-457200">
              <a:lnSpc>
                <a:spcPct val="110000"/>
              </a:lnSpc>
              <a:spcBef>
                <a:spcPts val="600"/>
              </a:spcBef>
              <a:buFont typeface="+mj-lt"/>
              <a:buAutoNum type="arabicPeriod"/>
            </a:pPr>
            <a:r>
              <a:rPr lang="en-US" i="1" dirty="0"/>
              <a:t>Is this drug another thalidomide or isotretinoin?</a:t>
            </a:r>
          </a:p>
          <a:p>
            <a:pPr marL="914400" lvl="1" indent="-457200">
              <a:lnSpc>
                <a:spcPct val="110000"/>
              </a:lnSpc>
              <a:spcBef>
                <a:spcPts val="600"/>
              </a:spcBef>
              <a:buFont typeface="+mj-lt"/>
              <a:buAutoNum type="arabicPeriod"/>
            </a:pPr>
            <a:r>
              <a:rPr lang="en-US" i="1" dirty="0"/>
              <a:t>Are there other, less frequent teratogenic risks?</a:t>
            </a:r>
          </a:p>
          <a:p>
            <a:pPr>
              <a:lnSpc>
                <a:spcPct val="110000"/>
              </a:lnSpc>
              <a:spcBef>
                <a:spcPts val="600"/>
              </a:spcBef>
            </a:pPr>
            <a:endParaRPr lang="en-US" dirty="0"/>
          </a:p>
          <a:p>
            <a:pPr>
              <a:lnSpc>
                <a:spcPct val="110000"/>
              </a:lnSpc>
              <a:spcBef>
                <a:spcPts val="600"/>
              </a:spcBef>
            </a:pPr>
            <a:r>
              <a:rPr lang="en-US" dirty="0"/>
              <a:t>Regulatory agencies and public:</a:t>
            </a:r>
          </a:p>
          <a:p>
            <a:pPr marL="914400" lvl="1" indent="-457200">
              <a:lnSpc>
                <a:spcPct val="110000"/>
              </a:lnSpc>
              <a:spcBef>
                <a:spcPts val="600"/>
              </a:spcBef>
              <a:buFont typeface="+mj-lt"/>
              <a:buAutoNum type="arabicPeriod" startAt="3"/>
            </a:pPr>
            <a:r>
              <a:rPr lang="en-US" i="1" dirty="0"/>
              <a:t>What is the teratogenic impact on the public health?</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21</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4BDA78B5-3301-4CE6-8B89-7B4A5FEA207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
        <p:nvSpPr>
          <p:cNvPr id="7" name="Rectangle 4">
            <a:extLst>
              <a:ext uri="{FF2B5EF4-FFF2-40B4-BE49-F238E27FC236}">
                <a16:creationId xmlns:a16="http://schemas.microsoft.com/office/drawing/2014/main" id="{86A97461-B1F7-4D04-AA13-3AF1D8CEBF4F}"/>
              </a:ext>
            </a:extLst>
          </p:cNvPr>
          <p:cNvSpPr>
            <a:spLocks noChangeArrowheads="1"/>
          </p:cNvSpPr>
          <p:nvPr/>
        </p:nvSpPr>
        <p:spPr bwMode="auto">
          <a:xfrm>
            <a:off x="1154906" y="5422106"/>
            <a:ext cx="7924800" cy="614363"/>
          </a:xfrm>
          <a:prstGeom prst="rect">
            <a:avLst/>
          </a:prstGeom>
          <a:noFill/>
          <a:ln w="9525">
            <a:noFill/>
            <a:miter lim="800000"/>
            <a:headEnd/>
            <a:tailEnd/>
          </a:ln>
          <a:effectLst/>
        </p:spPr>
        <p:txBody>
          <a:bodyPr lIns="92075" tIns="46038" rIns="92075" bIns="46038"/>
          <a:lstStyle/>
          <a:p>
            <a:pPr>
              <a:spcBef>
                <a:spcPct val="20000"/>
              </a:spcBef>
              <a:buClr>
                <a:schemeClr val="tx2"/>
              </a:buClr>
              <a:buSzPct val="75000"/>
              <a:tabLst>
                <a:tab pos="0" algn="l"/>
              </a:tabLst>
              <a:defRPr/>
            </a:pPr>
            <a:r>
              <a:rPr lang="en-US" sz="1600" dirty="0"/>
              <a:t>Mitchell AA. Systematic Identification of Drugs That Cause Birth Defects-- A New Opportunity. New England Journal of Medicine 2003;349:2556-2559.</a:t>
            </a:r>
            <a:endParaRPr lang="en-US" dirty="0"/>
          </a:p>
        </p:txBody>
      </p:sp>
    </p:spTree>
    <p:extLst>
      <p:ext uri="{BB962C8B-B14F-4D97-AF65-F5344CB8AC3E}">
        <p14:creationId xmlns:p14="http://schemas.microsoft.com/office/powerpoint/2010/main" val="375589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commonly used drugs</a:t>
            </a:r>
          </a:p>
        </p:txBody>
      </p:sp>
      <p:sp>
        <p:nvSpPr>
          <p:cNvPr id="3" name="Content Placeholder 2"/>
          <p:cNvSpPr>
            <a:spLocks noGrp="1"/>
          </p:cNvSpPr>
          <p:nvPr>
            <p:ph idx="1"/>
          </p:nvPr>
        </p:nvSpPr>
        <p:spPr/>
        <p:txBody>
          <a:bodyPr>
            <a:normAutofit/>
          </a:bodyPr>
          <a:lstStyle/>
          <a:p>
            <a:pPr>
              <a:lnSpc>
                <a:spcPct val="110000"/>
              </a:lnSpc>
              <a:spcBef>
                <a:spcPts val="600"/>
              </a:spcBef>
            </a:pPr>
            <a:r>
              <a:rPr lang="en-US" sz="2400" dirty="0"/>
              <a:t>Apart from vitamins and minerals, the most used drugs during pregnancy are:</a:t>
            </a:r>
          </a:p>
          <a:p>
            <a:pPr lvl="1">
              <a:lnSpc>
                <a:spcPct val="110000"/>
              </a:lnSpc>
              <a:spcBef>
                <a:spcPts val="600"/>
              </a:spcBef>
            </a:pPr>
            <a:r>
              <a:rPr lang="en-US" sz="2000" dirty="0"/>
              <a:t>Analgesics</a:t>
            </a:r>
          </a:p>
          <a:p>
            <a:pPr lvl="1">
              <a:lnSpc>
                <a:spcPct val="110000"/>
              </a:lnSpc>
              <a:spcBef>
                <a:spcPts val="600"/>
              </a:spcBef>
            </a:pPr>
            <a:r>
              <a:rPr lang="en-US" sz="2000" dirty="0"/>
              <a:t>Cough/cold medications</a:t>
            </a:r>
          </a:p>
          <a:p>
            <a:pPr lvl="1">
              <a:lnSpc>
                <a:spcPct val="110000"/>
              </a:lnSpc>
              <a:spcBef>
                <a:spcPts val="600"/>
              </a:spcBef>
            </a:pPr>
            <a:r>
              <a:rPr lang="en-US" sz="2000" dirty="0"/>
              <a:t>Allergy /asthma</a:t>
            </a:r>
          </a:p>
          <a:p>
            <a:pPr lvl="1">
              <a:lnSpc>
                <a:spcPct val="110000"/>
              </a:lnSpc>
              <a:spcBef>
                <a:spcPts val="600"/>
              </a:spcBef>
            </a:pPr>
            <a:r>
              <a:rPr lang="en-US" sz="2000" dirty="0"/>
              <a:t>Antibiotics/anti-infectives </a:t>
            </a:r>
          </a:p>
          <a:p>
            <a:pPr>
              <a:lnSpc>
                <a:spcPct val="110000"/>
              </a:lnSpc>
              <a:spcBef>
                <a:spcPts val="600"/>
              </a:spcBef>
            </a:pPr>
            <a:r>
              <a:rPr lang="en-US" sz="2400" dirty="0"/>
              <a:t>Most commonly used drugs are </a:t>
            </a:r>
            <a:r>
              <a:rPr lang="en-US" sz="2400" u="sng" dirty="0"/>
              <a:t>non-prescription</a:t>
            </a:r>
          </a:p>
          <a:p>
            <a:pPr>
              <a:lnSpc>
                <a:spcPct val="110000"/>
              </a:lnSpc>
              <a:spcBef>
                <a:spcPts val="600"/>
              </a:spcBef>
            </a:pPr>
            <a:r>
              <a:rPr lang="en-US" sz="2400" dirty="0"/>
              <a:t>Most commonly used drugs change over time (exposure to opioids, psychotropics and vaccines has increased)</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22</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7628CCC7-9AF8-422D-B05C-A39F8CEFFE4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57546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A063C-116D-4CC0-AA4D-74056B510C14}"/>
              </a:ext>
            </a:extLst>
          </p:cNvPr>
          <p:cNvSpPr>
            <a:spLocks noGrp="1"/>
          </p:cNvSpPr>
          <p:nvPr>
            <p:ph type="dt" sz="half" idx="10"/>
          </p:nvPr>
        </p:nvSpPr>
        <p:spPr/>
        <p:txBody>
          <a:bodyPr/>
          <a:lstStyle/>
          <a:p>
            <a:fld id="{A41A16DB-1F49-40D3-939C-09B3274C3FCF}" type="datetime1">
              <a:rPr lang="en-US" smtClean="0"/>
              <a:t>9/7/2020</a:t>
            </a:fld>
            <a:endParaRPr lang="en-US"/>
          </a:p>
        </p:txBody>
      </p:sp>
      <p:sp>
        <p:nvSpPr>
          <p:cNvPr id="4" name="Footer Placeholder 3">
            <a:extLst>
              <a:ext uri="{FF2B5EF4-FFF2-40B4-BE49-F238E27FC236}">
                <a16:creationId xmlns:a16="http://schemas.microsoft.com/office/drawing/2014/main" id="{F9AE54D1-90BE-425B-A0F1-DDC6700FC537}"/>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28FB7D7A-09F4-4652-97A3-1B74D143A727}"/>
              </a:ext>
            </a:extLst>
          </p:cNvPr>
          <p:cNvSpPr>
            <a:spLocks noGrp="1"/>
          </p:cNvSpPr>
          <p:nvPr>
            <p:ph type="sldNum" sz="quarter" idx="12"/>
          </p:nvPr>
        </p:nvSpPr>
        <p:spPr/>
        <p:txBody>
          <a:bodyPr/>
          <a:lstStyle/>
          <a:p>
            <a:fld id="{E095BC32-3FC6-4AD0-BEDA-9CE5BCC99587}" type="slidenum">
              <a:rPr lang="en-US" smtClean="0"/>
              <a:t>23</a:t>
            </a:fld>
            <a:endParaRPr lang="en-US"/>
          </a:p>
        </p:txBody>
      </p:sp>
      <p:pic>
        <p:nvPicPr>
          <p:cNvPr id="10" name="Picture 9">
            <a:extLst>
              <a:ext uri="{FF2B5EF4-FFF2-40B4-BE49-F238E27FC236}">
                <a16:creationId xmlns:a16="http://schemas.microsoft.com/office/drawing/2014/main" id="{AADDC9AE-BB33-4E57-A478-F247B3CCEC66}"/>
              </a:ext>
            </a:extLst>
          </p:cNvPr>
          <p:cNvPicPr>
            <a:picLocks noChangeAspect="1"/>
          </p:cNvPicPr>
          <p:nvPr/>
        </p:nvPicPr>
        <p:blipFill>
          <a:blip r:embed="rId4"/>
          <a:stretch>
            <a:fillRect/>
          </a:stretch>
        </p:blipFill>
        <p:spPr>
          <a:xfrm>
            <a:off x="5423791" y="1828800"/>
            <a:ext cx="6529521" cy="4036219"/>
          </a:xfrm>
          <a:prstGeom prst="rect">
            <a:avLst/>
          </a:prstGeom>
        </p:spPr>
      </p:pic>
      <p:sp>
        <p:nvSpPr>
          <p:cNvPr id="19" name="Title 1">
            <a:extLst>
              <a:ext uri="{FF2B5EF4-FFF2-40B4-BE49-F238E27FC236}">
                <a16:creationId xmlns:a16="http://schemas.microsoft.com/office/drawing/2014/main" id="{668EEDE0-094B-47AF-808F-652762DE0CAB}"/>
              </a:ext>
            </a:extLst>
          </p:cNvPr>
          <p:cNvSpPr>
            <a:spLocks noGrp="1"/>
          </p:cNvSpPr>
          <p:nvPr>
            <p:ph type="title"/>
          </p:nvPr>
        </p:nvSpPr>
        <p:spPr>
          <a:xfrm>
            <a:off x="838200" y="365125"/>
            <a:ext cx="10515600" cy="1325563"/>
          </a:xfrm>
        </p:spPr>
        <p:txBody>
          <a:bodyPr/>
          <a:lstStyle/>
          <a:p>
            <a:r>
              <a:rPr lang="en-US" b="1" dirty="0"/>
              <a:t>Secular patterns of selected anti-nausea medications during the first trimester </a:t>
            </a:r>
          </a:p>
        </p:txBody>
      </p:sp>
      <p:graphicFrame>
        <p:nvGraphicFramePr>
          <p:cNvPr id="20" name="Object 2">
            <a:extLst>
              <a:ext uri="{FF2B5EF4-FFF2-40B4-BE49-F238E27FC236}">
                <a16:creationId xmlns:a16="http://schemas.microsoft.com/office/drawing/2014/main" id="{AE4CA1CB-816B-4EE8-B0F7-F4B2EB9DF362}"/>
              </a:ext>
            </a:extLst>
          </p:cNvPr>
          <p:cNvGraphicFramePr>
            <a:graphicFrameLocks noChangeAspect="1"/>
          </p:cNvGraphicFramePr>
          <p:nvPr>
            <p:extLst>
              <p:ext uri="{D42A27DB-BD31-4B8C-83A1-F6EECF244321}">
                <p14:modId xmlns:p14="http://schemas.microsoft.com/office/powerpoint/2010/main" val="3325335770"/>
              </p:ext>
            </p:extLst>
          </p:nvPr>
        </p:nvGraphicFramePr>
        <p:xfrm>
          <a:off x="230984" y="2607469"/>
          <a:ext cx="5183979" cy="3261829"/>
        </p:xfrm>
        <a:graphic>
          <a:graphicData uri="http://schemas.openxmlformats.org/presentationml/2006/ole">
            <mc:AlternateContent xmlns:mc="http://schemas.openxmlformats.org/markup-compatibility/2006">
              <mc:Choice xmlns:v="urn:schemas-microsoft-com:vml" Requires="v">
                <p:oleObj spid="_x0000_s5209" name="Worksheet" r:id="rId5" imgW="6696159" imgH="4419600" progId="Excel.Sheet.8">
                  <p:embed/>
                </p:oleObj>
              </mc:Choice>
              <mc:Fallback>
                <p:oleObj name="Worksheet" r:id="rId5" imgW="6696159" imgH="4419600" progId="Excel.Sheet.8">
                  <p:embed/>
                  <p:pic>
                    <p:nvPicPr>
                      <p:cNvPr id="51205" name="Object 2">
                        <a:extLst>
                          <a:ext uri="{FF2B5EF4-FFF2-40B4-BE49-F238E27FC236}">
                            <a16:creationId xmlns:a16="http://schemas.microsoft.com/office/drawing/2014/main" id="{E80B2C6F-C647-4CC6-BE27-BA54B2AD23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984" y="2607469"/>
                        <a:ext cx="5183979" cy="326182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17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7B4FDA27-EEB0-47FD-9FCB-38ACF0E4BFEE}"/>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fld id="{C212A1FE-7A1F-41EB-990C-9C6F74EB8641}" type="slidenum">
              <a:rPr lang="en-US" altLang="en-US" sz="1200">
                <a:solidFill>
                  <a:srgbClr val="898989"/>
                </a:solidFill>
                <a:latin typeface="Calibri" panose="020F0502020204030204" pitchFamily="34" charset="0"/>
              </a:rPr>
              <a:pPr algn="r">
                <a:spcBef>
                  <a:spcPct val="0"/>
                </a:spcBef>
                <a:buClrTx/>
                <a:buSzTx/>
                <a:buFontTx/>
                <a:buNone/>
              </a:pPr>
              <a:t>24</a:t>
            </a:fld>
            <a:endParaRPr lang="en-US" altLang="en-US" sz="1200">
              <a:solidFill>
                <a:srgbClr val="898989"/>
              </a:solidFill>
              <a:latin typeface="Calibri" panose="020F0502020204030204" pitchFamily="34" charset="0"/>
            </a:endParaRPr>
          </a:p>
        </p:txBody>
      </p:sp>
      <p:sp>
        <p:nvSpPr>
          <p:cNvPr id="52228" name="Rectangle 7">
            <a:extLst>
              <a:ext uri="{FF2B5EF4-FFF2-40B4-BE49-F238E27FC236}">
                <a16:creationId xmlns:a16="http://schemas.microsoft.com/office/drawing/2014/main" id="{90886B55-5B82-47B7-B5C1-1A6D40A208DC}"/>
              </a:ext>
            </a:extLst>
          </p:cNvPr>
          <p:cNvSpPr>
            <a:spLocks noChangeArrowheads="1"/>
          </p:cNvSpPr>
          <p:nvPr/>
        </p:nvSpPr>
        <p:spPr bwMode="auto">
          <a:xfrm>
            <a:off x="1524001" y="14598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latin typeface="Calibri" panose="020F0502020204030204" pitchFamily="34" charset="0"/>
            </a:endParaRPr>
          </a:p>
        </p:txBody>
      </p:sp>
      <p:pic>
        <p:nvPicPr>
          <p:cNvPr id="52232" name="Picture 1">
            <a:extLst>
              <a:ext uri="{FF2B5EF4-FFF2-40B4-BE49-F238E27FC236}">
                <a16:creationId xmlns:a16="http://schemas.microsoft.com/office/drawing/2014/main" id="{89649B57-27FA-4A0C-971A-F23C394930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1256" y="1350168"/>
            <a:ext cx="68580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a:extLst>
              <a:ext uri="{FF2B5EF4-FFF2-40B4-BE49-F238E27FC236}">
                <a16:creationId xmlns:a16="http://schemas.microsoft.com/office/drawing/2014/main" id="{EF5EA817-B142-4F84-9492-7967EB67941A}"/>
              </a:ext>
            </a:extLst>
          </p:cNvPr>
          <p:cNvSpPr txBox="1">
            <a:spLocks noChangeArrowheads="1"/>
          </p:cNvSpPr>
          <p:nvPr/>
        </p:nvSpPr>
        <p:spPr bwMode="auto">
          <a:xfrm>
            <a:off x="2500391" y="5699011"/>
            <a:ext cx="6965078" cy="523220"/>
          </a:xfrm>
          <a:prstGeom prst="rect">
            <a:avLst/>
          </a:prstGeom>
          <a:solidFill>
            <a:schemeClr val="bg1"/>
          </a:solidFill>
          <a:ln>
            <a:noFill/>
          </a:ln>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dirty="0">
                <a:latin typeface="+mn-lt"/>
              </a:rPr>
              <a:t>Desai R, Hernández-Díaz S, Bateman BT, Huybrechts K. Increase in prescription opioid use during pregnancy among Medicaid-enrolled women. </a:t>
            </a:r>
            <a:r>
              <a:rPr lang="en-US" altLang="en-US" sz="1400" dirty="0" err="1">
                <a:latin typeface="+mn-lt"/>
              </a:rPr>
              <a:t>Obstet</a:t>
            </a:r>
            <a:r>
              <a:rPr lang="en-US" altLang="en-US" sz="1400" dirty="0">
                <a:latin typeface="+mn-lt"/>
              </a:rPr>
              <a:t> Gynecol. 2014;123(5):997-1002</a:t>
            </a:r>
          </a:p>
        </p:txBody>
      </p:sp>
      <p:sp>
        <p:nvSpPr>
          <p:cNvPr id="11" name="Title 1">
            <a:extLst>
              <a:ext uri="{FF2B5EF4-FFF2-40B4-BE49-F238E27FC236}">
                <a16:creationId xmlns:a16="http://schemas.microsoft.com/office/drawing/2014/main" id="{EFC2D730-CEE0-47D3-8D7F-8EC00EA31A2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b="1" dirty="0"/>
              <a:t>Opioids epidemic also affecting pregnancy…</a:t>
            </a:r>
          </a:p>
        </p:txBody>
      </p:sp>
      <p:sp>
        <p:nvSpPr>
          <p:cNvPr id="2" name="Date Placeholder 1">
            <a:extLst>
              <a:ext uri="{FF2B5EF4-FFF2-40B4-BE49-F238E27FC236}">
                <a16:creationId xmlns:a16="http://schemas.microsoft.com/office/drawing/2014/main" id="{6078ABF4-37D9-49FE-B2D1-ADB9D589FE4C}"/>
              </a:ext>
            </a:extLst>
          </p:cNvPr>
          <p:cNvSpPr>
            <a:spLocks noGrp="1"/>
          </p:cNvSpPr>
          <p:nvPr>
            <p:ph type="dt" sz="half" idx="10"/>
          </p:nvPr>
        </p:nvSpPr>
        <p:spPr/>
        <p:txBody>
          <a:bodyPr/>
          <a:lstStyle/>
          <a:p>
            <a:fld id="{E077784C-581C-4B2D-B1E1-F35A921F8740}" type="datetime1">
              <a:rPr lang="en-US" smtClean="0"/>
              <a:t>9/7/2020</a:t>
            </a:fld>
            <a:endParaRPr lang="en-US"/>
          </a:p>
        </p:txBody>
      </p:sp>
      <p:sp>
        <p:nvSpPr>
          <p:cNvPr id="3" name="Footer Placeholder 2">
            <a:extLst>
              <a:ext uri="{FF2B5EF4-FFF2-40B4-BE49-F238E27FC236}">
                <a16:creationId xmlns:a16="http://schemas.microsoft.com/office/drawing/2014/main" id="{9E1230B7-09D6-4604-B623-962CFE2C1E22}"/>
              </a:ext>
            </a:extLst>
          </p:cNvPr>
          <p:cNvSpPr>
            <a:spLocks noGrp="1"/>
          </p:cNvSpPr>
          <p:nvPr>
            <p:ph type="ftr" sz="quarter" idx="11"/>
          </p:nvPr>
        </p:nvSpPr>
        <p:spPr/>
        <p:txBody>
          <a:bodyPr/>
          <a:lstStyle/>
          <a:p>
            <a:r>
              <a:rPr lang="en-US"/>
              <a:t>Hernandez-Diaz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can we identify teratogens?</a:t>
            </a:r>
          </a:p>
        </p:txBody>
      </p:sp>
      <p:sp>
        <p:nvSpPr>
          <p:cNvPr id="3" name="Content Placeholder 2"/>
          <p:cNvSpPr>
            <a:spLocks noGrp="1"/>
          </p:cNvSpPr>
          <p:nvPr>
            <p:ph idx="1"/>
          </p:nvPr>
        </p:nvSpPr>
        <p:spPr/>
        <p:txBody>
          <a:bodyPr>
            <a:normAutofit/>
          </a:bodyPr>
          <a:lstStyle/>
          <a:p>
            <a:pPr>
              <a:lnSpc>
                <a:spcPct val="110000"/>
              </a:lnSpc>
              <a:spcBef>
                <a:spcPts val="600"/>
              </a:spcBef>
            </a:pPr>
            <a:r>
              <a:rPr lang="en-US" b="1" dirty="0"/>
              <a:t>Premarketing Approaches</a:t>
            </a:r>
            <a:r>
              <a:rPr lang="en-US" dirty="0"/>
              <a:t>:</a:t>
            </a:r>
          </a:p>
          <a:p>
            <a:pPr>
              <a:lnSpc>
                <a:spcPct val="110000"/>
              </a:lnSpc>
              <a:spcBef>
                <a:spcPts val="600"/>
              </a:spcBef>
            </a:pPr>
            <a:endParaRPr lang="en-US" dirty="0"/>
          </a:p>
          <a:p>
            <a:pPr lvl="1">
              <a:lnSpc>
                <a:spcPct val="110000"/>
              </a:lnSpc>
              <a:spcBef>
                <a:spcPts val="600"/>
              </a:spcBef>
            </a:pPr>
            <a:r>
              <a:rPr lang="en-US" dirty="0"/>
              <a:t>Pharmacologic or toxicologic studies </a:t>
            </a:r>
            <a:r>
              <a:rPr lang="en-US" dirty="0">
                <a:solidFill>
                  <a:srgbClr val="C00000"/>
                </a:solidFill>
              </a:rPr>
              <a:t>- poor predictors</a:t>
            </a:r>
          </a:p>
          <a:p>
            <a:pPr lvl="1">
              <a:lnSpc>
                <a:spcPct val="110000"/>
              </a:lnSpc>
              <a:spcBef>
                <a:spcPts val="600"/>
              </a:spcBef>
            </a:pPr>
            <a:r>
              <a:rPr lang="en-US" dirty="0"/>
              <a:t>Animal studies </a:t>
            </a:r>
            <a:r>
              <a:rPr lang="en-US" dirty="0">
                <a:solidFill>
                  <a:srgbClr val="C00000"/>
                </a:solidFill>
              </a:rPr>
              <a:t>- poor predictors</a:t>
            </a:r>
          </a:p>
          <a:p>
            <a:pPr lvl="1">
              <a:lnSpc>
                <a:spcPct val="110000"/>
              </a:lnSpc>
              <a:spcBef>
                <a:spcPts val="600"/>
              </a:spcBef>
            </a:pPr>
            <a:r>
              <a:rPr lang="en-US" dirty="0"/>
              <a:t>Clinical trials </a:t>
            </a:r>
            <a:r>
              <a:rPr lang="en-US" dirty="0">
                <a:solidFill>
                  <a:srgbClr val="C00000"/>
                </a:solidFill>
              </a:rPr>
              <a:t>- exclude pregnant women</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25</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4AEE0D90-5662-4A6F-B418-C46B517B0AF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pic>
        <p:nvPicPr>
          <p:cNvPr id="8" name="Picture 7">
            <a:extLst>
              <a:ext uri="{FF2B5EF4-FFF2-40B4-BE49-F238E27FC236}">
                <a16:creationId xmlns:a16="http://schemas.microsoft.com/office/drawing/2014/main" id="{44BBC85E-3478-470B-8F91-C9D23BF8E6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3488" y="3517901"/>
            <a:ext cx="19335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31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can we identify teratogens?</a:t>
            </a:r>
          </a:p>
        </p:txBody>
      </p:sp>
      <p:sp>
        <p:nvSpPr>
          <p:cNvPr id="3" name="Content Placeholder 2"/>
          <p:cNvSpPr>
            <a:spLocks noGrp="1"/>
          </p:cNvSpPr>
          <p:nvPr>
            <p:ph idx="1"/>
          </p:nvPr>
        </p:nvSpPr>
        <p:spPr/>
        <p:txBody>
          <a:bodyPr>
            <a:normAutofit/>
          </a:bodyPr>
          <a:lstStyle/>
          <a:p>
            <a:pPr>
              <a:lnSpc>
                <a:spcPct val="110000"/>
              </a:lnSpc>
              <a:spcBef>
                <a:spcPts val="600"/>
              </a:spcBef>
            </a:pPr>
            <a:r>
              <a:rPr lang="en-US" b="1" dirty="0"/>
              <a:t>Post-marketing Approaches</a:t>
            </a:r>
            <a:r>
              <a:rPr lang="en-US" dirty="0"/>
              <a:t>:</a:t>
            </a:r>
          </a:p>
          <a:p>
            <a:pPr>
              <a:lnSpc>
                <a:spcPct val="110000"/>
              </a:lnSpc>
              <a:spcBef>
                <a:spcPts val="600"/>
              </a:spcBef>
            </a:pPr>
            <a:endParaRPr lang="en-US" dirty="0"/>
          </a:p>
          <a:p>
            <a:pPr lvl="1">
              <a:lnSpc>
                <a:spcPct val="110000"/>
              </a:lnSpc>
              <a:spcBef>
                <a:spcPts val="600"/>
              </a:spcBef>
            </a:pPr>
            <a:r>
              <a:rPr lang="en-US" dirty="0"/>
              <a:t>Case reports </a:t>
            </a:r>
            <a:r>
              <a:rPr lang="en-US" dirty="0">
                <a:solidFill>
                  <a:srgbClr val="C00000"/>
                </a:solidFill>
              </a:rPr>
              <a:t>- clues; false alarms</a:t>
            </a:r>
          </a:p>
          <a:p>
            <a:pPr lvl="1">
              <a:lnSpc>
                <a:spcPct val="110000"/>
              </a:lnSpc>
              <a:spcBef>
                <a:spcPts val="600"/>
              </a:spcBef>
            </a:pPr>
            <a:r>
              <a:rPr lang="en-US" dirty="0"/>
              <a:t>Ecological studies </a:t>
            </a:r>
            <a:r>
              <a:rPr lang="en-US" dirty="0">
                <a:solidFill>
                  <a:srgbClr val="C00000"/>
                </a:solidFill>
              </a:rPr>
              <a:t>- clues; false alarms</a:t>
            </a:r>
          </a:p>
          <a:p>
            <a:pPr lvl="1">
              <a:lnSpc>
                <a:spcPct val="110000"/>
              </a:lnSpc>
              <a:spcBef>
                <a:spcPts val="600"/>
              </a:spcBef>
            </a:pPr>
            <a:r>
              <a:rPr lang="en-US" dirty="0"/>
              <a:t>Experimental studies </a:t>
            </a:r>
            <a:r>
              <a:rPr lang="en-US" dirty="0">
                <a:solidFill>
                  <a:srgbClr val="C00000"/>
                </a:solidFill>
              </a:rPr>
              <a:t>- too small</a:t>
            </a:r>
          </a:p>
          <a:p>
            <a:pPr lvl="1">
              <a:lnSpc>
                <a:spcPct val="110000"/>
              </a:lnSpc>
              <a:spcBef>
                <a:spcPts val="600"/>
              </a:spcBef>
            </a:pPr>
            <a:r>
              <a:rPr lang="en-US" dirty="0"/>
              <a:t>Non-experimental (epidemiologic) studies</a:t>
            </a:r>
          </a:p>
          <a:p>
            <a:pPr lvl="2">
              <a:lnSpc>
                <a:spcPct val="110000"/>
              </a:lnSpc>
              <a:spcBef>
                <a:spcPts val="600"/>
              </a:spcBef>
            </a:pPr>
            <a:r>
              <a:rPr lang="en-US" sz="1800" dirty="0"/>
              <a:t> </a:t>
            </a:r>
            <a:r>
              <a:rPr lang="en-US" dirty="0"/>
              <a:t>Cohort</a:t>
            </a:r>
          </a:p>
          <a:p>
            <a:pPr lvl="2">
              <a:lnSpc>
                <a:spcPct val="110000"/>
              </a:lnSpc>
              <a:spcBef>
                <a:spcPts val="600"/>
              </a:spcBef>
            </a:pPr>
            <a:r>
              <a:rPr lang="en-US" dirty="0"/>
              <a:t> Case-Control</a:t>
            </a:r>
            <a:endParaRPr lang="en-US" sz="2800"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26</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AB8E07ED-D201-41CD-83D7-4882125C0AE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7578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can we identify teratogens?</a:t>
            </a:r>
          </a:p>
        </p:txBody>
      </p:sp>
      <p:sp>
        <p:nvSpPr>
          <p:cNvPr id="3" name="Content Placeholder 2"/>
          <p:cNvSpPr>
            <a:spLocks noGrp="1"/>
          </p:cNvSpPr>
          <p:nvPr>
            <p:ph idx="1"/>
          </p:nvPr>
        </p:nvSpPr>
        <p:spPr/>
        <p:txBody>
          <a:bodyPr>
            <a:normAutofit/>
          </a:bodyPr>
          <a:lstStyle/>
          <a:p>
            <a:pPr>
              <a:lnSpc>
                <a:spcPct val="110000"/>
              </a:lnSpc>
              <a:spcBef>
                <a:spcPts val="600"/>
              </a:spcBef>
            </a:pPr>
            <a:r>
              <a:rPr lang="en-US" sz="2400" b="1" dirty="0"/>
              <a:t>Designed for Birth Defects Research</a:t>
            </a:r>
          </a:p>
          <a:p>
            <a:pPr lvl="1">
              <a:lnSpc>
                <a:spcPct val="110000"/>
              </a:lnSpc>
              <a:spcBef>
                <a:spcPts val="600"/>
              </a:spcBef>
            </a:pPr>
            <a:r>
              <a:rPr lang="en-US" sz="2000" dirty="0"/>
              <a:t>Cohorts, wide range of exposures -  Collaborative Perinatal Project, </a:t>
            </a:r>
            <a:r>
              <a:rPr lang="en-US" sz="2000" dirty="0" err="1"/>
              <a:t>MoBa</a:t>
            </a:r>
            <a:r>
              <a:rPr lang="en-US" sz="2000" dirty="0"/>
              <a:t> </a:t>
            </a:r>
          </a:p>
          <a:p>
            <a:pPr lvl="1">
              <a:lnSpc>
                <a:spcPct val="110000"/>
              </a:lnSpc>
              <a:spcBef>
                <a:spcPts val="600"/>
              </a:spcBef>
            </a:pPr>
            <a:r>
              <a:rPr lang="en-US" sz="2000" dirty="0"/>
              <a:t>Cohorts, specific exposures – Exposure Pregnancy Registries</a:t>
            </a:r>
          </a:p>
          <a:p>
            <a:pPr lvl="1">
              <a:lnSpc>
                <a:spcPct val="110000"/>
              </a:lnSpc>
              <a:spcBef>
                <a:spcPts val="600"/>
              </a:spcBef>
            </a:pPr>
            <a:r>
              <a:rPr lang="en-US" sz="2000" dirty="0"/>
              <a:t>Case control studies – Case Control Surveillance (Slone, BDSTEPS)</a:t>
            </a:r>
          </a:p>
          <a:p>
            <a:pPr>
              <a:lnSpc>
                <a:spcPct val="110000"/>
              </a:lnSpc>
              <a:spcBef>
                <a:spcPts val="600"/>
              </a:spcBef>
            </a:pPr>
            <a:r>
              <a:rPr lang="en-US" sz="2400" b="1" dirty="0"/>
              <a:t>Designed for Other Purposes</a:t>
            </a:r>
          </a:p>
          <a:p>
            <a:pPr lvl="1">
              <a:lnSpc>
                <a:spcPct val="110000"/>
              </a:lnSpc>
              <a:spcBef>
                <a:spcPts val="600"/>
              </a:spcBef>
            </a:pPr>
            <a:r>
              <a:rPr lang="en-US" sz="2000" dirty="0"/>
              <a:t>Automated claims databases - Medicaid Analytic </a:t>
            </a:r>
            <a:r>
              <a:rPr lang="en-US" sz="2000" dirty="0" err="1"/>
              <a:t>eXtract</a:t>
            </a:r>
            <a:r>
              <a:rPr lang="en-US" sz="2000" dirty="0"/>
              <a:t>, Optum, IBM </a:t>
            </a:r>
            <a:r>
              <a:rPr lang="en-US" sz="2000" dirty="0" err="1"/>
              <a:t>MarketScan</a:t>
            </a:r>
            <a:endParaRPr lang="en-US" sz="2000" dirty="0"/>
          </a:p>
          <a:p>
            <a:pPr lvl="1">
              <a:lnSpc>
                <a:spcPct val="110000"/>
              </a:lnSpc>
              <a:spcBef>
                <a:spcPts val="600"/>
              </a:spcBef>
            </a:pPr>
            <a:r>
              <a:rPr lang="en-US" sz="2000" dirty="0"/>
              <a:t>Computerized medical records – UK Clinical Practice Research Datalink (CPRD)</a:t>
            </a:r>
          </a:p>
          <a:p>
            <a:pPr lvl="1">
              <a:lnSpc>
                <a:spcPct val="110000"/>
              </a:lnSpc>
              <a:spcBef>
                <a:spcPts val="600"/>
              </a:spcBef>
            </a:pPr>
            <a:r>
              <a:rPr lang="en-US" sz="2000" dirty="0"/>
              <a:t>Provincial registries - </a:t>
            </a:r>
            <a:r>
              <a:rPr lang="en-US" sz="2000" dirty="0" err="1"/>
              <a:t>Régie</a:t>
            </a:r>
            <a:r>
              <a:rPr lang="en-US" sz="2000" dirty="0"/>
              <a:t> de </a:t>
            </a:r>
            <a:r>
              <a:rPr lang="en-US" sz="2000" dirty="0" err="1"/>
              <a:t>l'assurance</a:t>
            </a:r>
            <a:r>
              <a:rPr lang="en-US" sz="2000" dirty="0"/>
              <a:t> </a:t>
            </a:r>
            <a:r>
              <a:rPr lang="en-US" sz="2000" dirty="0" err="1"/>
              <a:t>maladie</a:t>
            </a:r>
            <a:r>
              <a:rPr lang="en-US" sz="2000" dirty="0"/>
              <a:t> du Québec, Health Services Saskatchewan</a:t>
            </a:r>
          </a:p>
          <a:p>
            <a:pPr lvl="1">
              <a:lnSpc>
                <a:spcPct val="110000"/>
              </a:lnSpc>
              <a:spcBef>
                <a:spcPts val="600"/>
              </a:spcBef>
            </a:pPr>
            <a:r>
              <a:rPr lang="en-US" sz="2000" dirty="0"/>
              <a:t>National Registers - Nordic linked databases</a:t>
            </a:r>
          </a:p>
          <a:p>
            <a:pPr lvl="2">
              <a:lnSpc>
                <a:spcPct val="110000"/>
              </a:lnSpc>
              <a:spcBef>
                <a:spcPts val="600"/>
              </a:spcBef>
            </a:pPr>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27</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B9301548-C2F6-4831-9660-ABFACE6B0999}"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405801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Surveillance strategy</a:t>
            </a:r>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en-US" sz="2600" b="1" dirty="0"/>
              <a:t>Exposure pregnancy registries</a:t>
            </a:r>
          </a:p>
          <a:p>
            <a:pPr lvl="1">
              <a:lnSpc>
                <a:spcPct val="110000"/>
              </a:lnSpc>
              <a:spcBef>
                <a:spcPts val="600"/>
              </a:spcBef>
            </a:pPr>
            <a:r>
              <a:rPr lang="en-US" sz="2200" dirty="0"/>
              <a:t>To identify drugs with dramatic fetal risks (e.g., thalidomide)</a:t>
            </a:r>
          </a:p>
          <a:p>
            <a:pPr lvl="1">
              <a:lnSpc>
                <a:spcPct val="110000"/>
              </a:lnSpc>
              <a:spcBef>
                <a:spcPts val="600"/>
              </a:spcBef>
            </a:pPr>
            <a:r>
              <a:rPr lang="en-US" sz="2200" dirty="0"/>
              <a:t>New drugs </a:t>
            </a:r>
          </a:p>
          <a:p>
            <a:pPr>
              <a:lnSpc>
                <a:spcPct val="110000"/>
              </a:lnSpc>
              <a:spcBef>
                <a:spcPts val="600"/>
              </a:spcBef>
            </a:pPr>
            <a:endParaRPr lang="en-US" sz="2600" dirty="0"/>
          </a:p>
          <a:p>
            <a:pPr>
              <a:lnSpc>
                <a:spcPct val="110000"/>
              </a:lnSpc>
              <a:spcBef>
                <a:spcPts val="600"/>
              </a:spcBef>
            </a:pPr>
            <a:r>
              <a:rPr lang="en-US" sz="2600" b="1" dirty="0"/>
              <a:t>Health care databases</a:t>
            </a:r>
          </a:p>
          <a:p>
            <a:pPr lvl="1">
              <a:lnSpc>
                <a:spcPct val="110000"/>
              </a:lnSpc>
              <a:spcBef>
                <a:spcPts val="600"/>
              </a:spcBef>
            </a:pPr>
            <a:r>
              <a:rPr lang="en-US" sz="2200" dirty="0"/>
              <a:t>To identify drugs with moderate fetal risk</a:t>
            </a:r>
          </a:p>
          <a:p>
            <a:pPr lvl="1">
              <a:lnSpc>
                <a:spcPct val="110000"/>
              </a:lnSpc>
              <a:spcBef>
                <a:spcPts val="600"/>
              </a:spcBef>
            </a:pPr>
            <a:r>
              <a:rPr lang="en-US" sz="2200" dirty="0"/>
              <a:t>Commonly used prescription drugs and/or relatively common outcomes</a:t>
            </a:r>
          </a:p>
          <a:p>
            <a:pPr>
              <a:lnSpc>
                <a:spcPct val="110000"/>
              </a:lnSpc>
              <a:spcBef>
                <a:spcPts val="600"/>
              </a:spcBef>
            </a:pPr>
            <a:endParaRPr lang="en-US" sz="2600" dirty="0"/>
          </a:p>
          <a:p>
            <a:pPr>
              <a:lnSpc>
                <a:spcPct val="110000"/>
              </a:lnSpc>
              <a:spcBef>
                <a:spcPts val="600"/>
              </a:spcBef>
            </a:pPr>
            <a:r>
              <a:rPr lang="en-US" sz="2600" b="1" dirty="0"/>
              <a:t>Case control surveillance</a:t>
            </a:r>
          </a:p>
          <a:p>
            <a:pPr lvl="1">
              <a:lnSpc>
                <a:spcPct val="110000"/>
              </a:lnSpc>
              <a:spcBef>
                <a:spcPts val="600"/>
              </a:spcBef>
            </a:pPr>
            <a:r>
              <a:rPr lang="en-US" sz="2200" dirty="0"/>
              <a:t>To identify drugs with moderate fetal risk </a:t>
            </a:r>
          </a:p>
          <a:p>
            <a:pPr lvl="1">
              <a:lnSpc>
                <a:spcPct val="110000"/>
              </a:lnSpc>
              <a:spcBef>
                <a:spcPts val="600"/>
              </a:spcBef>
            </a:pPr>
            <a:r>
              <a:rPr lang="en-US" sz="2200" dirty="0"/>
              <a:t>Suspected specific malformation (or other outcome) &amp; relatively common use  </a:t>
            </a:r>
          </a:p>
          <a:p>
            <a:pPr lvl="2">
              <a:lnSpc>
                <a:spcPct val="110000"/>
              </a:lnSpc>
              <a:spcBef>
                <a:spcPts val="600"/>
              </a:spcBef>
            </a:pPr>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28</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6EF2CD2A-4C78-44B4-AADE-8CF63A693550}"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82944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a:bodyPr>
          <a:lstStyle/>
          <a:p>
            <a:pPr>
              <a:lnSpc>
                <a:spcPct val="140000"/>
              </a:lnSpc>
              <a:spcBef>
                <a:spcPts val="600"/>
              </a:spcBef>
            </a:pPr>
            <a:r>
              <a:rPr lang="en-US" dirty="0">
                <a:solidFill>
                  <a:schemeClr val="bg1">
                    <a:lumMod val="75000"/>
                  </a:schemeClr>
                </a:solidFill>
              </a:rPr>
              <a:t>Introduction to Drug Safety in Pregnancy</a:t>
            </a:r>
          </a:p>
          <a:p>
            <a:pPr>
              <a:lnSpc>
                <a:spcPct val="140000"/>
              </a:lnSpc>
              <a:spcBef>
                <a:spcPts val="600"/>
              </a:spcBef>
            </a:pPr>
            <a:r>
              <a:rPr lang="en-US" dirty="0">
                <a:solidFill>
                  <a:schemeClr val="bg1">
                    <a:lumMod val="75000"/>
                  </a:schemeClr>
                </a:solidFill>
              </a:rPr>
              <a:t>Tools Overview</a:t>
            </a:r>
          </a:p>
          <a:p>
            <a:pPr>
              <a:lnSpc>
                <a:spcPct val="140000"/>
              </a:lnSpc>
              <a:spcBef>
                <a:spcPts val="600"/>
              </a:spcBef>
            </a:pPr>
            <a:r>
              <a:rPr lang="en-US" dirty="0"/>
              <a:t>Challenges &amp; Solutions</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29</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D1677264-42F7-41B6-8FD8-A3A410B8146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48995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a:bodyPr>
          <a:lstStyle/>
          <a:p>
            <a:pPr>
              <a:lnSpc>
                <a:spcPct val="140000"/>
              </a:lnSpc>
              <a:spcBef>
                <a:spcPts val="600"/>
              </a:spcBef>
            </a:pPr>
            <a:r>
              <a:rPr lang="en-US" dirty="0"/>
              <a:t>Introduction to Drug Safety in Pregnancy</a:t>
            </a:r>
          </a:p>
          <a:p>
            <a:pPr>
              <a:lnSpc>
                <a:spcPct val="140000"/>
              </a:lnSpc>
              <a:spcBef>
                <a:spcPts val="600"/>
              </a:spcBef>
            </a:pPr>
            <a:r>
              <a:rPr lang="en-US" dirty="0"/>
              <a:t>Tools Overview</a:t>
            </a:r>
          </a:p>
          <a:p>
            <a:pPr>
              <a:lnSpc>
                <a:spcPct val="140000"/>
              </a:lnSpc>
              <a:spcBef>
                <a:spcPts val="600"/>
              </a:spcBef>
            </a:pPr>
            <a:r>
              <a:rPr lang="en-US" dirty="0"/>
              <a:t>Challenges &amp; Solutions</a:t>
            </a:r>
          </a:p>
          <a:p>
            <a:pPr>
              <a:lnSpc>
                <a:spcPct val="140000"/>
              </a:lnSpc>
              <a:spcBef>
                <a:spcPts val="600"/>
              </a:spcBef>
            </a:pPr>
            <a:r>
              <a:rPr lang="en-US" dirty="0"/>
              <a:t>Example</a:t>
            </a:r>
          </a:p>
          <a:p>
            <a:pPr>
              <a:lnSpc>
                <a:spcPct val="140000"/>
              </a:lnSpc>
              <a:spcBef>
                <a:spcPts val="600"/>
              </a:spcBef>
            </a:pPr>
            <a:r>
              <a:rPr lang="en-US" dirty="0"/>
              <a:t>Future</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3</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407B8F55-2592-4EB3-AFC4-4648B317404C}"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2912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Source Population</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Mother</a:t>
            </a:r>
          </a:p>
          <a:p>
            <a:pPr>
              <a:lnSpc>
                <a:spcPct val="100000"/>
              </a:lnSpc>
              <a:spcBef>
                <a:spcPts val="600"/>
              </a:spcBef>
            </a:pPr>
            <a:r>
              <a:rPr lang="en-US" dirty="0"/>
              <a:t>Pregnancy</a:t>
            </a:r>
          </a:p>
          <a:p>
            <a:pPr>
              <a:lnSpc>
                <a:spcPct val="100000"/>
              </a:lnSpc>
              <a:spcBef>
                <a:spcPts val="600"/>
              </a:spcBef>
            </a:pPr>
            <a:r>
              <a:rPr lang="en-US" dirty="0"/>
              <a:t>Fetus (1 or more)</a:t>
            </a:r>
          </a:p>
          <a:p>
            <a:pPr lvl="1">
              <a:lnSpc>
                <a:spcPct val="100000"/>
              </a:lnSpc>
              <a:spcBef>
                <a:spcPts val="600"/>
              </a:spcBef>
            </a:pPr>
            <a:r>
              <a:rPr lang="en-US" dirty="0"/>
              <a:t>Need information on outcome for each fetus or newborn</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30</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17271F31-CFAB-4C5F-B209-7D0E361B4297}"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2195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multifetal gestations</a:t>
            </a:r>
          </a:p>
        </p:txBody>
      </p:sp>
      <p:sp>
        <p:nvSpPr>
          <p:cNvPr id="3" name="Content Placeholder 2"/>
          <p:cNvSpPr>
            <a:spLocks noGrp="1"/>
          </p:cNvSpPr>
          <p:nvPr>
            <p:ph idx="1"/>
          </p:nvPr>
        </p:nvSpPr>
        <p:spPr/>
        <p:txBody>
          <a:bodyPr>
            <a:normAutofit/>
          </a:bodyPr>
          <a:lstStyle/>
          <a:p>
            <a:pPr>
              <a:lnSpc>
                <a:spcPct val="100000"/>
              </a:lnSpc>
              <a:spcBef>
                <a:spcPts val="600"/>
              </a:spcBef>
            </a:pPr>
            <a:r>
              <a:rPr lang="en-US" sz="2400" b="1" dirty="0"/>
              <a:t>Exposure</a:t>
            </a:r>
            <a:r>
              <a:rPr lang="en-US" sz="2400" dirty="0"/>
              <a:t> of interest, e.g. what is the effect of multiple gestation on the risk of adverse perinatal outcomes?</a:t>
            </a:r>
          </a:p>
          <a:p>
            <a:pPr>
              <a:lnSpc>
                <a:spcPct val="100000"/>
              </a:lnSpc>
              <a:spcBef>
                <a:spcPts val="600"/>
              </a:spcBef>
            </a:pPr>
            <a:r>
              <a:rPr lang="en-US" sz="2400" b="1" dirty="0"/>
              <a:t>Outcome</a:t>
            </a:r>
            <a:r>
              <a:rPr lang="en-US" sz="2400" dirty="0"/>
              <a:t> of interest, e.g. what is the effect of infertility treatment on the risk of multiple gestation?</a:t>
            </a:r>
          </a:p>
          <a:p>
            <a:pPr>
              <a:lnSpc>
                <a:spcPct val="100000"/>
              </a:lnSpc>
              <a:spcBef>
                <a:spcPts val="600"/>
              </a:spcBef>
            </a:pPr>
            <a:r>
              <a:rPr lang="en-US" sz="2400" b="1" dirty="0"/>
              <a:t>Confounde</a:t>
            </a:r>
            <a:r>
              <a:rPr lang="en-US" sz="2400" dirty="0"/>
              <a:t>r, e.g. what is the effect of delivery via cesarean section on perinatal outcomes? </a:t>
            </a:r>
          </a:p>
          <a:p>
            <a:pPr>
              <a:lnSpc>
                <a:spcPct val="100000"/>
              </a:lnSpc>
              <a:spcBef>
                <a:spcPts val="600"/>
              </a:spcBef>
            </a:pPr>
            <a:r>
              <a:rPr lang="en-US" sz="2400" dirty="0"/>
              <a:t>Causal </a:t>
            </a:r>
            <a:r>
              <a:rPr lang="en-US" sz="2400" b="1" dirty="0"/>
              <a:t>Mediator</a:t>
            </a:r>
          </a:p>
          <a:p>
            <a:pPr>
              <a:lnSpc>
                <a:spcPct val="100000"/>
              </a:lnSpc>
              <a:spcBef>
                <a:spcPts val="600"/>
              </a:spcBef>
            </a:pPr>
            <a:endParaRPr lang="en-US" sz="2400" dirty="0"/>
          </a:p>
          <a:p>
            <a:pPr>
              <a:lnSpc>
                <a:spcPct val="100000"/>
              </a:lnSpc>
              <a:spcBef>
                <a:spcPts val="600"/>
              </a:spcBef>
            </a:pPr>
            <a:r>
              <a:rPr lang="en-US" sz="2400" dirty="0"/>
              <a:t>Source of </a:t>
            </a:r>
            <a:r>
              <a:rPr lang="en-US" sz="2400" b="1" dirty="0"/>
              <a:t>clustered data </a:t>
            </a:r>
            <a:r>
              <a:rPr lang="en-US" sz="2400" dirty="0"/>
              <a:t>structure (Generalized estimating equations)</a:t>
            </a:r>
          </a:p>
        </p:txBody>
      </p:sp>
      <p:sp>
        <p:nvSpPr>
          <p:cNvPr id="4" name="Slide Number Placeholder 3"/>
          <p:cNvSpPr>
            <a:spLocks noGrp="1"/>
          </p:cNvSpPr>
          <p:nvPr>
            <p:ph type="sldNum" sz="quarter" idx="12"/>
          </p:nvPr>
        </p:nvSpPr>
        <p:spPr/>
        <p:txBody>
          <a:bodyPr/>
          <a:lstStyle/>
          <a:p>
            <a:fld id="{4596D4C0-45F3-0B49-900E-61910FF70AC4}" type="slidenum">
              <a:rPr lang="en-US" smtClean="0"/>
              <a:pPr/>
              <a:t>31</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5EFC9AD0-B178-4FC3-A906-C605D40ED5FF}"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
        <p:nvSpPr>
          <p:cNvPr id="7" name="TextBox 6">
            <a:extLst>
              <a:ext uri="{FF2B5EF4-FFF2-40B4-BE49-F238E27FC236}">
                <a16:creationId xmlns:a16="http://schemas.microsoft.com/office/drawing/2014/main" id="{221F882D-E74D-44C2-8D5A-FDA7050575D8}"/>
              </a:ext>
            </a:extLst>
          </p:cNvPr>
          <p:cNvSpPr txBox="1"/>
          <p:nvPr/>
        </p:nvSpPr>
        <p:spPr>
          <a:xfrm>
            <a:off x="985838" y="5829300"/>
            <a:ext cx="10129838" cy="584775"/>
          </a:xfrm>
          <a:prstGeom prst="rect">
            <a:avLst/>
          </a:prstGeom>
          <a:noFill/>
        </p:spPr>
        <p:txBody>
          <a:bodyPr wrap="square" rtlCol="0">
            <a:spAutoFit/>
          </a:bodyPr>
          <a:lstStyle/>
          <a:p>
            <a:r>
              <a:rPr lang="en-US" sz="1600" dirty="0"/>
              <a:t>Oberg AS, VanderWeele TJ, Almqvist C, Hernandez-Diaz S. Pregnancy complications following fertility treatment—disentangling the role of multiple gestation. International journal of epidemiology 2018;47(4):1333-134</a:t>
            </a:r>
          </a:p>
        </p:txBody>
      </p:sp>
      <p:pic>
        <p:nvPicPr>
          <p:cNvPr id="9" name="Picture 8">
            <a:extLst>
              <a:ext uri="{FF2B5EF4-FFF2-40B4-BE49-F238E27FC236}">
                <a16:creationId xmlns:a16="http://schemas.microsoft.com/office/drawing/2014/main" id="{6ACD65B9-8599-4A86-B6B8-0A0CD7870F9A}"/>
              </a:ext>
            </a:extLst>
          </p:cNvPr>
          <p:cNvPicPr>
            <a:picLocks noChangeAspect="1"/>
          </p:cNvPicPr>
          <p:nvPr/>
        </p:nvPicPr>
        <p:blipFill>
          <a:blip r:embed="rId3"/>
          <a:stretch>
            <a:fillRect/>
          </a:stretch>
        </p:blipFill>
        <p:spPr>
          <a:xfrm>
            <a:off x="4933802" y="4241778"/>
            <a:ext cx="5753396" cy="831893"/>
          </a:xfrm>
          <a:prstGeom prst="rect">
            <a:avLst/>
          </a:prstGeom>
        </p:spPr>
      </p:pic>
    </p:spTree>
    <p:extLst>
      <p:ext uri="{BB962C8B-B14F-4D97-AF65-F5344CB8AC3E}">
        <p14:creationId xmlns:p14="http://schemas.microsoft.com/office/powerpoint/2010/main" val="14591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 Bias - Exposure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Misclassification</a:t>
            </a:r>
          </a:p>
          <a:p>
            <a:pPr lvl="1">
              <a:lnSpc>
                <a:spcPct val="100000"/>
              </a:lnSpc>
              <a:spcBef>
                <a:spcPts val="600"/>
              </a:spcBef>
            </a:pPr>
            <a:r>
              <a:rPr lang="en-US" dirty="0"/>
              <a:t>False positives (adherence / compliance, stop after conception)</a:t>
            </a:r>
          </a:p>
          <a:p>
            <a:pPr lvl="2">
              <a:lnSpc>
                <a:spcPct val="100000"/>
              </a:lnSpc>
              <a:spcBef>
                <a:spcPts val="600"/>
              </a:spcBef>
            </a:pPr>
            <a:r>
              <a:rPr lang="en-US" dirty="0"/>
              <a:t>More than a quarter of new prescriptions are unfilled, especially when the drugs are for symptomless conditions</a:t>
            </a:r>
          </a:p>
          <a:p>
            <a:pPr lvl="1">
              <a:lnSpc>
                <a:spcPct val="100000"/>
              </a:lnSpc>
              <a:spcBef>
                <a:spcPts val="600"/>
              </a:spcBef>
            </a:pPr>
            <a:r>
              <a:rPr lang="en-US" dirty="0"/>
              <a:t>False negatives (OTC, sharing, missing data, recall)</a:t>
            </a:r>
          </a:p>
          <a:p>
            <a:endParaRPr lang="en-US" sz="1000" dirty="0"/>
          </a:p>
          <a:p>
            <a:r>
              <a:rPr lang="en-US" dirty="0"/>
              <a:t>Differential misclassification</a:t>
            </a:r>
          </a:p>
          <a:p>
            <a:pPr lvl="1"/>
            <a:r>
              <a:rPr lang="en-US" dirty="0"/>
              <a:t>Recall bias (retrospective interviews)</a:t>
            </a:r>
          </a:p>
          <a:p>
            <a:pPr lvl="1"/>
            <a:endParaRPr lang="en-US" sz="1600" dirty="0"/>
          </a:p>
          <a:p>
            <a:r>
              <a:rPr lang="en-US" dirty="0"/>
              <a:t>Etiologically relevant period  </a:t>
            </a:r>
            <a:r>
              <a:rPr lang="en-US" dirty="0">
                <a:sym typeface="Wingdings" panose="05000000000000000000" pitchFamily="2" charset="2"/>
              </a:rPr>
              <a:t> need timing of pregnancy too</a:t>
            </a:r>
            <a:endParaRPr lang="en-US" dirty="0"/>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32</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2E9D211B-C805-4EC8-978E-D1A1B928B4C4}"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73030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 Bias - Solutions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Exposure: Filling ≥ 1 prescription during the first trimester</a:t>
            </a:r>
          </a:p>
          <a:p>
            <a:pPr>
              <a:lnSpc>
                <a:spcPct val="100000"/>
              </a:lnSpc>
              <a:spcBef>
                <a:spcPts val="600"/>
              </a:spcBef>
            </a:pPr>
            <a:r>
              <a:rPr lang="en-US" dirty="0"/>
              <a:t>Reference: No prescription for index drug in months or filling ≥ 1 prescription for reference drug with same indication</a:t>
            </a:r>
          </a:p>
          <a:p>
            <a:r>
              <a:rPr lang="en-US" dirty="0"/>
              <a:t>Prospective records of drugs </a:t>
            </a:r>
          </a:p>
          <a:p>
            <a:r>
              <a:rPr lang="en-US" dirty="0"/>
              <a:t>Comparable sources of information</a:t>
            </a:r>
          </a:p>
          <a:p>
            <a:pPr lvl="1"/>
            <a:r>
              <a:rPr lang="en-US" dirty="0"/>
              <a:t>Other defects as controls</a:t>
            </a:r>
          </a:p>
          <a:p>
            <a:r>
              <a:rPr lang="en-US" dirty="0"/>
              <a:t>Improve algorithms to identify last menstrual period (LMP)</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33</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EBF77B7E-AB24-4A74-8B5E-B74F61E48211}"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271202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 Bias - Outcome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Misclassification (e.g. ICD9 codes, maternal report) </a:t>
            </a:r>
          </a:p>
          <a:p>
            <a:pPr lvl="1">
              <a:lnSpc>
                <a:spcPct val="100000"/>
              </a:lnSpc>
              <a:spcBef>
                <a:spcPts val="600"/>
              </a:spcBef>
            </a:pPr>
            <a:r>
              <a:rPr lang="en-US" dirty="0">
                <a:cs typeface="Arial Narrow"/>
              </a:rPr>
              <a:t>Suspected diagnoses may be coded to justify the performance of diagnostic tests (rule-out diagnoses)</a:t>
            </a:r>
          </a:p>
          <a:p>
            <a:pPr>
              <a:lnSpc>
                <a:spcPct val="100000"/>
              </a:lnSpc>
              <a:spcBef>
                <a:spcPts val="600"/>
              </a:spcBef>
            </a:pPr>
            <a:endParaRPr lang="en-US" dirty="0"/>
          </a:p>
          <a:p>
            <a:pPr>
              <a:lnSpc>
                <a:spcPct val="100000"/>
              </a:lnSpc>
              <a:spcBef>
                <a:spcPts val="600"/>
              </a:spcBef>
            </a:pPr>
            <a:r>
              <a:rPr lang="en-US" dirty="0"/>
              <a:t>Differential misclassification</a:t>
            </a:r>
          </a:p>
          <a:p>
            <a:pPr lvl="1">
              <a:lnSpc>
                <a:spcPct val="100000"/>
              </a:lnSpc>
              <a:spcBef>
                <a:spcPts val="600"/>
              </a:spcBef>
            </a:pPr>
            <a:r>
              <a:rPr lang="en-US" dirty="0"/>
              <a:t>Diagnostic bias (ultrasounds and minor defects)</a:t>
            </a:r>
          </a:p>
          <a:p>
            <a:pPr lvl="1">
              <a:lnSpc>
                <a:spcPct val="100000"/>
              </a:lnSpc>
              <a:spcBef>
                <a:spcPts val="600"/>
              </a:spcBef>
            </a:pPr>
            <a:r>
              <a:rPr lang="en-US" dirty="0"/>
              <a:t>Comparable “major malformation” definition </a:t>
            </a:r>
            <a:r>
              <a:rPr lang="en-US" sz="2000" i="1" dirty="0"/>
              <a:t>(CAUTION with external reference)</a:t>
            </a:r>
            <a:endParaRPr lang="en-US" i="1" dirty="0"/>
          </a:p>
          <a:p>
            <a:pPr lvl="2">
              <a:lnSpc>
                <a:spcPct val="100000"/>
              </a:lnSpc>
              <a:spcBef>
                <a:spcPts val="600"/>
              </a:spcBef>
            </a:pPr>
            <a:r>
              <a:rPr lang="en-US" dirty="0"/>
              <a:t>Period of diagnosis (prenatal, birth, life)</a:t>
            </a:r>
          </a:p>
          <a:p>
            <a:pPr lvl="2">
              <a:lnSpc>
                <a:spcPct val="100000"/>
              </a:lnSpc>
              <a:spcBef>
                <a:spcPts val="600"/>
              </a:spcBef>
            </a:pPr>
            <a:r>
              <a:rPr lang="en-US" dirty="0"/>
              <a:t>Inclusion / exclusion criteria</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34</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8D8CD8F5-337C-4E01-92C7-C4EA8E071E1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20021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 Bias - Solutions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Measure outcome in study with accuracy (accurate internal data)</a:t>
            </a:r>
          </a:p>
          <a:p>
            <a:pPr>
              <a:lnSpc>
                <a:spcPct val="100000"/>
              </a:lnSpc>
              <a:spcBef>
                <a:spcPts val="600"/>
              </a:spcBef>
            </a:pPr>
            <a:r>
              <a:rPr lang="en-US" dirty="0"/>
              <a:t>Use algorithms with high specificity</a:t>
            </a:r>
          </a:p>
          <a:p>
            <a:pPr>
              <a:lnSpc>
                <a:spcPct val="100000"/>
              </a:lnSpc>
              <a:spcBef>
                <a:spcPts val="600"/>
              </a:spcBef>
            </a:pPr>
            <a:r>
              <a:rPr lang="en-US" dirty="0"/>
              <a:t>Validate all potential cases with external data (e.g., medical records) and use “definite cases”</a:t>
            </a:r>
          </a:p>
          <a:p>
            <a:pPr>
              <a:lnSpc>
                <a:spcPct val="100000"/>
              </a:lnSpc>
              <a:spcBef>
                <a:spcPts val="600"/>
              </a:spcBef>
            </a:pPr>
            <a:r>
              <a:rPr lang="en-US" dirty="0"/>
              <a:t>Validate a subsample of potential cases, quantify misclassification and evaluate impact on relative risk estimates</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35</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BFE4716E-0151-4FBB-8CA1-BE57FFD5800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85432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342651-D52C-4CF3-A2B6-0655AA57F483}"/>
              </a:ext>
            </a:extLst>
          </p:cNvPr>
          <p:cNvSpPr/>
          <p:nvPr/>
        </p:nvSpPr>
        <p:spPr>
          <a:xfrm>
            <a:off x="6415192" y="2132278"/>
            <a:ext cx="5417821" cy="2246769"/>
          </a:xfrm>
          <a:prstGeom prst="rect">
            <a:avLst/>
          </a:prstGeom>
        </p:spPr>
        <p:txBody>
          <a:bodyPr wrap="square">
            <a:spAutoFit/>
          </a:bodyPr>
          <a:lstStyle/>
          <a:p>
            <a:pPr>
              <a:spcBef>
                <a:spcPts val="1200"/>
              </a:spcBef>
            </a:pPr>
            <a:r>
              <a:rPr lang="en-US" sz="2000" dirty="0">
                <a:latin typeface="Calibri" panose="020F0502020204030204" pitchFamily="34" charset="0"/>
                <a:ea typeface="Times New Roman" panose="02020603050405020304" pitchFamily="18" charset="0"/>
                <a:cs typeface="Times New Roman" panose="02020603050405020304" pitchFamily="18" charset="0"/>
              </a:rPr>
              <a:t>Prevalence of major congenital malformations defined on the basis of</a:t>
            </a:r>
          </a:p>
          <a:p>
            <a:pPr marL="285750" indent="-285750">
              <a:spcBef>
                <a:spcPts val="1200"/>
              </a:spcBef>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a single diagnostic claim (blue bars) or </a:t>
            </a:r>
          </a:p>
          <a:p>
            <a:pPr marL="285750" indent="-285750">
              <a:spcBef>
                <a:spcPts val="1200"/>
              </a:spcBef>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an algorithm requiring multiple codes or a single code plus a corrective procedure and/or infant death</a:t>
            </a:r>
            <a:endParaRPr lang="en-US" sz="2000" dirty="0"/>
          </a:p>
        </p:txBody>
      </p:sp>
      <p:sp>
        <p:nvSpPr>
          <p:cNvPr id="6" name="Title 1">
            <a:extLst>
              <a:ext uri="{FF2B5EF4-FFF2-40B4-BE49-F238E27FC236}">
                <a16:creationId xmlns:a16="http://schemas.microsoft.com/office/drawing/2014/main" id="{D5358459-8AED-4EED-AC16-0ED7B2F14388}"/>
              </a:ext>
            </a:extLst>
          </p:cNvPr>
          <p:cNvSpPr>
            <a:spLocks noGrp="1"/>
          </p:cNvSpPr>
          <p:nvPr>
            <p:ph type="title"/>
          </p:nvPr>
        </p:nvSpPr>
        <p:spPr>
          <a:xfrm>
            <a:off x="838200" y="365125"/>
            <a:ext cx="10515600" cy="1325563"/>
          </a:xfrm>
        </p:spPr>
        <p:txBody>
          <a:bodyPr>
            <a:normAutofit/>
          </a:bodyPr>
          <a:lstStyle/>
          <a:p>
            <a:r>
              <a:rPr lang="en-US" altLang="en-US" sz="4000" dirty="0">
                <a:latin typeface="+mn-lt"/>
                <a:ea typeface="MS PGothic" panose="020B0600070205080204" pitchFamily="34" charset="-128"/>
              </a:rPr>
              <a:t>Use algorithms that prioritize Specificity </a:t>
            </a:r>
          </a:p>
        </p:txBody>
      </p:sp>
      <p:sp>
        <p:nvSpPr>
          <p:cNvPr id="8" name="Rectangle 7">
            <a:extLst>
              <a:ext uri="{FF2B5EF4-FFF2-40B4-BE49-F238E27FC236}">
                <a16:creationId xmlns:a16="http://schemas.microsoft.com/office/drawing/2014/main" id="{CDDD8BC7-CC24-481A-B753-7E95E8FFFB4A}"/>
              </a:ext>
            </a:extLst>
          </p:cNvPr>
          <p:cNvSpPr/>
          <p:nvPr/>
        </p:nvSpPr>
        <p:spPr>
          <a:xfrm>
            <a:off x="6476152" y="5693246"/>
            <a:ext cx="5810674" cy="738664"/>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Huybrechts KF, Bateman BT, Hernandez-Diaz S. Use of real-world evidence from healthcare utilization data to evaluate drug safety during pregnancy. Pharmacoepidemiology and drug safety 2019.</a:t>
            </a:r>
            <a:endParaRPr lang="en-US" sz="1400" dirty="0"/>
          </a:p>
        </p:txBody>
      </p:sp>
      <p:graphicFrame>
        <p:nvGraphicFramePr>
          <p:cNvPr id="9" name="Chart 8">
            <a:extLst>
              <a:ext uri="{FF2B5EF4-FFF2-40B4-BE49-F238E27FC236}">
                <a16:creationId xmlns:a16="http://schemas.microsoft.com/office/drawing/2014/main" id="{E7E09709-CC13-420B-9608-53D992CF6152}"/>
              </a:ext>
            </a:extLst>
          </p:cNvPr>
          <p:cNvGraphicFramePr/>
          <p:nvPr/>
        </p:nvGraphicFramePr>
        <p:xfrm>
          <a:off x="358986" y="2052313"/>
          <a:ext cx="5831840" cy="407077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A7FF69F-3C1A-4506-9562-EAB6BDBB174F}"/>
              </a:ext>
            </a:extLst>
          </p:cNvPr>
          <p:cNvSpPr txBox="1"/>
          <p:nvPr/>
        </p:nvSpPr>
        <p:spPr>
          <a:xfrm>
            <a:off x="1896542" y="2760125"/>
            <a:ext cx="2286000" cy="646331"/>
          </a:xfrm>
          <a:prstGeom prst="rect">
            <a:avLst/>
          </a:prstGeom>
          <a:solidFill>
            <a:schemeClr val="bg2"/>
          </a:solidFill>
          <a:ln>
            <a:solidFill>
              <a:schemeClr val="tx1"/>
            </a:solidFill>
          </a:ln>
        </p:spPr>
        <p:txBody>
          <a:bodyPr wrap="square" rtlCol="0">
            <a:spAutoFit/>
          </a:bodyPr>
          <a:lstStyle/>
          <a:p>
            <a:pPr algn="ctr"/>
            <a:r>
              <a:rPr lang="en-US" dirty="0"/>
              <a:t>2 codes or 1+procedure/death</a:t>
            </a:r>
          </a:p>
        </p:txBody>
      </p:sp>
      <p:cxnSp>
        <p:nvCxnSpPr>
          <p:cNvPr id="11" name="Straight Arrow Connector 10">
            <a:extLst>
              <a:ext uri="{FF2B5EF4-FFF2-40B4-BE49-F238E27FC236}">
                <a16:creationId xmlns:a16="http://schemas.microsoft.com/office/drawing/2014/main" id="{D89D0EDC-4E8A-47DB-8528-359DC42641AB}"/>
              </a:ext>
            </a:extLst>
          </p:cNvPr>
          <p:cNvCxnSpPr>
            <a:stCxn id="10" idx="2"/>
          </p:cNvCxnSpPr>
          <p:nvPr/>
        </p:nvCxnSpPr>
        <p:spPr>
          <a:xfrm flipH="1">
            <a:off x="1667942" y="3406455"/>
            <a:ext cx="1371600" cy="612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B9A8C73-D85F-4CE1-BEE4-D5BEDCCA4208}"/>
              </a:ext>
            </a:extLst>
          </p:cNvPr>
          <p:cNvGrpSpPr/>
          <p:nvPr/>
        </p:nvGrpSpPr>
        <p:grpSpPr>
          <a:xfrm>
            <a:off x="1439342" y="1845724"/>
            <a:ext cx="1333500" cy="762000"/>
            <a:chOff x="-2302324" y="854827"/>
            <a:chExt cx="1333500" cy="762000"/>
          </a:xfrm>
        </p:grpSpPr>
        <p:sp>
          <p:nvSpPr>
            <p:cNvPr id="13" name="TextBox 12">
              <a:extLst>
                <a:ext uri="{FF2B5EF4-FFF2-40B4-BE49-F238E27FC236}">
                  <a16:creationId xmlns:a16="http://schemas.microsoft.com/office/drawing/2014/main" id="{D488BE75-0EA9-4E53-BB6C-72BEBE045F18}"/>
                </a:ext>
              </a:extLst>
            </p:cNvPr>
            <p:cNvSpPr txBox="1"/>
            <p:nvPr/>
          </p:nvSpPr>
          <p:spPr>
            <a:xfrm>
              <a:off x="-1883224" y="854827"/>
              <a:ext cx="914400" cy="369332"/>
            </a:xfrm>
            <a:prstGeom prst="rect">
              <a:avLst/>
            </a:prstGeom>
            <a:solidFill>
              <a:schemeClr val="bg2"/>
            </a:solidFill>
            <a:ln>
              <a:solidFill>
                <a:schemeClr val="tx1"/>
              </a:solidFill>
            </a:ln>
          </p:spPr>
          <p:txBody>
            <a:bodyPr wrap="square" rtlCol="0">
              <a:spAutoFit/>
            </a:bodyPr>
            <a:lstStyle/>
            <a:p>
              <a:pPr algn="ctr"/>
              <a:r>
                <a:rPr lang="en-US" dirty="0"/>
                <a:t>1 code</a:t>
              </a:r>
            </a:p>
          </p:txBody>
        </p:sp>
        <p:cxnSp>
          <p:nvCxnSpPr>
            <p:cNvPr id="14" name="Straight Arrow Connector 13">
              <a:extLst>
                <a:ext uri="{FF2B5EF4-FFF2-40B4-BE49-F238E27FC236}">
                  <a16:creationId xmlns:a16="http://schemas.microsoft.com/office/drawing/2014/main" id="{6BE2491B-BDC9-4F95-949B-A6D19C9A0858}"/>
                </a:ext>
              </a:extLst>
            </p:cNvPr>
            <p:cNvCxnSpPr/>
            <p:nvPr/>
          </p:nvCxnSpPr>
          <p:spPr>
            <a:xfrm flipH="1">
              <a:off x="-2302324" y="1224159"/>
              <a:ext cx="838200" cy="392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ADBC71A9-A4AA-475F-B523-AB915AC3D242}"/>
              </a:ext>
            </a:extLst>
          </p:cNvPr>
          <p:cNvSpPr>
            <a:spLocks noGrp="1"/>
          </p:cNvSpPr>
          <p:nvPr>
            <p:ph type="dt" sz="half" idx="10"/>
          </p:nvPr>
        </p:nvSpPr>
        <p:spPr/>
        <p:txBody>
          <a:bodyPr/>
          <a:lstStyle/>
          <a:p>
            <a:fld id="{4B97C0BA-7729-4D1F-877C-28B17A282448}" type="datetime1">
              <a:rPr lang="en-US" smtClean="0"/>
              <a:t>9/7/2020</a:t>
            </a:fld>
            <a:endParaRPr lang="en-US"/>
          </a:p>
        </p:txBody>
      </p:sp>
      <p:sp>
        <p:nvSpPr>
          <p:cNvPr id="4" name="Footer Placeholder 3">
            <a:extLst>
              <a:ext uri="{FF2B5EF4-FFF2-40B4-BE49-F238E27FC236}">
                <a16:creationId xmlns:a16="http://schemas.microsoft.com/office/drawing/2014/main" id="{1A16B601-663A-4283-8424-E789F8577618}"/>
              </a:ext>
            </a:extLst>
          </p:cNvPr>
          <p:cNvSpPr>
            <a:spLocks noGrp="1"/>
          </p:cNvSpPr>
          <p:nvPr>
            <p:ph type="ftr" sz="quarter" idx="11"/>
          </p:nvPr>
        </p:nvSpPr>
        <p:spPr/>
        <p:txBody>
          <a:bodyPr/>
          <a:lstStyle/>
          <a:p>
            <a:r>
              <a:rPr lang="en-US"/>
              <a:t>Hernandez-Diaz</a:t>
            </a:r>
          </a:p>
        </p:txBody>
      </p:sp>
      <p:sp>
        <p:nvSpPr>
          <p:cNvPr id="5" name="Slide Number Placeholder 4">
            <a:extLst>
              <a:ext uri="{FF2B5EF4-FFF2-40B4-BE49-F238E27FC236}">
                <a16:creationId xmlns:a16="http://schemas.microsoft.com/office/drawing/2014/main" id="{E0C3F5A4-192A-43EF-9D86-BAE4B197B25D}"/>
              </a:ext>
            </a:extLst>
          </p:cNvPr>
          <p:cNvSpPr>
            <a:spLocks noGrp="1"/>
          </p:cNvSpPr>
          <p:nvPr>
            <p:ph type="sldNum" sz="quarter" idx="12"/>
          </p:nvPr>
        </p:nvSpPr>
        <p:spPr/>
        <p:txBody>
          <a:bodyPr/>
          <a:lstStyle/>
          <a:p>
            <a:fld id="{E095BC32-3FC6-4AD0-BEDA-9CE5BCC99587}" type="slidenum">
              <a:rPr lang="en-US" smtClean="0"/>
              <a:t>36</a:t>
            </a:fld>
            <a:endParaRPr lang="en-US"/>
          </a:p>
        </p:txBody>
      </p:sp>
    </p:spTree>
    <p:extLst>
      <p:ext uri="{BB962C8B-B14F-4D97-AF65-F5344CB8AC3E}">
        <p14:creationId xmlns:p14="http://schemas.microsoft.com/office/powerpoint/2010/main" val="533148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96D4C0-45F3-0B49-900E-61910FF70AC4}" type="slidenum">
              <a:rPr lang="en-US" smtClean="0"/>
              <a:pPr/>
              <a:t>37</a:t>
            </a:fld>
            <a:endParaRPr lang="en-US"/>
          </a:p>
        </p:txBody>
      </p:sp>
      <p:graphicFrame>
        <p:nvGraphicFramePr>
          <p:cNvPr id="5" name="Content Placeholder 11"/>
          <p:cNvGraphicFramePr>
            <a:graphicFrameLocks/>
          </p:cNvGraphicFramePr>
          <p:nvPr/>
        </p:nvGraphicFramePr>
        <p:xfrm>
          <a:off x="1343792" y="1122619"/>
          <a:ext cx="4317419" cy="4757122"/>
        </p:xfrm>
        <a:graphic>
          <a:graphicData uri="http://schemas.openxmlformats.org/drawingml/2006/table">
            <a:tbl>
              <a:tblPr firstRow="1" bandRow="1">
                <a:tableStyleId>{5C22544A-7EE6-4342-B048-85BDC9FD1C3A}</a:tableStyleId>
              </a:tblPr>
              <a:tblGrid>
                <a:gridCol w="465626">
                  <a:extLst>
                    <a:ext uri="{9D8B030D-6E8A-4147-A177-3AD203B41FA5}">
                      <a16:colId xmlns:a16="http://schemas.microsoft.com/office/drawing/2014/main" val="20000"/>
                    </a:ext>
                  </a:extLst>
                </a:gridCol>
                <a:gridCol w="3851793">
                  <a:extLst>
                    <a:ext uri="{9D8B030D-6E8A-4147-A177-3AD203B41FA5}">
                      <a16:colId xmlns:a16="http://schemas.microsoft.com/office/drawing/2014/main" val="20001"/>
                    </a:ext>
                  </a:extLst>
                </a:gridCol>
              </a:tblGrid>
              <a:tr h="318962">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MALFORMATION GROUP</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8962">
                <a:tc>
                  <a:txBody>
                    <a:bodyPr/>
                    <a:lstStyle/>
                    <a:p>
                      <a:pPr marL="233363" marR="0" indent="-233363">
                        <a:lnSpc>
                          <a:spcPct val="115000"/>
                        </a:lnSpc>
                        <a:spcBef>
                          <a:spcPts val="0"/>
                        </a:spcBef>
                        <a:spcAft>
                          <a:spcPts val="0"/>
                        </a:spcAft>
                        <a:tabLst/>
                      </a:pPr>
                      <a:r>
                        <a:rPr lang="en-US" sz="1800" dirty="0">
                          <a:effectLst/>
                          <a:latin typeface="Calibri"/>
                          <a:ea typeface="Calibri"/>
                          <a:cs typeface="Times New Roman"/>
                        </a:rPr>
                        <a:t>1</a:t>
                      </a:r>
                    </a:p>
                  </a:txBody>
                  <a:tcPr marL="68580" marR="68580" marT="0" marB="0"/>
                </a:tc>
                <a:tc>
                  <a:txBody>
                    <a:bodyPr/>
                    <a:lstStyle/>
                    <a:p>
                      <a:pPr marL="233363" marR="0" indent="-233363">
                        <a:lnSpc>
                          <a:spcPct val="115000"/>
                        </a:lnSpc>
                        <a:spcBef>
                          <a:spcPts val="0"/>
                        </a:spcBef>
                        <a:spcAft>
                          <a:spcPts val="0"/>
                        </a:spcAft>
                        <a:tabLst/>
                      </a:pPr>
                      <a:r>
                        <a:rPr lang="en-US" sz="1800" dirty="0">
                          <a:effectLst/>
                          <a:latin typeface="Arial"/>
                          <a:ea typeface="Calibri"/>
                          <a:cs typeface="Arial"/>
                        </a:rPr>
                        <a:t>Central Nervous System</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2</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Eye Anomalies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3</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Ear Anomalies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4</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Cardiovascular Anomalies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5</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Other vascular (non-cardiac)</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6</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Respiratory malformations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7</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Oral cleft</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8</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Gastrointestinal</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9</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Genital (male and female)</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10</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Urinary</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318962">
                <a:tc>
                  <a:txBody>
                    <a:bodyPr/>
                    <a:lstStyle/>
                    <a:p>
                      <a:pPr marL="174625" marR="0" indent="-174625">
                        <a:lnSpc>
                          <a:spcPct val="115000"/>
                        </a:lnSpc>
                        <a:spcBef>
                          <a:spcPts val="0"/>
                        </a:spcBef>
                        <a:spcAft>
                          <a:spcPts val="0"/>
                        </a:spcAft>
                      </a:pPr>
                      <a:r>
                        <a:rPr lang="en-US" sz="1800" dirty="0">
                          <a:effectLst/>
                          <a:latin typeface="Calibri"/>
                          <a:ea typeface="Calibri"/>
                          <a:cs typeface="Times New Roman"/>
                        </a:rPr>
                        <a:t>11</a:t>
                      </a:r>
                    </a:p>
                  </a:txBody>
                  <a:tcPr marL="68580" marR="68580" marT="0" marB="0"/>
                </a:tc>
                <a:tc>
                  <a:txBody>
                    <a:bodyPr/>
                    <a:lstStyle/>
                    <a:p>
                      <a:pPr marL="0" marR="0" indent="0">
                        <a:lnSpc>
                          <a:spcPct val="115000"/>
                        </a:lnSpc>
                        <a:spcBef>
                          <a:spcPts val="0"/>
                        </a:spcBef>
                        <a:spcAft>
                          <a:spcPts val="0"/>
                        </a:spcAft>
                      </a:pPr>
                      <a:r>
                        <a:rPr lang="en-US" sz="1800" dirty="0">
                          <a:effectLst/>
                          <a:latin typeface="Arial"/>
                          <a:ea typeface="Calibri"/>
                          <a:cs typeface="Arial"/>
                        </a:rPr>
                        <a:t>Musculoskeletal (no limbs, includes </a:t>
                      </a:r>
                      <a:r>
                        <a:rPr lang="en-US" sz="1800" dirty="0" err="1">
                          <a:effectLst/>
                          <a:latin typeface="Arial"/>
                          <a:ea typeface="Calibri"/>
                          <a:cs typeface="Arial"/>
                        </a:rPr>
                        <a:t>omphalocele</a:t>
                      </a:r>
                      <a:r>
                        <a:rPr lang="en-US" sz="1800" dirty="0">
                          <a:effectLst/>
                          <a:latin typeface="Arial"/>
                          <a:ea typeface="Calibri"/>
                          <a:cs typeface="Arial"/>
                        </a:rPr>
                        <a:t> and </a:t>
                      </a:r>
                      <a:r>
                        <a:rPr lang="en-US" sz="1800" dirty="0" err="1">
                          <a:effectLst/>
                          <a:latin typeface="Arial"/>
                          <a:ea typeface="Calibri"/>
                          <a:cs typeface="Arial"/>
                        </a:rPr>
                        <a:t>gastroschisis</a:t>
                      </a:r>
                      <a:r>
                        <a:rPr lang="en-US" sz="1800" dirty="0">
                          <a:effectLst/>
                          <a:latin typeface="Arial"/>
                          <a:ea typeface="Calibri"/>
                          <a:cs typeface="Arial"/>
                        </a:rPr>
                        <a:t>)</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12</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Limb defects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318962">
                <a:tc>
                  <a:txBody>
                    <a:bodyPr/>
                    <a:lstStyle/>
                    <a:p>
                      <a:pPr marL="0" marR="0">
                        <a:lnSpc>
                          <a:spcPct val="115000"/>
                        </a:lnSpc>
                        <a:spcBef>
                          <a:spcPts val="0"/>
                        </a:spcBef>
                        <a:spcAft>
                          <a:spcPts val="0"/>
                        </a:spcAft>
                      </a:pPr>
                      <a:r>
                        <a:rPr lang="en-US" sz="1800" dirty="0">
                          <a:effectLst/>
                          <a:latin typeface="Calibri"/>
                          <a:ea typeface="Calibri"/>
                          <a:cs typeface="Times New Roman"/>
                        </a:rPr>
                        <a:t>13</a:t>
                      </a: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Arial"/>
                        </a:rPr>
                        <a:t>Other</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
        <p:nvSpPr>
          <p:cNvPr id="6" name="Content Placeholder 3"/>
          <p:cNvSpPr txBox="1">
            <a:spLocks/>
          </p:cNvSpPr>
          <p:nvPr/>
        </p:nvSpPr>
        <p:spPr>
          <a:xfrm>
            <a:off x="6138228" y="1274107"/>
            <a:ext cx="4335690" cy="4194423"/>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Specific malformations:</a:t>
            </a:r>
          </a:p>
          <a:p>
            <a:pPr lvl="1"/>
            <a:r>
              <a:rPr lang="en-US" dirty="0"/>
              <a:t>&gt;1 date with code</a:t>
            </a:r>
          </a:p>
          <a:p>
            <a:pPr lvl="1"/>
            <a:r>
              <a:rPr lang="en-US" dirty="0"/>
              <a:t>1 date + surgery/procedure</a:t>
            </a:r>
          </a:p>
          <a:p>
            <a:pPr lvl="1"/>
            <a:r>
              <a:rPr lang="en-US" dirty="0"/>
              <a:t>1 date + infant death within 90 days</a:t>
            </a:r>
          </a:p>
          <a:p>
            <a:pPr lvl="1"/>
            <a:r>
              <a:rPr lang="en-US" dirty="0"/>
              <a:t>For selected malformations: at least one code documented at &gt;= 6 weeks after </a:t>
            </a:r>
            <a:r>
              <a:rPr lang="en-US" dirty="0" err="1"/>
              <a:t>DoB</a:t>
            </a:r>
            <a:r>
              <a:rPr lang="en-US" dirty="0"/>
              <a:t> </a:t>
            </a:r>
          </a:p>
          <a:p>
            <a:r>
              <a:rPr lang="en-US" dirty="0"/>
              <a:t>Malformations overall:</a:t>
            </a:r>
          </a:p>
          <a:p>
            <a:pPr lvl="1"/>
            <a:r>
              <a:rPr lang="en-US" dirty="0"/>
              <a:t>Any of the 13 specific malformations present</a:t>
            </a:r>
          </a:p>
        </p:txBody>
      </p:sp>
      <p:sp>
        <p:nvSpPr>
          <p:cNvPr id="9" name="Date Placeholder 8">
            <a:extLst>
              <a:ext uri="{FF2B5EF4-FFF2-40B4-BE49-F238E27FC236}">
                <a16:creationId xmlns:a16="http://schemas.microsoft.com/office/drawing/2014/main" id="{E6813A7F-B8B2-47EE-98D3-C3B16BA16141}"/>
              </a:ext>
            </a:extLst>
          </p:cNvPr>
          <p:cNvSpPr>
            <a:spLocks noGrp="1"/>
          </p:cNvSpPr>
          <p:nvPr>
            <p:ph type="dt" sz="half" idx="10"/>
          </p:nvPr>
        </p:nvSpPr>
        <p:spPr/>
        <p:txBody>
          <a:bodyPr/>
          <a:lstStyle/>
          <a:p>
            <a:fld id="{2D2D2D97-6F85-4822-80E8-9B3266A44339}" type="datetime1">
              <a:rPr lang="en-US" smtClean="0"/>
              <a:t>9/7/2020</a:t>
            </a:fld>
            <a:endParaRPr lang="en-US"/>
          </a:p>
        </p:txBody>
      </p:sp>
      <p:sp>
        <p:nvSpPr>
          <p:cNvPr id="10" name="Footer Placeholder 9">
            <a:extLst>
              <a:ext uri="{FF2B5EF4-FFF2-40B4-BE49-F238E27FC236}">
                <a16:creationId xmlns:a16="http://schemas.microsoft.com/office/drawing/2014/main" id="{D7E179A0-11F9-4CA6-903B-C77924116596}"/>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51154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3">
            <a:extLst>
              <a:ext uri="{FF2B5EF4-FFF2-40B4-BE49-F238E27FC236}">
                <a16:creationId xmlns:a16="http://schemas.microsoft.com/office/drawing/2014/main" id="{CB42E1DB-1A62-441B-B757-BB7F9EE87445}"/>
              </a:ext>
            </a:extLst>
          </p:cNvPr>
          <p:cNvSpPr>
            <a:spLocks noGrp="1"/>
          </p:cNvSpPr>
          <p:nvPr>
            <p:ph type="sldNum" sz="quarter" idx="12"/>
          </p:nvPr>
        </p:nvSpPr>
        <p:spPr>
          <a:xfrm>
            <a:off x="1543050" y="1209676"/>
            <a:ext cx="45878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fld id="{4D26C0F1-6BA8-452F-8853-434911F83621}" type="slidenum">
              <a:rPr lang="en-US" altLang="en-US" sz="1200" b="1">
                <a:solidFill>
                  <a:schemeClr val="bg1"/>
                </a:solidFill>
                <a:ea typeface="MS PGothic" panose="020B0600070205080204" pitchFamily="34" charset="-128"/>
              </a:rPr>
              <a:pPr algn="ctr">
                <a:spcBef>
                  <a:spcPct val="0"/>
                </a:spcBef>
                <a:buClrTx/>
                <a:buSzTx/>
                <a:buFontTx/>
                <a:buNone/>
              </a:pPr>
              <a:t>38</a:t>
            </a:fld>
            <a:endParaRPr lang="en-US" altLang="en-US" sz="1200" b="1" dirty="0">
              <a:solidFill>
                <a:schemeClr val="bg1"/>
              </a:solidFill>
              <a:ea typeface="MS PGothic" panose="020B0600070205080204" pitchFamily="34" charset="-128"/>
            </a:endParaRPr>
          </a:p>
        </p:txBody>
      </p:sp>
      <p:sp>
        <p:nvSpPr>
          <p:cNvPr id="61445" name="TextBox 3">
            <a:extLst>
              <a:ext uri="{FF2B5EF4-FFF2-40B4-BE49-F238E27FC236}">
                <a16:creationId xmlns:a16="http://schemas.microsoft.com/office/drawing/2014/main" id="{9803FCA1-8461-4B9F-870E-F6CA1BD121E8}"/>
              </a:ext>
            </a:extLst>
          </p:cNvPr>
          <p:cNvSpPr txBox="1">
            <a:spLocks noChangeArrowheads="1"/>
          </p:cNvSpPr>
          <p:nvPr/>
        </p:nvSpPr>
        <p:spPr bwMode="auto">
          <a:xfrm>
            <a:off x="7345363" y="6267451"/>
            <a:ext cx="196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dirty="0"/>
              <a:t> </a:t>
            </a:r>
          </a:p>
          <a:p>
            <a:pPr>
              <a:spcBef>
                <a:spcPct val="0"/>
              </a:spcBef>
              <a:buClrTx/>
              <a:buSzTx/>
              <a:buFontTx/>
              <a:buNone/>
            </a:pPr>
            <a:endParaRPr lang="en-US" altLang="en-US" sz="2400" dirty="0">
              <a:latin typeface="Calibri" panose="020F0502020204030204" pitchFamily="34" charset="0"/>
            </a:endParaRPr>
          </a:p>
        </p:txBody>
      </p:sp>
      <p:sp>
        <p:nvSpPr>
          <p:cNvPr id="8" name="Title 1">
            <a:extLst>
              <a:ext uri="{FF2B5EF4-FFF2-40B4-BE49-F238E27FC236}">
                <a16:creationId xmlns:a16="http://schemas.microsoft.com/office/drawing/2014/main" id="{5875DC40-6720-4A4B-8945-6ADC381B49F4}"/>
              </a:ext>
            </a:extLst>
          </p:cNvPr>
          <p:cNvSpPr>
            <a:spLocks noGrp="1"/>
          </p:cNvSpPr>
          <p:nvPr>
            <p:ph type="title"/>
          </p:nvPr>
        </p:nvSpPr>
        <p:spPr>
          <a:xfrm>
            <a:off x="838200" y="365125"/>
            <a:ext cx="10515600" cy="1325563"/>
          </a:xfrm>
        </p:spPr>
        <p:txBody>
          <a:bodyPr>
            <a:normAutofit/>
          </a:bodyPr>
          <a:lstStyle/>
          <a:p>
            <a:r>
              <a:rPr lang="en-US" altLang="en-US" b="1" dirty="0">
                <a:ea typeface="MS PGothic" panose="020B0600070205080204" pitchFamily="34" charset="-128"/>
              </a:rPr>
              <a:t>Validation studies</a:t>
            </a:r>
          </a:p>
        </p:txBody>
      </p:sp>
      <p:pic>
        <p:nvPicPr>
          <p:cNvPr id="11" name="Picture 2" descr="http://www.swhealthcaresystem.com/sites/swhealthcaresystem.com/files/iStock_MedRecords000005513877XSmall.jpg">
            <a:extLst>
              <a:ext uri="{FF2B5EF4-FFF2-40B4-BE49-F238E27FC236}">
                <a16:creationId xmlns:a16="http://schemas.microsoft.com/office/drawing/2014/main" id="{4EE51BBA-98B5-47DE-8EFC-B05B91BE6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421" y="4205687"/>
            <a:ext cx="2479883" cy="164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609804F9-6F7B-4DA7-B6FC-D65C7B1DA65D}"/>
              </a:ext>
            </a:extLst>
          </p:cNvPr>
          <p:cNvGraphicFramePr>
            <a:graphicFrameLocks noGrp="1"/>
          </p:cNvGraphicFramePr>
          <p:nvPr/>
        </p:nvGraphicFramePr>
        <p:xfrm>
          <a:off x="1405470" y="2114551"/>
          <a:ext cx="7528555" cy="1590463"/>
        </p:xfrm>
        <a:graphic>
          <a:graphicData uri="http://schemas.openxmlformats.org/drawingml/2006/table">
            <a:tbl>
              <a:tblPr>
                <a:tableStyleId>{5C22544A-7EE6-4342-B048-85BDC9FD1C3A}</a:tableStyleId>
              </a:tblPr>
              <a:tblGrid>
                <a:gridCol w="773282">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532361">
                  <a:extLst>
                    <a:ext uri="{9D8B030D-6E8A-4147-A177-3AD203B41FA5}">
                      <a16:colId xmlns:a16="http://schemas.microsoft.com/office/drawing/2014/main" val="20002"/>
                    </a:ext>
                  </a:extLst>
                </a:gridCol>
                <a:gridCol w="666244">
                  <a:extLst>
                    <a:ext uri="{9D8B030D-6E8A-4147-A177-3AD203B41FA5}">
                      <a16:colId xmlns:a16="http://schemas.microsoft.com/office/drawing/2014/main" val="20003"/>
                    </a:ext>
                  </a:extLst>
                </a:gridCol>
                <a:gridCol w="3464468">
                  <a:extLst>
                    <a:ext uri="{9D8B030D-6E8A-4147-A177-3AD203B41FA5}">
                      <a16:colId xmlns:a16="http://schemas.microsoft.com/office/drawing/2014/main" val="20004"/>
                    </a:ext>
                  </a:extLst>
                </a:gridCol>
              </a:tblGrid>
              <a:tr h="268200">
                <a:tc>
                  <a:txBody>
                    <a:bodyPr/>
                    <a:lstStyle/>
                    <a:p>
                      <a:pPr algn="l" fontAlgn="b"/>
                      <a:r>
                        <a:rPr lang="en-US" sz="1400" b="1" u="none" strike="noStrike" dirty="0">
                          <a:effectLst/>
                          <a:latin typeface="Arial" pitchFamily="34" charset="0"/>
                          <a:cs typeface="Arial" pitchFamily="34" charset="0"/>
                        </a:rPr>
                        <a:t>ID</a:t>
                      </a:r>
                      <a:endParaRPr lang="en-US" sz="1400" b="1"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b="1" u="none" strike="noStrike" dirty="0">
                          <a:effectLst/>
                          <a:latin typeface="Arial" pitchFamily="34" charset="0"/>
                          <a:cs typeface="Arial" pitchFamily="34" charset="0"/>
                        </a:rPr>
                        <a:t>Date</a:t>
                      </a:r>
                      <a:endParaRPr lang="en-US" sz="1400" b="1"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b="1" u="none" strike="noStrike" dirty="0">
                          <a:effectLst/>
                          <a:latin typeface="Arial" pitchFamily="34" charset="0"/>
                          <a:cs typeface="Arial" pitchFamily="34" charset="0"/>
                        </a:rPr>
                        <a:t>Type of Code</a:t>
                      </a:r>
                      <a:endParaRPr lang="en-US" sz="1400" b="1"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b="1" u="none" strike="noStrike" dirty="0">
                          <a:effectLst/>
                          <a:latin typeface="Arial" pitchFamily="34" charset="0"/>
                          <a:cs typeface="Arial" pitchFamily="34" charset="0"/>
                        </a:rPr>
                        <a:t>Code</a:t>
                      </a:r>
                      <a:endParaRPr lang="en-US" sz="1400" b="1"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b="1" u="none" strike="noStrike" dirty="0">
                          <a:effectLst/>
                          <a:latin typeface="Arial" pitchFamily="34" charset="0"/>
                          <a:cs typeface="Arial" pitchFamily="34" charset="0"/>
                        </a:rPr>
                        <a:t>Description</a:t>
                      </a:r>
                      <a:endParaRPr lang="en-US" sz="1400" b="1"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extLst>
                  <a:ext uri="{0D108BD9-81ED-4DB2-BD59-A6C34878D82A}">
                    <a16:rowId xmlns:a16="http://schemas.microsoft.com/office/drawing/2014/main" val="10000"/>
                  </a:ext>
                </a:extLst>
              </a:tr>
              <a:tr h="258906">
                <a:tc>
                  <a:txBody>
                    <a:bodyPr/>
                    <a:lstStyle/>
                    <a:p>
                      <a:pPr algn="l" fontAlgn="b"/>
                      <a:r>
                        <a:rPr lang="en-US" sz="1400" u="none" strike="noStrike" dirty="0">
                          <a:solidFill>
                            <a:schemeClr val="tx1"/>
                          </a:solidFill>
                          <a:effectLst/>
                          <a:latin typeface="Arial" pitchFamily="34" charset="0"/>
                          <a:cs typeface="Arial" pitchFamily="34" charset="0"/>
                        </a:rPr>
                        <a:t>12345</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11/15/2005</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ICD-9 diagnosis</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V3001</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Single live born in-hospital with CS</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extLst>
                  <a:ext uri="{0D108BD9-81ED-4DB2-BD59-A6C34878D82A}">
                    <a16:rowId xmlns:a16="http://schemas.microsoft.com/office/drawing/2014/main" val="10001"/>
                  </a:ext>
                </a:extLst>
              </a:tr>
              <a:tr h="286639">
                <a:tc>
                  <a:txBody>
                    <a:bodyPr/>
                    <a:lstStyle/>
                    <a:p>
                      <a:pPr algn="l" fontAlgn="b"/>
                      <a:r>
                        <a:rPr lang="en-US" sz="1400" u="none" strike="noStrike" dirty="0">
                          <a:effectLst/>
                          <a:latin typeface="Arial" pitchFamily="34" charset="0"/>
                          <a:cs typeface="Arial" pitchFamily="34" charset="0"/>
                        </a:rPr>
                        <a:t>12345</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dirty="0">
                          <a:effectLst/>
                          <a:latin typeface="Arial" pitchFamily="34" charset="0"/>
                          <a:cs typeface="Arial" pitchFamily="34" charset="0"/>
                        </a:rPr>
                        <a:t>11/15/2005</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dirty="0">
                          <a:effectLst/>
                          <a:latin typeface="Arial" pitchFamily="34" charset="0"/>
                          <a:cs typeface="Arial" pitchFamily="34" charset="0"/>
                        </a:rPr>
                        <a:t>ICD-9 diagnosis</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dirty="0">
                          <a:effectLst/>
                          <a:latin typeface="Arial" pitchFamily="34" charset="0"/>
                          <a:cs typeface="Arial" pitchFamily="34" charset="0"/>
                        </a:rPr>
                        <a:t>769</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dirty="0">
                          <a:effectLst/>
                          <a:latin typeface="Arial" pitchFamily="34" charset="0"/>
                          <a:cs typeface="Arial" pitchFamily="34" charset="0"/>
                        </a:rPr>
                        <a:t>Respiratory distress syndrome</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extLst>
                  <a:ext uri="{0D108BD9-81ED-4DB2-BD59-A6C34878D82A}">
                    <a16:rowId xmlns:a16="http://schemas.microsoft.com/office/drawing/2014/main" val="10002"/>
                  </a:ext>
                </a:extLst>
              </a:tr>
              <a:tr h="258906">
                <a:tc>
                  <a:txBody>
                    <a:bodyPr/>
                    <a:lstStyle/>
                    <a:p>
                      <a:pPr algn="l" fontAlgn="b"/>
                      <a:r>
                        <a:rPr lang="en-US" sz="1400" u="none" strike="noStrike" dirty="0">
                          <a:solidFill>
                            <a:schemeClr val="tx1"/>
                          </a:solidFill>
                          <a:effectLst/>
                          <a:latin typeface="Arial" pitchFamily="34" charset="0"/>
                          <a:cs typeface="Arial" pitchFamily="34" charset="0"/>
                        </a:rPr>
                        <a:t>12345</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11/15/2005</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CPT procedure</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71010</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Radiologic examination, chest</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extLst>
                  <a:ext uri="{0D108BD9-81ED-4DB2-BD59-A6C34878D82A}">
                    <a16:rowId xmlns:a16="http://schemas.microsoft.com/office/drawing/2014/main" val="10003"/>
                  </a:ext>
                </a:extLst>
              </a:tr>
              <a:tr h="258906">
                <a:tc>
                  <a:txBody>
                    <a:bodyPr/>
                    <a:lstStyle/>
                    <a:p>
                      <a:pPr algn="l" fontAlgn="b"/>
                      <a:r>
                        <a:rPr lang="en-US" sz="1400" u="none" strike="noStrike">
                          <a:effectLst/>
                          <a:latin typeface="Arial" pitchFamily="34" charset="0"/>
                          <a:cs typeface="Arial" pitchFamily="34" charset="0"/>
                        </a:rPr>
                        <a:t>12345</a:t>
                      </a:r>
                      <a:endParaRPr lang="en-US" sz="1400" b="0" i="0" u="none" strike="noStrike">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a:effectLst/>
                          <a:latin typeface="Arial" pitchFamily="34" charset="0"/>
                          <a:cs typeface="Arial" pitchFamily="34" charset="0"/>
                        </a:rPr>
                        <a:t>11/15/2005</a:t>
                      </a:r>
                      <a:endParaRPr lang="en-US" sz="1400" b="0" i="0" u="none" strike="noStrike">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dirty="0">
                          <a:effectLst/>
                          <a:latin typeface="Arial" pitchFamily="34" charset="0"/>
                          <a:cs typeface="Arial" pitchFamily="34" charset="0"/>
                        </a:rPr>
                        <a:t>ICD-9 diagnosis</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dirty="0">
                          <a:effectLst/>
                          <a:latin typeface="Arial" pitchFamily="34" charset="0"/>
                          <a:cs typeface="Arial" pitchFamily="34" charset="0"/>
                        </a:rPr>
                        <a:t>7454</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tc>
                  <a:txBody>
                    <a:bodyPr/>
                    <a:lstStyle/>
                    <a:p>
                      <a:pPr algn="l" fontAlgn="b"/>
                      <a:r>
                        <a:rPr lang="en-US" sz="1400" u="none" strike="noStrike" dirty="0">
                          <a:effectLst/>
                          <a:latin typeface="Arial" pitchFamily="34" charset="0"/>
                          <a:cs typeface="Arial" pitchFamily="34" charset="0"/>
                        </a:rPr>
                        <a:t>Ventricular </a:t>
                      </a:r>
                      <a:r>
                        <a:rPr lang="en-US" sz="1400" u="none" strike="noStrike" dirty="0" err="1">
                          <a:effectLst/>
                          <a:latin typeface="Arial" pitchFamily="34" charset="0"/>
                          <a:cs typeface="Arial" pitchFamily="34" charset="0"/>
                        </a:rPr>
                        <a:t>septal</a:t>
                      </a:r>
                      <a:r>
                        <a:rPr lang="en-US" sz="1400" u="none" strike="noStrike" baseline="0" dirty="0">
                          <a:effectLst/>
                          <a:latin typeface="Arial" pitchFamily="34" charset="0"/>
                          <a:cs typeface="Arial" pitchFamily="34" charset="0"/>
                        </a:rPr>
                        <a:t> defect</a:t>
                      </a:r>
                      <a:endParaRPr lang="en-US" sz="1400" b="0" i="0" u="none" strike="noStrike" dirty="0">
                        <a:solidFill>
                          <a:srgbClr val="000000"/>
                        </a:solidFill>
                        <a:effectLst/>
                        <a:latin typeface="Arial" pitchFamily="34" charset="0"/>
                        <a:cs typeface="Arial" pitchFamily="34" charset="0"/>
                      </a:endParaRPr>
                    </a:p>
                  </a:txBody>
                  <a:tcPr marL="7144" marR="7144" marT="7139" marB="0" anchor="b">
                    <a:solidFill>
                      <a:schemeClr val="accent2">
                        <a:lumMod val="20000"/>
                        <a:lumOff val="80000"/>
                      </a:schemeClr>
                    </a:solidFill>
                  </a:tcPr>
                </a:tc>
                <a:extLst>
                  <a:ext uri="{0D108BD9-81ED-4DB2-BD59-A6C34878D82A}">
                    <a16:rowId xmlns:a16="http://schemas.microsoft.com/office/drawing/2014/main" val="10004"/>
                  </a:ext>
                </a:extLst>
              </a:tr>
              <a:tr h="258906">
                <a:tc>
                  <a:txBody>
                    <a:bodyPr/>
                    <a:lstStyle/>
                    <a:p>
                      <a:pPr algn="l" fontAlgn="b"/>
                      <a:r>
                        <a:rPr lang="en-US" sz="1400" u="none" strike="noStrike" dirty="0">
                          <a:solidFill>
                            <a:schemeClr val="tx1"/>
                          </a:solidFill>
                          <a:effectLst/>
                          <a:latin typeface="Arial" pitchFamily="34" charset="0"/>
                          <a:cs typeface="Arial" pitchFamily="34" charset="0"/>
                        </a:rPr>
                        <a:t>12345</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11/16/2005</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ICD-9 diagnosis</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7454</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tc>
                  <a:txBody>
                    <a:bodyPr/>
                    <a:lstStyle/>
                    <a:p>
                      <a:pPr algn="l" fontAlgn="b"/>
                      <a:r>
                        <a:rPr lang="en-US" sz="1400" u="none" strike="noStrike" dirty="0">
                          <a:solidFill>
                            <a:schemeClr val="tx1"/>
                          </a:solidFill>
                          <a:effectLst/>
                          <a:latin typeface="Arial" pitchFamily="34" charset="0"/>
                          <a:cs typeface="Arial" pitchFamily="34" charset="0"/>
                        </a:rPr>
                        <a:t>Ventricular </a:t>
                      </a:r>
                      <a:r>
                        <a:rPr lang="en-US" sz="1400" u="none" strike="noStrike" dirty="0" err="1">
                          <a:solidFill>
                            <a:schemeClr val="tx1"/>
                          </a:solidFill>
                          <a:effectLst/>
                          <a:latin typeface="Arial" pitchFamily="34" charset="0"/>
                          <a:cs typeface="Arial" pitchFamily="34" charset="0"/>
                        </a:rPr>
                        <a:t>septal</a:t>
                      </a:r>
                      <a:r>
                        <a:rPr lang="en-US" sz="1400" u="none" strike="noStrike" baseline="0" dirty="0">
                          <a:solidFill>
                            <a:schemeClr val="tx1"/>
                          </a:solidFill>
                          <a:effectLst/>
                          <a:latin typeface="Arial" pitchFamily="34" charset="0"/>
                          <a:cs typeface="Arial" pitchFamily="34" charset="0"/>
                        </a:rPr>
                        <a:t> defect</a:t>
                      </a:r>
                      <a:endParaRPr lang="en-US" sz="1400" b="0" i="0" u="none" strike="noStrike" dirty="0">
                        <a:solidFill>
                          <a:schemeClr val="tx1"/>
                        </a:solidFill>
                        <a:effectLst/>
                        <a:latin typeface="Arial" pitchFamily="34" charset="0"/>
                        <a:cs typeface="Arial" pitchFamily="34" charset="0"/>
                      </a:endParaRPr>
                    </a:p>
                  </a:txBody>
                  <a:tcPr marL="7144" marR="7144" marT="7139" marB="0" anchor="b">
                    <a:solidFill>
                      <a:schemeClr val="bg1">
                        <a:lumMod val="95000"/>
                      </a:schemeClr>
                    </a:solidFill>
                  </a:tcPr>
                </a:tc>
                <a:extLst>
                  <a:ext uri="{0D108BD9-81ED-4DB2-BD59-A6C34878D82A}">
                    <a16:rowId xmlns:a16="http://schemas.microsoft.com/office/drawing/2014/main" val="10005"/>
                  </a:ext>
                </a:extLst>
              </a:tr>
            </a:tbl>
          </a:graphicData>
        </a:graphic>
      </p:graphicFrame>
      <p:sp>
        <p:nvSpPr>
          <p:cNvPr id="13" name="Frame 12">
            <a:extLst>
              <a:ext uri="{FF2B5EF4-FFF2-40B4-BE49-F238E27FC236}">
                <a16:creationId xmlns:a16="http://schemas.microsoft.com/office/drawing/2014/main" id="{8AE85438-6BF0-4A19-8889-8F99864138A7}"/>
              </a:ext>
            </a:extLst>
          </p:cNvPr>
          <p:cNvSpPr/>
          <p:nvPr/>
        </p:nvSpPr>
        <p:spPr>
          <a:xfrm>
            <a:off x="2113754" y="3215634"/>
            <a:ext cx="6522244" cy="514350"/>
          </a:xfrm>
          <a:prstGeom prst="frame">
            <a:avLst/>
          </a:prstGeom>
          <a:solidFill>
            <a:srgbClr val="33339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schemeClr val="tx1"/>
              </a:solidFill>
            </a:endParaRPr>
          </a:p>
        </p:txBody>
      </p:sp>
      <p:sp>
        <p:nvSpPr>
          <p:cNvPr id="14" name="Down Arrow 8">
            <a:extLst>
              <a:ext uri="{FF2B5EF4-FFF2-40B4-BE49-F238E27FC236}">
                <a16:creationId xmlns:a16="http://schemas.microsoft.com/office/drawing/2014/main" id="{61E481B9-112F-42D4-B550-99BF26625936}"/>
              </a:ext>
            </a:extLst>
          </p:cNvPr>
          <p:cNvSpPr/>
          <p:nvPr/>
        </p:nvSpPr>
        <p:spPr>
          <a:xfrm>
            <a:off x="4254291" y="3729984"/>
            <a:ext cx="1771650" cy="641747"/>
          </a:xfrm>
          <a:prstGeom prst="downArrow">
            <a:avLst/>
          </a:prstGeom>
          <a:solidFill>
            <a:srgbClr val="333399"/>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1"/>
                </a:solidFill>
                <a:latin typeface="Arial" pitchFamily="34" charset="0"/>
                <a:cs typeface="Arial" pitchFamily="34" charset="0"/>
              </a:rPr>
              <a:t>Validate</a:t>
            </a:r>
          </a:p>
        </p:txBody>
      </p:sp>
      <p:pic>
        <p:nvPicPr>
          <p:cNvPr id="15" name="Picture 4" descr="http://blog.timesunion.com/opinion/files/2012/08/0831_WVgold-600x457.jpg">
            <a:extLst>
              <a:ext uri="{FF2B5EF4-FFF2-40B4-BE49-F238E27FC236}">
                <a16:creationId xmlns:a16="http://schemas.microsoft.com/office/drawing/2014/main" id="{698884D3-FFF8-4BA9-94B0-2EB6834BD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317" y="4539623"/>
            <a:ext cx="1707356"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8">
            <a:extLst>
              <a:ext uri="{FF2B5EF4-FFF2-40B4-BE49-F238E27FC236}">
                <a16:creationId xmlns:a16="http://schemas.microsoft.com/office/drawing/2014/main" id="{17860BA5-48E2-452E-A4F8-DD4064051A9A}"/>
              </a:ext>
            </a:extLst>
          </p:cNvPr>
          <p:cNvSpPr txBox="1">
            <a:spLocks noChangeArrowheads="1"/>
          </p:cNvSpPr>
          <p:nvPr/>
        </p:nvSpPr>
        <p:spPr bwMode="auto">
          <a:xfrm>
            <a:off x="1314453" y="1772313"/>
            <a:ext cx="2343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u="sng" dirty="0">
                <a:latin typeface="Arial" panose="020B0604020202020204" pitchFamily="34" charset="0"/>
                <a:cs typeface="Arial" panose="020B0604020202020204" pitchFamily="34" charset="0"/>
              </a:rPr>
              <a:t>Medicaid claims data</a:t>
            </a:r>
            <a:endParaRPr lang="en-US" altLang="en-US" sz="1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E09417-E234-461B-A55F-FBBA72A19991}"/>
              </a:ext>
            </a:extLst>
          </p:cNvPr>
          <p:cNvSpPr txBox="1">
            <a:spLocks noChangeArrowheads="1"/>
          </p:cNvSpPr>
          <p:nvPr/>
        </p:nvSpPr>
        <p:spPr bwMode="auto">
          <a:xfrm>
            <a:off x="1314453" y="3996447"/>
            <a:ext cx="2800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u="sng" dirty="0">
                <a:latin typeface="Arial" panose="020B0604020202020204" pitchFamily="34" charset="0"/>
                <a:cs typeface="Arial" panose="020B0604020202020204" pitchFamily="34" charset="0"/>
              </a:rPr>
              <a:t>Hospital medical records</a:t>
            </a:r>
            <a:endParaRPr lang="en-US" altLang="en-US" sz="1800" dirty="0">
              <a:latin typeface="Arial" panose="020B0604020202020204" pitchFamily="34" charset="0"/>
              <a:cs typeface="Arial" panose="020B0604020202020204" pitchFamily="34" charset="0"/>
            </a:endParaRPr>
          </a:p>
        </p:txBody>
      </p:sp>
      <p:sp>
        <p:nvSpPr>
          <p:cNvPr id="18" name="TextBox 47">
            <a:extLst>
              <a:ext uri="{FF2B5EF4-FFF2-40B4-BE49-F238E27FC236}">
                <a16:creationId xmlns:a16="http://schemas.microsoft.com/office/drawing/2014/main" id="{1391B0FA-F591-434B-9B2B-820867E3C783}"/>
              </a:ext>
            </a:extLst>
          </p:cNvPr>
          <p:cNvSpPr txBox="1">
            <a:spLocks noChangeArrowheads="1"/>
          </p:cNvSpPr>
          <p:nvPr/>
        </p:nvSpPr>
        <p:spPr bwMode="auto">
          <a:xfrm>
            <a:off x="1198509" y="5951200"/>
            <a:ext cx="7430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dirty="0">
                <a:latin typeface="+mn-lt"/>
              </a:rPr>
              <a:t>Palmsten K, Huybrechts KF, Kowal MK, Mogun H, Hernández-Díaz S. Validity of maternal and infant outcomes within nationwide Medicaid data. </a:t>
            </a:r>
            <a:r>
              <a:rPr lang="en-US" altLang="en-US" sz="1400" dirty="0" err="1">
                <a:latin typeface="+mn-lt"/>
              </a:rPr>
              <a:t>Pharmacoepidemiol</a:t>
            </a:r>
            <a:r>
              <a:rPr lang="en-US" altLang="en-US" sz="1400" dirty="0">
                <a:latin typeface="+mn-lt"/>
              </a:rPr>
              <a:t> Drug </a:t>
            </a:r>
            <a:r>
              <a:rPr lang="en-US" altLang="en-US" sz="1400" dirty="0" err="1">
                <a:latin typeface="+mn-lt"/>
              </a:rPr>
              <a:t>Saf</a:t>
            </a:r>
            <a:r>
              <a:rPr lang="en-US" altLang="en-US" sz="1400" dirty="0">
                <a:latin typeface="+mn-lt"/>
              </a:rPr>
              <a:t>. 2014; 23:646-55.</a:t>
            </a:r>
          </a:p>
        </p:txBody>
      </p:sp>
      <p:sp>
        <p:nvSpPr>
          <p:cNvPr id="2" name="Date Placeholder 1">
            <a:extLst>
              <a:ext uri="{FF2B5EF4-FFF2-40B4-BE49-F238E27FC236}">
                <a16:creationId xmlns:a16="http://schemas.microsoft.com/office/drawing/2014/main" id="{7244A07B-CFD4-493F-B68E-2981EF78EBFB}"/>
              </a:ext>
            </a:extLst>
          </p:cNvPr>
          <p:cNvSpPr>
            <a:spLocks noGrp="1"/>
          </p:cNvSpPr>
          <p:nvPr>
            <p:ph type="dt" sz="half" idx="10"/>
          </p:nvPr>
        </p:nvSpPr>
        <p:spPr/>
        <p:txBody>
          <a:bodyPr/>
          <a:lstStyle/>
          <a:p>
            <a:fld id="{8CD477D9-883A-4E24-81CC-359F57435337}" type="datetime1">
              <a:rPr lang="en-US" smtClean="0"/>
              <a:t>9/7/2020</a:t>
            </a:fld>
            <a:endParaRPr lang="en-US"/>
          </a:p>
        </p:txBody>
      </p:sp>
      <p:sp>
        <p:nvSpPr>
          <p:cNvPr id="3" name="Footer Placeholder 2">
            <a:extLst>
              <a:ext uri="{FF2B5EF4-FFF2-40B4-BE49-F238E27FC236}">
                <a16:creationId xmlns:a16="http://schemas.microsoft.com/office/drawing/2014/main" id="{47826F8D-CB29-4AEE-BD73-EAFEB2FD3CBB}"/>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2701513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FCF6131-B2AB-455A-B20C-19628A3ADC4E}"/>
              </a:ext>
            </a:extLst>
          </p:cNvPr>
          <p:cNvSpPr txBox="1">
            <a:spLocks/>
          </p:cNvSpPr>
          <p:nvPr/>
        </p:nvSpPr>
        <p:spPr>
          <a:xfrm>
            <a:off x="850105" y="1752600"/>
            <a:ext cx="10601325"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dirty="0">
                <a:ea typeface="ＭＳ Ｐゴシック" pitchFamily="34" charset="-128"/>
              </a:rPr>
              <a:t>Not all cases validated </a:t>
            </a:r>
            <a:r>
              <a:rPr lang="en-US" dirty="0">
                <a:ea typeface="ＭＳ Ｐゴシック" pitchFamily="34" charset="-128"/>
                <a:sym typeface="Wingdings" panose="05000000000000000000" pitchFamily="2" charset="2"/>
              </a:rPr>
              <a:t> </a:t>
            </a:r>
            <a:r>
              <a:rPr lang="en-US" dirty="0">
                <a:ea typeface="ＭＳ Ｐゴシック" pitchFamily="34" charset="-128"/>
              </a:rPr>
              <a:t>Use plausible misclassification in </a:t>
            </a:r>
            <a:r>
              <a:rPr lang="en-US" dirty="0">
                <a:ea typeface="ＭＳ Ｐゴシック" pitchFamily="34" charset="-128"/>
                <a:sym typeface="Wingdings" panose="05000000000000000000" pitchFamily="2" charset="2"/>
              </a:rPr>
              <a:t>probabilistic bias analyses</a:t>
            </a:r>
            <a:endParaRPr lang="en-US" dirty="0">
              <a:ea typeface="ＭＳ Ｐゴシック" pitchFamily="34" charset="-128"/>
            </a:endParaRPr>
          </a:p>
        </p:txBody>
      </p:sp>
      <p:sp>
        <p:nvSpPr>
          <p:cNvPr id="8" name="Rectangle 7">
            <a:extLst>
              <a:ext uri="{FF2B5EF4-FFF2-40B4-BE49-F238E27FC236}">
                <a16:creationId xmlns:a16="http://schemas.microsoft.com/office/drawing/2014/main" id="{CDDD8BC7-CC24-481A-B753-7E95E8FFFB4A}"/>
              </a:ext>
            </a:extLst>
          </p:cNvPr>
          <p:cNvSpPr/>
          <p:nvPr/>
        </p:nvSpPr>
        <p:spPr>
          <a:xfrm>
            <a:off x="5934285" y="5571326"/>
            <a:ext cx="5810674" cy="738664"/>
          </a:xfrm>
          <a:prstGeom prst="rect">
            <a:avLst/>
          </a:prstGeom>
        </p:spPr>
        <p:txBody>
          <a:bodyPr wrap="square">
            <a:spAutoFit/>
          </a:bodyPr>
          <a:lstStyle/>
          <a:p>
            <a:r>
              <a:rPr lang="en-US" sz="1400" dirty="0"/>
              <a:t>Palmsten K, Huybrechts KF, Kowal MK, Mogun H, Hernandez-Diaz S. Validity of maternal and infant outcomes within nationwide Medicaid data. Pharmacoepidemiology and drug safety 2014;23:646-55.</a:t>
            </a:r>
          </a:p>
        </p:txBody>
      </p:sp>
      <p:pic>
        <p:nvPicPr>
          <p:cNvPr id="5" name="Picture 4">
            <a:extLst>
              <a:ext uri="{FF2B5EF4-FFF2-40B4-BE49-F238E27FC236}">
                <a16:creationId xmlns:a16="http://schemas.microsoft.com/office/drawing/2014/main" id="{7BBA92E7-6BEC-47A0-816E-B15520DBF93C}"/>
              </a:ext>
            </a:extLst>
          </p:cNvPr>
          <p:cNvPicPr>
            <a:picLocks noChangeAspect="1"/>
          </p:cNvPicPr>
          <p:nvPr/>
        </p:nvPicPr>
        <p:blipFill>
          <a:blip r:embed="rId2"/>
          <a:stretch>
            <a:fillRect/>
          </a:stretch>
        </p:blipFill>
        <p:spPr>
          <a:xfrm>
            <a:off x="1193958" y="2974564"/>
            <a:ext cx="4443307" cy="3189323"/>
          </a:xfrm>
          <a:prstGeom prst="rect">
            <a:avLst/>
          </a:prstGeom>
        </p:spPr>
      </p:pic>
      <p:sp>
        <p:nvSpPr>
          <p:cNvPr id="9" name="Title 1">
            <a:extLst>
              <a:ext uri="{FF2B5EF4-FFF2-40B4-BE49-F238E27FC236}">
                <a16:creationId xmlns:a16="http://schemas.microsoft.com/office/drawing/2014/main" id="{EFCCE6A5-BC5E-4D7E-9604-0F7002BF4FBE}"/>
              </a:ext>
            </a:extLst>
          </p:cNvPr>
          <p:cNvSpPr>
            <a:spLocks noGrp="1"/>
          </p:cNvSpPr>
          <p:nvPr>
            <p:ph type="title"/>
          </p:nvPr>
        </p:nvSpPr>
        <p:spPr>
          <a:xfrm>
            <a:off x="838200" y="365125"/>
            <a:ext cx="10515600" cy="1325563"/>
          </a:xfrm>
        </p:spPr>
        <p:txBody>
          <a:bodyPr>
            <a:normAutofit/>
          </a:bodyPr>
          <a:lstStyle/>
          <a:p>
            <a:r>
              <a:rPr lang="en-US" altLang="en-US" b="1" dirty="0">
                <a:ea typeface="MS PGothic" panose="020B0600070205080204" pitchFamily="34" charset="-128"/>
              </a:rPr>
              <a:t>Validation studies</a:t>
            </a:r>
          </a:p>
        </p:txBody>
      </p:sp>
      <p:sp>
        <p:nvSpPr>
          <p:cNvPr id="4" name="Date Placeholder 3">
            <a:extLst>
              <a:ext uri="{FF2B5EF4-FFF2-40B4-BE49-F238E27FC236}">
                <a16:creationId xmlns:a16="http://schemas.microsoft.com/office/drawing/2014/main" id="{C0C4657A-F895-419B-B8B6-8AA2C25A631D}"/>
              </a:ext>
            </a:extLst>
          </p:cNvPr>
          <p:cNvSpPr>
            <a:spLocks noGrp="1"/>
          </p:cNvSpPr>
          <p:nvPr>
            <p:ph type="dt" sz="half" idx="10"/>
          </p:nvPr>
        </p:nvSpPr>
        <p:spPr/>
        <p:txBody>
          <a:bodyPr/>
          <a:lstStyle/>
          <a:p>
            <a:fld id="{09E0FBFC-26F3-48CE-A03B-FFCB35168AA7}" type="datetime1">
              <a:rPr lang="en-US" smtClean="0"/>
              <a:t>9/7/2020</a:t>
            </a:fld>
            <a:endParaRPr lang="en-US"/>
          </a:p>
        </p:txBody>
      </p:sp>
      <p:sp>
        <p:nvSpPr>
          <p:cNvPr id="10" name="Footer Placeholder 9">
            <a:extLst>
              <a:ext uri="{FF2B5EF4-FFF2-40B4-BE49-F238E27FC236}">
                <a16:creationId xmlns:a16="http://schemas.microsoft.com/office/drawing/2014/main" id="{E682B5B0-41F3-4DB2-A3C9-8678A64D6A2F}"/>
              </a:ext>
            </a:extLst>
          </p:cNvPr>
          <p:cNvSpPr>
            <a:spLocks noGrp="1"/>
          </p:cNvSpPr>
          <p:nvPr>
            <p:ph type="ftr" sz="quarter" idx="11"/>
          </p:nvPr>
        </p:nvSpPr>
        <p:spPr/>
        <p:txBody>
          <a:bodyPr/>
          <a:lstStyle/>
          <a:p>
            <a:r>
              <a:rPr lang="en-US"/>
              <a:t>Hernandez-Diaz</a:t>
            </a:r>
          </a:p>
        </p:txBody>
      </p:sp>
      <p:sp>
        <p:nvSpPr>
          <p:cNvPr id="11" name="Slide Number Placeholder 10">
            <a:extLst>
              <a:ext uri="{FF2B5EF4-FFF2-40B4-BE49-F238E27FC236}">
                <a16:creationId xmlns:a16="http://schemas.microsoft.com/office/drawing/2014/main" id="{D3FD84AC-17FE-4488-AA67-62CB3A7832CF}"/>
              </a:ext>
            </a:extLst>
          </p:cNvPr>
          <p:cNvSpPr>
            <a:spLocks noGrp="1"/>
          </p:cNvSpPr>
          <p:nvPr>
            <p:ph type="sldNum" sz="quarter" idx="12"/>
          </p:nvPr>
        </p:nvSpPr>
        <p:spPr/>
        <p:txBody>
          <a:bodyPr/>
          <a:lstStyle/>
          <a:p>
            <a:fld id="{E095BC32-3FC6-4AD0-BEDA-9CE5BCC99587}" type="slidenum">
              <a:rPr lang="en-US" smtClean="0"/>
              <a:t>39</a:t>
            </a:fld>
            <a:endParaRPr lang="en-US"/>
          </a:p>
        </p:txBody>
      </p:sp>
    </p:spTree>
    <p:extLst>
      <p:ext uri="{BB962C8B-B14F-4D97-AF65-F5344CB8AC3E}">
        <p14:creationId xmlns:p14="http://schemas.microsoft.com/office/powerpoint/2010/main" val="240283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a:bodyPr>
          <a:lstStyle/>
          <a:p>
            <a:pPr>
              <a:lnSpc>
                <a:spcPct val="140000"/>
              </a:lnSpc>
              <a:spcBef>
                <a:spcPts val="600"/>
              </a:spcBef>
            </a:pPr>
            <a:r>
              <a:rPr lang="en-US" dirty="0"/>
              <a:t>Introduction to Drug Safety in Pregnancy</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4</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A5BDE3C2-C4B2-4505-B953-33D87C23D720}"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21515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D5BB118-A4CB-4D97-AB15-C5B19D4887A8}"/>
              </a:ext>
            </a:extLst>
          </p:cNvPr>
          <p:cNvSpPr>
            <a:spLocks noGrp="1"/>
          </p:cNvSpPr>
          <p:nvPr>
            <p:ph type="title"/>
          </p:nvPr>
        </p:nvSpPr>
        <p:spPr/>
        <p:txBody>
          <a:bodyPr>
            <a:normAutofit/>
          </a:bodyPr>
          <a:lstStyle/>
          <a:p>
            <a:r>
              <a:rPr lang="en-US" altLang="en-US" b="1" dirty="0">
                <a:ea typeface="MS PGothic" panose="020B0600070205080204" pitchFamily="34" charset="-128"/>
              </a:rPr>
              <a:t>Sensitivity analyses</a:t>
            </a:r>
          </a:p>
        </p:txBody>
      </p:sp>
      <p:sp>
        <p:nvSpPr>
          <p:cNvPr id="61443" name="Slide Number Placeholder 3">
            <a:extLst>
              <a:ext uri="{FF2B5EF4-FFF2-40B4-BE49-F238E27FC236}">
                <a16:creationId xmlns:a16="http://schemas.microsoft.com/office/drawing/2014/main" id="{CB42E1DB-1A62-441B-B757-BB7F9EE87445}"/>
              </a:ext>
            </a:extLst>
          </p:cNvPr>
          <p:cNvSpPr>
            <a:spLocks noGrp="1"/>
          </p:cNvSpPr>
          <p:nvPr>
            <p:ph type="sldNum" sz="quarter" idx="12"/>
          </p:nvPr>
        </p:nvSpPr>
        <p:spPr>
          <a:xfrm>
            <a:off x="1543050" y="1209676"/>
            <a:ext cx="45878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fld id="{4D26C0F1-6BA8-452F-8853-434911F83621}" type="slidenum">
              <a:rPr lang="en-US" altLang="en-US" sz="1200" b="1">
                <a:solidFill>
                  <a:schemeClr val="bg1"/>
                </a:solidFill>
                <a:ea typeface="MS PGothic" panose="020B0600070205080204" pitchFamily="34" charset="-128"/>
              </a:rPr>
              <a:pPr algn="ctr">
                <a:spcBef>
                  <a:spcPct val="0"/>
                </a:spcBef>
                <a:buClrTx/>
                <a:buSzTx/>
                <a:buFontTx/>
                <a:buNone/>
              </a:pPr>
              <a:t>40</a:t>
            </a:fld>
            <a:endParaRPr lang="en-US" altLang="en-US" sz="1200" b="1" dirty="0">
              <a:solidFill>
                <a:schemeClr val="bg1"/>
              </a:solidFill>
              <a:ea typeface="MS PGothic" panose="020B0600070205080204" pitchFamily="34" charset="-128"/>
            </a:endParaRPr>
          </a:p>
        </p:txBody>
      </p:sp>
      <p:sp>
        <p:nvSpPr>
          <p:cNvPr id="3" name="Content Placeholder 2">
            <a:extLst>
              <a:ext uri="{FF2B5EF4-FFF2-40B4-BE49-F238E27FC236}">
                <a16:creationId xmlns:a16="http://schemas.microsoft.com/office/drawing/2014/main" id="{7B95CE3F-876D-4826-88FE-35FECF4D36E9}"/>
              </a:ext>
            </a:extLst>
          </p:cNvPr>
          <p:cNvSpPr>
            <a:spLocks noGrp="1"/>
          </p:cNvSpPr>
          <p:nvPr>
            <p:ph sz="quarter" idx="1"/>
          </p:nvPr>
        </p:nvSpPr>
        <p:spPr>
          <a:xfrm>
            <a:off x="850105" y="1752600"/>
            <a:ext cx="10601325" cy="4343400"/>
          </a:xfrm>
        </p:spPr>
        <p:txBody>
          <a:bodyPr>
            <a:normAutofit/>
          </a:bodyPr>
          <a:lstStyle/>
          <a:p>
            <a:pPr marL="514350" indent="-514350" eaLnBrk="1" hangingPunct="1">
              <a:lnSpc>
                <a:spcPct val="100000"/>
              </a:lnSpc>
              <a:buFont typeface="+mj-lt"/>
              <a:buAutoNum type="arabicPeriod"/>
              <a:defRPr/>
            </a:pPr>
            <a:r>
              <a:rPr lang="en-US" sz="2900" dirty="0">
                <a:ea typeface="ＭＳ Ｐゴシック" pitchFamily="34" charset="-128"/>
              </a:rPr>
              <a:t>For misspecification</a:t>
            </a:r>
          </a:p>
          <a:p>
            <a:pPr lvl="1">
              <a:lnSpc>
                <a:spcPct val="100000"/>
              </a:lnSpc>
              <a:defRPr/>
            </a:pPr>
            <a:r>
              <a:rPr lang="en-US" dirty="0">
                <a:cs typeface="Arial" panose="020B0604020202020204" pitchFamily="34" charset="0"/>
              </a:rPr>
              <a:t>Assess robustness of definition, try modifications of phenotype</a:t>
            </a:r>
          </a:p>
          <a:p>
            <a:pPr lvl="2">
              <a:lnSpc>
                <a:spcPct val="100000"/>
              </a:lnSpc>
              <a:defRPr/>
            </a:pPr>
            <a:r>
              <a:rPr lang="en-US" dirty="0">
                <a:cs typeface="Arial" panose="020B0604020202020204" pitchFamily="34" charset="0"/>
              </a:rPr>
              <a:t>Example: For preeclampsia, estimate the relative risk separately for early-onset (diagnosis between day 141-237) and late-onset (diagnosis after 237 days)</a:t>
            </a:r>
          </a:p>
          <a:p>
            <a:pPr marL="0" indent="0">
              <a:lnSpc>
                <a:spcPct val="100000"/>
              </a:lnSpc>
              <a:buNone/>
              <a:defRPr/>
            </a:pPr>
            <a:r>
              <a:rPr lang="en-US" sz="2900" dirty="0">
                <a:ea typeface="ＭＳ Ｐゴシック" pitchFamily="34" charset="-128"/>
              </a:rPr>
              <a:t>2. For misclassification</a:t>
            </a:r>
          </a:p>
          <a:p>
            <a:pPr lvl="1">
              <a:lnSpc>
                <a:spcPct val="100000"/>
              </a:lnSpc>
              <a:defRPr/>
            </a:pPr>
            <a:r>
              <a:rPr lang="en-US" dirty="0">
                <a:cs typeface="Arial" panose="020B0604020202020204" pitchFamily="34" charset="0"/>
              </a:rPr>
              <a:t>Assess impact of excluding outcomes designated as “probably occurred” or “likely did not occur” based on review of claims profiles or medical records</a:t>
            </a:r>
          </a:p>
          <a:p>
            <a:pPr lvl="1">
              <a:lnSpc>
                <a:spcPct val="100000"/>
              </a:lnSpc>
              <a:defRPr/>
            </a:pPr>
            <a:r>
              <a:rPr lang="en-US" dirty="0">
                <a:ea typeface="ＭＳ Ｐゴシック" pitchFamily="34" charset="-128"/>
              </a:rPr>
              <a:t>Correct relative risks for outcome misclassification using sensitivity and specificity derived from PPV estimated in validation studies</a:t>
            </a:r>
          </a:p>
          <a:p>
            <a:pPr lvl="2">
              <a:lnSpc>
                <a:spcPct val="120000"/>
              </a:lnSpc>
              <a:defRPr/>
            </a:pPr>
            <a:endParaRPr lang="en-US" dirty="0">
              <a:ea typeface="ＭＳ Ｐゴシック" pitchFamily="34" charset="-128"/>
            </a:endParaRPr>
          </a:p>
        </p:txBody>
      </p:sp>
      <p:sp>
        <p:nvSpPr>
          <p:cNvPr id="61445" name="TextBox 3">
            <a:extLst>
              <a:ext uri="{FF2B5EF4-FFF2-40B4-BE49-F238E27FC236}">
                <a16:creationId xmlns:a16="http://schemas.microsoft.com/office/drawing/2014/main" id="{9803FCA1-8461-4B9F-870E-F6CA1BD121E8}"/>
              </a:ext>
            </a:extLst>
          </p:cNvPr>
          <p:cNvSpPr txBox="1">
            <a:spLocks noChangeArrowheads="1"/>
          </p:cNvSpPr>
          <p:nvPr/>
        </p:nvSpPr>
        <p:spPr bwMode="auto">
          <a:xfrm>
            <a:off x="7345363" y="6267451"/>
            <a:ext cx="196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dirty="0"/>
              <a:t> </a:t>
            </a:r>
          </a:p>
          <a:p>
            <a:pPr>
              <a:spcBef>
                <a:spcPct val="0"/>
              </a:spcBef>
              <a:buClrTx/>
              <a:buSzTx/>
              <a:buFontTx/>
              <a:buNone/>
            </a:pPr>
            <a:endParaRPr lang="en-US" altLang="en-US" sz="2400" dirty="0">
              <a:latin typeface="Calibri" panose="020F0502020204030204" pitchFamily="34" charset="0"/>
            </a:endParaRPr>
          </a:p>
        </p:txBody>
      </p:sp>
      <p:sp>
        <p:nvSpPr>
          <p:cNvPr id="6" name="TextBox 47">
            <a:extLst>
              <a:ext uri="{FF2B5EF4-FFF2-40B4-BE49-F238E27FC236}">
                <a16:creationId xmlns:a16="http://schemas.microsoft.com/office/drawing/2014/main" id="{2E8F1A7C-CBF0-42D5-8375-DCF02BF1622D}"/>
              </a:ext>
            </a:extLst>
          </p:cNvPr>
          <p:cNvSpPr txBox="1">
            <a:spLocks noChangeArrowheads="1"/>
          </p:cNvSpPr>
          <p:nvPr/>
        </p:nvSpPr>
        <p:spPr bwMode="auto">
          <a:xfrm>
            <a:off x="860320" y="5613538"/>
            <a:ext cx="1036489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r>
              <a:rPr lang="en-US" altLang="en-US" sz="1400" dirty="0">
                <a:latin typeface="+mn-lt"/>
              </a:rPr>
              <a:t>Fox MP, Lash TL, Greenland S. A method to automate probabilistic sensitivity analyses of misclassified binary variables. International journal of epidemiology 2005;34:1370-6.</a:t>
            </a:r>
          </a:p>
          <a:p>
            <a:pPr>
              <a:spcBef>
                <a:spcPct val="0"/>
              </a:spcBef>
              <a:buClrTx/>
              <a:buSzTx/>
              <a:buFontTx/>
              <a:buNone/>
            </a:pPr>
            <a:r>
              <a:rPr lang="en-US" altLang="en-US" sz="1400" dirty="0">
                <a:latin typeface="+mn-lt"/>
              </a:rPr>
              <a:t>Lash TF, Fox MP, Fink AK. </a:t>
            </a:r>
            <a:r>
              <a:rPr lang="en-US" altLang="en-US" sz="1400" dirty="0" err="1">
                <a:latin typeface="+mn-lt"/>
              </a:rPr>
              <a:t>Missclassification</a:t>
            </a:r>
            <a:r>
              <a:rPr lang="en-US" altLang="en-US" sz="1400" dirty="0">
                <a:latin typeface="+mn-lt"/>
              </a:rPr>
              <a:t>. Applying Quantitative Bias Analysis to Epidemiologic Data. New York: Springer; 2009:79-108.</a:t>
            </a:r>
          </a:p>
        </p:txBody>
      </p:sp>
      <p:sp>
        <p:nvSpPr>
          <p:cNvPr id="2" name="Date Placeholder 1">
            <a:extLst>
              <a:ext uri="{FF2B5EF4-FFF2-40B4-BE49-F238E27FC236}">
                <a16:creationId xmlns:a16="http://schemas.microsoft.com/office/drawing/2014/main" id="{F88447ED-269D-4A59-8EEB-83D62AE3C243}"/>
              </a:ext>
            </a:extLst>
          </p:cNvPr>
          <p:cNvSpPr>
            <a:spLocks noGrp="1"/>
          </p:cNvSpPr>
          <p:nvPr>
            <p:ph type="dt" sz="half" idx="10"/>
          </p:nvPr>
        </p:nvSpPr>
        <p:spPr/>
        <p:txBody>
          <a:bodyPr/>
          <a:lstStyle/>
          <a:p>
            <a:fld id="{9757988B-BB39-4738-8525-A9F3E8000284}" type="datetime1">
              <a:rPr lang="en-US" smtClean="0"/>
              <a:t>9/7/2020</a:t>
            </a:fld>
            <a:endParaRPr lang="en-US"/>
          </a:p>
        </p:txBody>
      </p:sp>
      <p:sp>
        <p:nvSpPr>
          <p:cNvPr id="4" name="Footer Placeholder 3">
            <a:extLst>
              <a:ext uri="{FF2B5EF4-FFF2-40B4-BE49-F238E27FC236}">
                <a16:creationId xmlns:a16="http://schemas.microsoft.com/office/drawing/2014/main" id="{55C8631A-944A-4EF8-BB64-896FD937B707}"/>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338092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Selection Bias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b="1" dirty="0"/>
              <a:t>Start of follow up (left-censoring)</a:t>
            </a:r>
          </a:p>
          <a:p>
            <a:pPr lvl="1">
              <a:lnSpc>
                <a:spcPct val="100000"/>
              </a:lnSpc>
              <a:spcBef>
                <a:spcPts val="600"/>
              </a:spcBef>
            </a:pPr>
            <a:r>
              <a:rPr lang="en-US" dirty="0"/>
              <a:t>What would you expect to find if exposed subjects are enrolled during first trimester and unexposed are enrolled later in pregnancy?</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41</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73E32C41-E6C8-468C-BDD1-A20D1776EF2A}"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0499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68D3FD-3422-4391-AF7F-70CF777E3AB9}"/>
              </a:ext>
            </a:extLst>
          </p:cNvPr>
          <p:cNvGraphicFramePr/>
          <p:nvPr>
            <p:extLst>
              <p:ext uri="{D42A27DB-BD31-4B8C-83A1-F6EECF244321}">
                <p14:modId xmlns:p14="http://schemas.microsoft.com/office/powerpoint/2010/main" val="2200428793"/>
              </p:ext>
            </p:extLst>
          </p:nvPr>
        </p:nvGraphicFramePr>
        <p:xfrm>
          <a:off x="2659856" y="1676400"/>
          <a:ext cx="6934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B73A41E8-F9D3-4A19-BE70-38D5F8DA2C37}"/>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kern="0" dirty="0"/>
              <a:t>Timing of first interview</a:t>
            </a:r>
            <a:endParaRPr lang="en-US" b="1" dirty="0"/>
          </a:p>
        </p:txBody>
      </p:sp>
      <p:sp>
        <p:nvSpPr>
          <p:cNvPr id="2" name="Date Placeholder 1">
            <a:extLst>
              <a:ext uri="{FF2B5EF4-FFF2-40B4-BE49-F238E27FC236}">
                <a16:creationId xmlns:a16="http://schemas.microsoft.com/office/drawing/2014/main" id="{D4468B60-DF15-4F7A-A42F-44EE7305CD47}"/>
              </a:ext>
            </a:extLst>
          </p:cNvPr>
          <p:cNvSpPr>
            <a:spLocks noGrp="1"/>
          </p:cNvSpPr>
          <p:nvPr>
            <p:ph type="dt" sz="half" idx="10"/>
          </p:nvPr>
        </p:nvSpPr>
        <p:spPr/>
        <p:txBody>
          <a:bodyPr/>
          <a:lstStyle/>
          <a:p>
            <a:fld id="{DDF4A53E-F09B-4AF8-9B57-4A6D6793AFFA}" type="datetime1">
              <a:rPr lang="en-US" smtClean="0"/>
              <a:t>9/7/2020</a:t>
            </a:fld>
            <a:endParaRPr lang="en-US"/>
          </a:p>
        </p:txBody>
      </p:sp>
      <p:sp>
        <p:nvSpPr>
          <p:cNvPr id="3" name="Footer Placeholder 2">
            <a:extLst>
              <a:ext uri="{FF2B5EF4-FFF2-40B4-BE49-F238E27FC236}">
                <a16:creationId xmlns:a16="http://schemas.microsoft.com/office/drawing/2014/main" id="{8E6D628B-99B0-4576-8494-4904230393D1}"/>
              </a:ext>
            </a:extLst>
          </p:cNvPr>
          <p:cNvSpPr>
            <a:spLocks noGrp="1"/>
          </p:cNvSpPr>
          <p:nvPr>
            <p:ph type="ftr" sz="quarter" idx="11"/>
          </p:nvPr>
        </p:nvSpPr>
        <p:spPr/>
        <p:txBody>
          <a:bodyPr/>
          <a:lstStyle/>
          <a:p>
            <a:r>
              <a:rPr lang="en-US"/>
              <a:t>Hernandez-Diaz</a:t>
            </a:r>
          </a:p>
        </p:txBody>
      </p:sp>
      <p:sp>
        <p:nvSpPr>
          <p:cNvPr id="4" name="Slide Number Placeholder 3">
            <a:extLst>
              <a:ext uri="{FF2B5EF4-FFF2-40B4-BE49-F238E27FC236}">
                <a16:creationId xmlns:a16="http://schemas.microsoft.com/office/drawing/2014/main" id="{DCCCB943-247D-44C2-A3DA-A940DDFEE372}"/>
              </a:ext>
            </a:extLst>
          </p:cNvPr>
          <p:cNvSpPr>
            <a:spLocks noGrp="1"/>
          </p:cNvSpPr>
          <p:nvPr>
            <p:ph type="sldNum" sz="quarter" idx="12"/>
          </p:nvPr>
        </p:nvSpPr>
        <p:spPr/>
        <p:txBody>
          <a:bodyPr/>
          <a:lstStyle/>
          <a:p>
            <a:fld id="{E095BC32-3FC6-4AD0-BEDA-9CE5BCC99587}"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5036CFE-3E72-4718-B7B0-097DDC04E947}"/>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fld id="{4816324B-8DCA-4CE1-B2C7-03163218EEC5}" type="slidenum">
              <a:rPr lang="en-US" altLang="en-US" sz="1200">
                <a:solidFill>
                  <a:srgbClr val="898989"/>
                </a:solidFill>
                <a:latin typeface="Calibri" panose="020F0502020204030204" pitchFamily="34" charset="0"/>
              </a:rPr>
              <a:pPr algn="r">
                <a:spcBef>
                  <a:spcPct val="0"/>
                </a:spcBef>
                <a:buClrTx/>
                <a:buSzTx/>
                <a:buFontTx/>
                <a:buNone/>
              </a:pPr>
              <a:t>43</a:t>
            </a:fld>
            <a:endParaRPr lang="en-US" altLang="en-US" sz="1200">
              <a:solidFill>
                <a:srgbClr val="898989"/>
              </a:solidFill>
              <a:latin typeface="Calibri" panose="020F0502020204030204" pitchFamily="34" charset="0"/>
            </a:endParaRPr>
          </a:p>
        </p:txBody>
      </p:sp>
      <p:sp>
        <p:nvSpPr>
          <p:cNvPr id="21534" name="Slide Number Placeholder 34">
            <a:extLst>
              <a:ext uri="{FF2B5EF4-FFF2-40B4-BE49-F238E27FC236}">
                <a16:creationId xmlns:a16="http://schemas.microsoft.com/office/drawing/2014/main" id="{E7123C08-0CAC-4E52-9C23-4E19689CD4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fld id="{89E3BD9F-BE4D-445D-BF3D-AF4240641FF4}" type="slidenum">
              <a:rPr lang="en-US" altLang="en-US" sz="1400"/>
              <a:pPr>
                <a:spcBef>
                  <a:spcPct val="0"/>
                </a:spcBef>
                <a:buClrTx/>
                <a:buSzTx/>
                <a:buFontTx/>
                <a:buNone/>
              </a:pPr>
              <a:t>43</a:t>
            </a:fld>
            <a:endParaRPr lang="en-US" altLang="en-US" sz="1400"/>
          </a:p>
        </p:txBody>
      </p:sp>
      <p:sp>
        <p:nvSpPr>
          <p:cNvPr id="478246" name="Text Box 38">
            <a:extLst>
              <a:ext uri="{FF2B5EF4-FFF2-40B4-BE49-F238E27FC236}">
                <a16:creationId xmlns:a16="http://schemas.microsoft.com/office/drawing/2014/main" id="{16A35AE5-5502-4681-B1BE-F920F11C6BED}"/>
              </a:ext>
            </a:extLst>
          </p:cNvPr>
          <p:cNvSpPr txBox="1">
            <a:spLocks noChangeArrowheads="1"/>
          </p:cNvSpPr>
          <p:nvPr/>
        </p:nvSpPr>
        <p:spPr bwMode="auto">
          <a:xfrm>
            <a:off x="2895600" y="1447800"/>
            <a:ext cx="2743200" cy="369888"/>
          </a:xfrm>
          <a:prstGeom prst="rect">
            <a:avLst/>
          </a:prstGeom>
          <a:noFill/>
          <a:ln w="9525">
            <a:noFill/>
            <a:miter lim="800000"/>
            <a:headEnd/>
            <a:tailEnd/>
          </a:ln>
          <a:effectLst/>
        </p:spPr>
        <p:txBody>
          <a:bodyPr>
            <a:spAutoFit/>
          </a:bodyPr>
          <a:lstStyle/>
          <a:p>
            <a:pPr>
              <a:spcBef>
                <a:spcPct val="50000"/>
              </a:spcBef>
              <a:defRPr/>
            </a:pPr>
            <a:r>
              <a:rPr lang="en-US" u="sng" dirty="0">
                <a:effectLst>
                  <a:outerShdw blurRad="38100" dist="38100" dir="2700000" algn="tl">
                    <a:srgbClr val="C0C0C0"/>
                  </a:outerShdw>
                </a:effectLst>
              </a:rPr>
              <a:t>Pregnancies</a:t>
            </a:r>
          </a:p>
        </p:txBody>
      </p:sp>
      <p:grpSp>
        <p:nvGrpSpPr>
          <p:cNvPr id="8" name="Group 7">
            <a:extLst>
              <a:ext uri="{FF2B5EF4-FFF2-40B4-BE49-F238E27FC236}">
                <a16:creationId xmlns:a16="http://schemas.microsoft.com/office/drawing/2014/main" id="{72167474-A52C-47B6-A639-8EFCC6C310F0}"/>
              </a:ext>
            </a:extLst>
          </p:cNvPr>
          <p:cNvGrpSpPr/>
          <p:nvPr/>
        </p:nvGrpSpPr>
        <p:grpSpPr>
          <a:xfrm>
            <a:off x="2982163" y="4114800"/>
            <a:ext cx="4044093" cy="2209800"/>
            <a:chOff x="1458162" y="4114800"/>
            <a:chExt cx="4044093" cy="2209800"/>
          </a:xfrm>
        </p:grpSpPr>
        <p:grpSp>
          <p:nvGrpSpPr>
            <p:cNvPr id="3" name="Group 2">
              <a:extLst>
                <a:ext uri="{FF2B5EF4-FFF2-40B4-BE49-F238E27FC236}">
                  <a16:creationId xmlns:a16="http://schemas.microsoft.com/office/drawing/2014/main" id="{CA7098D3-F41B-44CB-9195-E94618FB41E6}"/>
                </a:ext>
              </a:extLst>
            </p:cNvPr>
            <p:cNvGrpSpPr/>
            <p:nvPr/>
          </p:nvGrpSpPr>
          <p:grpSpPr>
            <a:xfrm>
              <a:off x="1458162" y="4143333"/>
              <a:ext cx="4044093" cy="2028867"/>
              <a:chOff x="1143000" y="4968875"/>
              <a:chExt cx="6188055" cy="2803525"/>
            </a:xfrm>
          </p:grpSpPr>
          <p:sp>
            <p:nvSpPr>
              <p:cNvPr id="27" name="Line 10">
                <a:extLst>
                  <a:ext uri="{FF2B5EF4-FFF2-40B4-BE49-F238E27FC236}">
                    <a16:creationId xmlns:a16="http://schemas.microsoft.com/office/drawing/2014/main" id="{F8870F92-60A0-4D3F-8EC7-0EE83B704CA9}"/>
                  </a:ext>
                </a:extLst>
              </p:cNvPr>
              <p:cNvSpPr>
                <a:spLocks noChangeShapeType="1"/>
              </p:cNvSpPr>
              <p:nvPr/>
            </p:nvSpPr>
            <p:spPr bwMode="auto">
              <a:xfrm flipV="1">
                <a:off x="1158855" y="5654674"/>
                <a:ext cx="1295400" cy="15873"/>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2">
                <a:extLst>
                  <a:ext uri="{FF2B5EF4-FFF2-40B4-BE49-F238E27FC236}">
                    <a16:creationId xmlns:a16="http://schemas.microsoft.com/office/drawing/2014/main" id="{866439C1-60BF-438A-B4C9-D4B530F027DF}"/>
                  </a:ext>
                </a:extLst>
              </p:cNvPr>
              <p:cNvSpPr>
                <a:spLocks noChangeShapeType="1"/>
              </p:cNvSpPr>
              <p:nvPr/>
            </p:nvSpPr>
            <p:spPr bwMode="auto">
              <a:xfrm flipV="1">
                <a:off x="1158855" y="5959474"/>
                <a:ext cx="1524000" cy="15875"/>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4">
                <a:extLst>
                  <a:ext uri="{FF2B5EF4-FFF2-40B4-BE49-F238E27FC236}">
                    <a16:creationId xmlns:a16="http://schemas.microsoft.com/office/drawing/2014/main" id="{CB75DDAB-04FE-4076-A586-2BAD826E0F0A}"/>
                  </a:ext>
                </a:extLst>
              </p:cNvPr>
              <p:cNvSpPr>
                <a:spLocks noChangeShapeType="1"/>
              </p:cNvSpPr>
              <p:nvPr/>
            </p:nvSpPr>
            <p:spPr bwMode="auto">
              <a:xfrm flipV="1">
                <a:off x="1158855" y="5807074"/>
                <a:ext cx="1447800" cy="15874"/>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6">
                <a:extLst>
                  <a:ext uri="{FF2B5EF4-FFF2-40B4-BE49-F238E27FC236}">
                    <a16:creationId xmlns:a16="http://schemas.microsoft.com/office/drawing/2014/main" id="{0018F0E5-033C-495F-B7AA-3F2713FFFF0F}"/>
                  </a:ext>
                </a:extLst>
              </p:cNvPr>
              <p:cNvSpPr>
                <a:spLocks noChangeShapeType="1"/>
              </p:cNvSpPr>
              <p:nvPr/>
            </p:nvSpPr>
            <p:spPr bwMode="auto">
              <a:xfrm flipV="1">
                <a:off x="1158855" y="6111874"/>
                <a:ext cx="1752600" cy="15875"/>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9">
                <a:extLst>
                  <a:ext uri="{FF2B5EF4-FFF2-40B4-BE49-F238E27FC236}">
                    <a16:creationId xmlns:a16="http://schemas.microsoft.com/office/drawing/2014/main" id="{40FB2C89-5009-4F4B-874D-BC6D669F86D3}"/>
                  </a:ext>
                </a:extLst>
              </p:cNvPr>
              <p:cNvSpPr>
                <a:spLocks noChangeShapeType="1"/>
              </p:cNvSpPr>
              <p:nvPr/>
            </p:nvSpPr>
            <p:spPr bwMode="auto">
              <a:xfrm>
                <a:off x="1158855" y="6416675"/>
                <a:ext cx="23622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0">
                <a:extLst>
                  <a:ext uri="{FF2B5EF4-FFF2-40B4-BE49-F238E27FC236}">
                    <a16:creationId xmlns:a16="http://schemas.microsoft.com/office/drawing/2014/main" id="{FB05260B-895C-4FE2-BCE3-50C944C1C3E6}"/>
                  </a:ext>
                </a:extLst>
              </p:cNvPr>
              <p:cNvSpPr>
                <a:spLocks noChangeShapeType="1"/>
              </p:cNvSpPr>
              <p:nvPr/>
            </p:nvSpPr>
            <p:spPr bwMode="auto">
              <a:xfrm>
                <a:off x="1158855" y="6873875"/>
                <a:ext cx="36576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1">
                <a:extLst>
                  <a:ext uri="{FF2B5EF4-FFF2-40B4-BE49-F238E27FC236}">
                    <a16:creationId xmlns:a16="http://schemas.microsoft.com/office/drawing/2014/main" id="{8C1A5836-38E2-4B87-96ED-B3F93470B969}"/>
                  </a:ext>
                </a:extLst>
              </p:cNvPr>
              <p:cNvSpPr>
                <a:spLocks noChangeShapeType="1"/>
              </p:cNvSpPr>
              <p:nvPr/>
            </p:nvSpPr>
            <p:spPr bwMode="auto">
              <a:xfrm>
                <a:off x="1158855" y="6569073"/>
                <a:ext cx="2743200" cy="2"/>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2">
                <a:extLst>
                  <a:ext uri="{FF2B5EF4-FFF2-40B4-BE49-F238E27FC236}">
                    <a16:creationId xmlns:a16="http://schemas.microsoft.com/office/drawing/2014/main" id="{51FAEF25-7944-4D2C-8D16-16711211C42F}"/>
                  </a:ext>
                </a:extLst>
              </p:cNvPr>
              <p:cNvSpPr>
                <a:spLocks noChangeShapeType="1"/>
              </p:cNvSpPr>
              <p:nvPr/>
            </p:nvSpPr>
            <p:spPr bwMode="auto">
              <a:xfrm>
                <a:off x="1158855" y="76200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3">
                <a:extLst>
                  <a:ext uri="{FF2B5EF4-FFF2-40B4-BE49-F238E27FC236}">
                    <a16:creationId xmlns:a16="http://schemas.microsoft.com/office/drawing/2014/main" id="{D2492ED3-F6F9-480A-B8CE-24627CD4D405}"/>
                  </a:ext>
                </a:extLst>
              </p:cNvPr>
              <p:cNvSpPr>
                <a:spLocks noChangeShapeType="1"/>
              </p:cNvSpPr>
              <p:nvPr/>
            </p:nvSpPr>
            <p:spPr bwMode="auto">
              <a:xfrm>
                <a:off x="1158855" y="74676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4">
                <a:extLst>
                  <a:ext uri="{FF2B5EF4-FFF2-40B4-BE49-F238E27FC236}">
                    <a16:creationId xmlns:a16="http://schemas.microsoft.com/office/drawing/2014/main" id="{05FCE394-74FC-44FF-B790-B27806F9DD47}"/>
                  </a:ext>
                </a:extLst>
              </p:cNvPr>
              <p:cNvSpPr>
                <a:spLocks noChangeShapeType="1"/>
              </p:cNvSpPr>
              <p:nvPr/>
            </p:nvSpPr>
            <p:spPr bwMode="auto">
              <a:xfrm>
                <a:off x="1158855" y="77724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5">
                <a:extLst>
                  <a:ext uri="{FF2B5EF4-FFF2-40B4-BE49-F238E27FC236}">
                    <a16:creationId xmlns:a16="http://schemas.microsoft.com/office/drawing/2014/main" id="{7EBD9FD1-693A-449D-9B8E-5525734A3513}"/>
                  </a:ext>
                </a:extLst>
              </p:cNvPr>
              <p:cNvSpPr>
                <a:spLocks noChangeShapeType="1"/>
              </p:cNvSpPr>
              <p:nvPr/>
            </p:nvSpPr>
            <p:spPr bwMode="auto">
              <a:xfrm>
                <a:off x="1158855" y="6721475"/>
                <a:ext cx="31242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6">
                <a:extLst>
                  <a:ext uri="{FF2B5EF4-FFF2-40B4-BE49-F238E27FC236}">
                    <a16:creationId xmlns:a16="http://schemas.microsoft.com/office/drawing/2014/main" id="{4D29DB41-1158-4BCD-A351-FD2268BE5FB3}"/>
                  </a:ext>
                </a:extLst>
              </p:cNvPr>
              <p:cNvSpPr>
                <a:spLocks noChangeShapeType="1"/>
              </p:cNvSpPr>
              <p:nvPr/>
            </p:nvSpPr>
            <p:spPr bwMode="auto">
              <a:xfrm>
                <a:off x="1158855" y="7026275"/>
                <a:ext cx="42672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1">
                <a:extLst>
                  <a:ext uri="{FF2B5EF4-FFF2-40B4-BE49-F238E27FC236}">
                    <a16:creationId xmlns:a16="http://schemas.microsoft.com/office/drawing/2014/main" id="{3E288D2B-8D88-49BB-9D67-BBF96A9F06C7}"/>
                  </a:ext>
                </a:extLst>
              </p:cNvPr>
              <p:cNvSpPr>
                <a:spLocks noChangeShapeType="1"/>
              </p:cNvSpPr>
              <p:nvPr/>
            </p:nvSpPr>
            <p:spPr bwMode="auto">
              <a:xfrm>
                <a:off x="1158855" y="7178675"/>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1">
                <a:extLst>
                  <a:ext uri="{FF2B5EF4-FFF2-40B4-BE49-F238E27FC236}">
                    <a16:creationId xmlns:a16="http://schemas.microsoft.com/office/drawing/2014/main" id="{0655FFEB-ECB5-4CEF-983D-67406E5ACD8E}"/>
                  </a:ext>
                </a:extLst>
              </p:cNvPr>
              <p:cNvSpPr>
                <a:spLocks noChangeShapeType="1"/>
              </p:cNvSpPr>
              <p:nvPr/>
            </p:nvSpPr>
            <p:spPr bwMode="auto">
              <a:xfrm>
                <a:off x="1158855" y="73152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1">
                <a:extLst>
                  <a:ext uri="{FF2B5EF4-FFF2-40B4-BE49-F238E27FC236}">
                    <a16:creationId xmlns:a16="http://schemas.microsoft.com/office/drawing/2014/main" id="{7AD8E5E4-AA90-4BA8-8147-A51C76009E01}"/>
                  </a:ext>
                </a:extLst>
              </p:cNvPr>
              <p:cNvSpPr>
                <a:spLocks noChangeShapeType="1"/>
              </p:cNvSpPr>
              <p:nvPr/>
            </p:nvSpPr>
            <p:spPr bwMode="auto">
              <a:xfrm flipV="1">
                <a:off x="1167711" y="6264275"/>
                <a:ext cx="1972344" cy="1"/>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5">
                <a:extLst>
                  <a:ext uri="{FF2B5EF4-FFF2-40B4-BE49-F238E27FC236}">
                    <a16:creationId xmlns:a16="http://schemas.microsoft.com/office/drawing/2014/main" id="{7BA3F26B-3580-4099-9DD7-800D22A5753F}"/>
                  </a:ext>
                </a:extLst>
              </p:cNvPr>
              <p:cNvSpPr>
                <a:spLocks noChangeShapeType="1"/>
              </p:cNvSpPr>
              <p:nvPr/>
            </p:nvSpPr>
            <p:spPr bwMode="auto">
              <a:xfrm>
                <a:off x="1143000" y="5121275"/>
                <a:ext cx="7620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0">
                <a:extLst>
                  <a:ext uri="{FF2B5EF4-FFF2-40B4-BE49-F238E27FC236}">
                    <a16:creationId xmlns:a16="http://schemas.microsoft.com/office/drawing/2014/main" id="{482714DB-C415-4C1E-A66C-8C323E4F9CE4}"/>
                  </a:ext>
                </a:extLst>
              </p:cNvPr>
              <p:cNvSpPr>
                <a:spLocks noChangeShapeType="1"/>
              </p:cNvSpPr>
              <p:nvPr/>
            </p:nvSpPr>
            <p:spPr bwMode="auto">
              <a:xfrm flipV="1">
                <a:off x="1158855" y="5502275"/>
                <a:ext cx="1219200" cy="15875"/>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5">
                <a:extLst>
                  <a:ext uri="{FF2B5EF4-FFF2-40B4-BE49-F238E27FC236}">
                    <a16:creationId xmlns:a16="http://schemas.microsoft.com/office/drawing/2014/main" id="{E3792B5E-2782-4079-A047-F57A9E630F7B}"/>
                  </a:ext>
                </a:extLst>
              </p:cNvPr>
              <p:cNvSpPr>
                <a:spLocks noChangeShapeType="1"/>
              </p:cNvSpPr>
              <p:nvPr/>
            </p:nvSpPr>
            <p:spPr bwMode="auto">
              <a:xfrm>
                <a:off x="1158855" y="4968875"/>
                <a:ext cx="7620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5">
                <a:extLst>
                  <a:ext uri="{FF2B5EF4-FFF2-40B4-BE49-F238E27FC236}">
                    <a16:creationId xmlns:a16="http://schemas.microsoft.com/office/drawing/2014/main" id="{9E847B27-9E37-4FBA-B790-8E74474FEEC3}"/>
                  </a:ext>
                </a:extLst>
              </p:cNvPr>
              <p:cNvSpPr>
                <a:spLocks noChangeShapeType="1"/>
              </p:cNvSpPr>
              <p:nvPr/>
            </p:nvSpPr>
            <p:spPr bwMode="auto">
              <a:xfrm>
                <a:off x="1158855" y="5261401"/>
                <a:ext cx="914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5">
                <a:extLst>
                  <a:ext uri="{FF2B5EF4-FFF2-40B4-BE49-F238E27FC236}">
                    <a16:creationId xmlns:a16="http://schemas.microsoft.com/office/drawing/2014/main" id="{ECF08EAB-D0C8-44A5-9545-99044A911E6B}"/>
                  </a:ext>
                </a:extLst>
              </p:cNvPr>
              <p:cNvSpPr>
                <a:spLocks noChangeShapeType="1"/>
              </p:cNvSpPr>
              <p:nvPr/>
            </p:nvSpPr>
            <p:spPr bwMode="auto">
              <a:xfrm>
                <a:off x="1158855" y="5397067"/>
                <a:ext cx="914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50" name="Straight Connector 49">
              <a:extLst>
                <a:ext uri="{FF2B5EF4-FFF2-40B4-BE49-F238E27FC236}">
                  <a16:creationId xmlns:a16="http://schemas.microsoft.com/office/drawing/2014/main" id="{37356119-B6F4-433E-BF66-DFC91245A9DE}"/>
                </a:ext>
              </a:extLst>
            </p:cNvPr>
            <p:cNvCxnSpPr>
              <a:cxnSpLocks noChangeShapeType="1"/>
            </p:cNvCxnSpPr>
            <p:nvPr/>
          </p:nvCxnSpPr>
          <p:spPr bwMode="auto">
            <a:xfrm>
              <a:off x="2819400" y="4114800"/>
              <a:ext cx="0" cy="2209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7" name="Group 6">
            <a:extLst>
              <a:ext uri="{FF2B5EF4-FFF2-40B4-BE49-F238E27FC236}">
                <a16:creationId xmlns:a16="http://schemas.microsoft.com/office/drawing/2014/main" id="{6522407C-8F20-47BE-B14E-76A244E86D5A}"/>
              </a:ext>
            </a:extLst>
          </p:cNvPr>
          <p:cNvGrpSpPr/>
          <p:nvPr/>
        </p:nvGrpSpPr>
        <p:grpSpPr>
          <a:xfrm>
            <a:off x="2971801" y="1905000"/>
            <a:ext cx="4044093" cy="2209800"/>
            <a:chOff x="1447800" y="1905000"/>
            <a:chExt cx="4044093" cy="2209800"/>
          </a:xfrm>
        </p:grpSpPr>
        <p:grpSp>
          <p:nvGrpSpPr>
            <p:cNvPr id="2" name="Group 1">
              <a:extLst>
                <a:ext uri="{FF2B5EF4-FFF2-40B4-BE49-F238E27FC236}">
                  <a16:creationId xmlns:a16="http://schemas.microsoft.com/office/drawing/2014/main" id="{64EEB430-9E88-4C21-9554-FDC4C00B0F70}"/>
                </a:ext>
              </a:extLst>
            </p:cNvPr>
            <p:cNvGrpSpPr/>
            <p:nvPr/>
          </p:nvGrpSpPr>
          <p:grpSpPr>
            <a:xfrm>
              <a:off x="1447800" y="1981200"/>
              <a:ext cx="4044093" cy="2028867"/>
              <a:chOff x="1127145" y="1981200"/>
              <a:chExt cx="6188055" cy="2803525"/>
            </a:xfrm>
          </p:grpSpPr>
          <p:sp>
            <p:nvSpPr>
              <p:cNvPr id="21509" name="Line 10">
                <a:extLst>
                  <a:ext uri="{FF2B5EF4-FFF2-40B4-BE49-F238E27FC236}">
                    <a16:creationId xmlns:a16="http://schemas.microsoft.com/office/drawing/2014/main" id="{4A3ADCD6-ED97-483F-8F71-F232F83D2387}"/>
                  </a:ext>
                </a:extLst>
              </p:cNvPr>
              <p:cNvSpPr>
                <a:spLocks noChangeShapeType="1"/>
              </p:cNvSpPr>
              <p:nvPr/>
            </p:nvSpPr>
            <p:spPr bwMode="auto">
              <a:xfrm flipV="1">
                <a:off x="1143000" y="2666999"/>
                <a:ext cx="1295400" cy="15873"/>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12">
                <a:extLst>
                  <a:ext uri="{FF2B5EF4-FFF2-40B4-BE49-F238E27FC236}">
                    <a16:creationId xmlns:a16="http://schemas.microsoft.com/office/drawing/2014/main" id="{09B9487C-0267-4089-B81D-DD9B4E6B55EC}"/>
                  </a:ext>
                </a:extLst>
              </p:cNvPr>
              <p:cNvSpPr>
                <a:spLocks noChangeShapeType="1"/>
              </p:cNvSpPr>
              <p:nvPr/>
            </p:nvSpPr>
            <p:spPr bwMode="auto">
              <a:xfrm flipV="1">
                <a:off x="1143000" y="2971799"/>
                <a:ext cx="1524000" cy="15875"/>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14">
                <a:extLst>
                  <a:ext uri="{FF2B5EF4-FFF2-40B4-BE49-F238E27FC236}">
                    <a16:creationId xmlns:a16="http://schemas.microsoft.com/office/drawing/2014/main" id="{E5E56B87-58ED-4A0B-97B2-48A2BF833362}"/>
                  </a:ext>
                </a:extLst>
              </p:cNvPr>
              <p:cNvSpPr>
                <a:spLocks noChangeShapeType="1"/>
              </p:cNvSpPr>
              <p:nvPr/>
            </p:nvSpPr>
            <p:spPr bwMode="auto">
              <a:xfrm flipV="1">
                <a:off x="1143000" y="2819399"/>
                <a:ext cx="1447800" cy="15874"/>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16">
                <a:extLst>
                  <a:ext uri="{FF2B5EF4-FFF2-40B4-BE49-F238E27FC236}">
                    <a16:creationId xmlns:a16="http://schemas.microsoft.com/office/drawing/2014/main" id="{6659D94A-1AD3-4739-B7E5-8375A3899890}"/>
                  </a:ext>
                </a:extLst>
              </p:cNvPr>
              <p:cNvSpPr>
                <a:spLocks noChangeShapeType="1"/>
              </p:cNvSpPr>
              <p:nvPr/>
            </p:nvSpPr>
            <p:spPr bwMode="auto">
              <a:xfrm flipV="1">
                <a:off x="1143000" y="3124199"/>
                <a:ext cx="1752600" cy="15875"/>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7" name="Line 9">
                <a:extLst>
                  <a:ext uri="{FF2B5EF4-FFF2-40B4-BE49-F238E27FC236}">
                    <a16:creationId xmlns:a16="http://schemas.microsoft.com/office/drawing/2014/main" id="{D7EA8CD8-8469-444E-8521-21B1DE2B1658}"/>
                  </a:ext>
                </a:extLst>
              </p:cNvPr>
              <p:cNvSpPr>
                <a:spLocks noChangeShapeType="1"/>
              </p:cNvSpPr>
              <p:nvPr/>
            </p:nvSpPr>
            <p:spPr bwMode="auto">
              <a:xfrm>
                <a:off x="1143000" y="3429000"/>
                <a:ext cx="23622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Line 10">
                <a:extLst>
                  <a:ext uri="{FF2B5EF4-FFF2-40B4-BE49-F238E27FC236}">
                    <a16:creationId xmlns:a16="http://schemas.microsoft.com/office/drawing/2014/main" id="{70113D91-ACFE-409C-AFB1-F79581E033C6}"/>
                  </a:ext>
                </a:extLst>
              </p:cNvPr>
              <p:cNvSpPr>
                <a:spLocks noChangeShapeType="1"/>
              </p:cNvSpPr>
              <p:nvPr/>
            </p:nvSpPr>
            <p:spPr bwMode="auto">
              <a:xfrm>
                <a:off x="1143000" y="3886200"/>
                <a:ext cx="36576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9" name="Line 11">
                <a:extLst>
                  <a:ext uri="{FF2B5EF4-FFF2-40B4-BE49-F238E27FC236}">
                    <a16:creationId xmlns:a16="http://schemas.microsoft.com/office/drawing/2014/main" id="{04F4F67C-D5E6-4CEE-8EC8-0DCA9B445FE9}"/>
                  </a:ext>
                </a:extLst>
              </p:cNvPr>
              <p:cNvSpPr>
                <a:spLocks noChangeShapeType="1"/>
              </p:cNvSpPr>
              <p:nvPr/>
            </p:nvSpPr>
            <p:spPr bwMode="auto">
              <a:xfrm>
                <a:off x="1143000" y="3581398"/>
                <a:ext cx="2743200" cy="2"/>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12">
                <a:extLst>
                  <a:ext uri="{FF2B5EF4-FFF2-40B4-BE49-F238E27FC236}">
                    <a16:creationId xmlns:a16="http://schemas.microsoft.com/office/drawing/2014/main" id="{971F8BC6-1AEE-41DB-8D84-E0CB518647E4}"/>
                  </a:ext>
                </a:extLst>
              </p:cNvPr>
              <p:cNvSpPr>
                <a:spLocks noChangeShapeType="1"/>
              </p:cNvSpPr>
              <p:nvPr/>
            </p:nvSpPr>
            <p:spPr bwMode="auto">
              <a:xfrm>
                <a:off x="1143000" y="4632325"/>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13">
                <a:extLst>
                  <a:ext uri="{FF2B5EF4-FFF2-40B4-BE49-F238E27FC236}">
                    <a16:creationId xmlns:a16="http://schemas.microsoft.com/office/drawing/2014/main" id="{637E0354-EFCA-4DFC-9437-D2073E12E5AF}"/>
                  </a:ext>
                </a:extLst>
              </p:cNvPr>
              <p:cNvSpPr>
                <a:spLocks noChangeShapeType="1"/>
              </p:cNvSpPr>
              <p:nvPr/>
            </p:nvSpPr>
            <p:spPr bwMode="auto">
              <a:xfrm>
                <a:off x="1143000" y="4479925"/>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2" name="Line 14">
                <a:extLst>
                  <a:ext uri="{FF2B5EF4-FFF2-40B4-BE49-F238E27FC236}">
                    <a16:creationId xmlns:a16="http://schemas.microsoft.com/office/drawing/2014/main" id="{DAA58393-14A6-41BA-A6D1-3456A9247AF6}"/>
                  </a:ext>
                </a:extLst>
              </p:cNvPr>
              <p:cNvSpPr>
                <a:spLocks noChangeShapeType="1"/>
              </p:cNvSpPr>
              <p:nvPr/>
            </p:nvSpPr>
            <p:spPr bwMode="auto">
              <a:xfrm>
                <a:off x="1143000" y="4784725"/>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15">
                <a:extLst>
                  <a:ext uri="{FF2B5EF4-FFF2-40B4-BE49-F238E27FC236}">
                    <a16:creationId xmlns:a16="http://schemas.microsoft.com/office/drawing/2014/main" id="{A78C3C75-21B9-4069-96DD-C3AAB4A2E203}"/>
                  </a:ext>
                </a:extLst>
              </p:cNvPr>
              <p:cNvSpPr>
                <a:spLocks noChangeShapeType="1"/>
              </p:cNvSpPr>
              <p:nvPr/>
            </p:nvSpPr>
            <p:spPr bwMode="auto">
              <a:xfrm>
                <a:off x="1143000" y="3733800"/>
                <a:ext cx="31242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4" name="Line 16">
                <a:extLst>
                  <a:ext uri="{FF2B5EF4-FFF2-40B4-BE49-F238E27FC236}">
                    <a16:creationId xmlns:a16="http://schemas.microsoft.com/office/drawing/2014/main" id="{B017BCFC-0B42-4C63-B73D-A9AB77059E0D}"/>
                  </a:ext>
                </a:extLst>
              </p:cNvPr>
              <p:cNvSpPr>
                <a:spLocks noChangeShapeType="1"/>
              </p:cNvSpPr>
              <p:nvPr/>
            </p:nvSpPr>
            <p:spPr bwMode="auto">
              <a:xfrm>
                <a:off x="1143000" y="4038600"/>
                <a:ext cx="42672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1">
                <a:extLst>
                  <a:ext uri="{FF2B5EF4-FFF2-40B4-BE49-F238E27FC236}">
                    <a16:creationId xmlns:a16="http://schemas.microsoft.com/office/drawing/2014/main" id="{EB4E97E5-479D-4341-91C5-78055361AF50}"/>
                  </a:ext>
                </a:extLst>
              </p:cNvPr>
              <p:cNvSpPr>
                <a:spLocks noChangeShapeType="1"/>
              </p:cNvSpPr>
              <p:nvPr/>
            </p:nvSpPr>
            <p:spPr bwMode="auto">
              <a:xfrm>
                <a:off x="1143000" y="4191000"/>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1">
                <a:extLst>
                  <a:ext uri="{FF2B5EF4-FFF2-40B4-BE49-F238E27FC236}">
                    <a16:creationId xmlns:a16="http://schemas.microsoft.com/office/drawing/2014/main" id="{44DDCC04-0A50-4FC3-95A6-E40EA82AE4BC}"/>
                  </a:ext>
                </a:extLst>
              </p:cNvPr>
              <p:cNvSpPr>
                <a:spLocks noChangeShapeType="1"/>
              </p:cNvSpPr>
              <p:nvPr/>
            </p:nvSpPr>
            <p:spPr bwMode="auto">
              <a:xfrm>
                <a:off x="1143000" y="4327525"/>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1">
                <a:extLst>
                  <a:ext uri="{FF2B5EF4-FFF2-40B4-BE49-F238E27FC236}">
                    <a16:creationId xmlns:a16="http://schemas.microsoft.com/office/drawing/2014/main" id="{557C4F0D-57E9-4C75-9522-5CB6D50B9357}"/>
                  </a:ext>
                </a:extLst>
              </p:cNvPr>
              <p:cNvSpPr>
                <a:spLocks noChangeShapeType="1"/>
              </p:cNvSpPr>
              <p:nvPr/>
            </p:nvSpPr>
            <p:spPr bwMode="auto">
              <a:xfrm flipV="1">
                <a:off x="1151856" y="3276600"/>
                <a:ext cx="1972344" cy="1"/>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5">
                <a:extLst>
                  <a:ext uri="{FF2B5EF4-FFF2-40B4-BE49-F238E27FC236}">
                    <a16:creationId xmlns:a16="http://schemas.microsoft.com/office/drawing/2014/main" id="{24EA206B-F4B2-4669-AF11-17AFA4D5E12C}"/>
                  </a:ext>
                </a:extLst>
              </p:cNvPr>
              <p:cNvSpPr>
                <a:spLocks noChangeShapeType="1"/>
              </p:cNvSpPr>
              <p:nvPr/>
            </p:nvSpPr>
            <p:spPr bwMode="auto">
              <a:xfrm>
                <a:off x="1127145" y="2133600"/>
                <a:ext cx="7620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0">
                <a:extLst>
                  <a:ext uri="{FF2B5EF4-FFF2-40B4-BE49-F238E27FC236}">
                    <a16:creationId xmlns:a16="http://schemas.microsoft.com/office/drawing/2014/main" id="{6AF28F1D-BCA4-4F11-A66F-4F534BF92B18}"/>
                  </a:ext>
                </a:extLst>
              </p:cNvPr>
              <p:cNvSpPr>
                <a:spLocks noChangeShapeType="1"/>
              </p:cNvSpPr>
              <p:nvPr/>
            </p:nvSpPr>
            <p:spPr bwMode="auto">
              <a:xfrm flipV="1">
                <a:off x="1143000" y="2514600"/>
                <a:ext cx="1219200" cy="15875"/>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5">
                <a:extLst>
                  <a:ext uri="{FF2B5EF4-FFF2-40B4-BE49-F238E27FC236}">
                    <a16:creationId xmlns:a16="http://schemas.microsoft.com/office/drawing/2014/main" id="{7344CD26-C625-4FDC-8C1B-CE65579467D0}"/>
                  </a:ext>
                </a:extLst>
              </p:cNvPr>
              <p:cNvSpPr>
                <a:spLocks noChangeShapeType="1"/>
              </p:cNvSpPr>
              <p:nvPr/>
            </p:nvSpPr>
            <p:spPr bwMode="auto">
              <a:xfrm>
                <a:off x="1143000" y="1981200"/>
                <a:ext cx="7620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5">
                <a:extLst>
                  <a:ext uri="{FF2B5EF4-FFF2-40B4-BE49-F238E27FC236}">
                    <a16:creationId xmlns:a16="http://schemas.microsoft.com/office/drawing/2014/main" id="{36E9BDCF-57F1-4C4B-A983-487D59F2BF11}"/>
                  </a:ext>
                </a:extLst>
              </p:cNvPr>
              <p:cNvSpPr>
                <a:spLocks noChangeShapeType="1"/>
              </p:cNvSpPr>
              <p:nvPr/>
            </p:nvSpPr>
            <p:spPr bwMode="auto">
              <a:xfrm>
                <a:off x="1143000" y="2273726"/>
                <a:ext cx="9144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5">
                <a:extLst>
                  <a:ext uri="{FF2B5EF4-FFF2-40B4-BE49-F238E27FC236}">
                    <a16:creationId xmlns:a16="http://schemas.microsoft.com/office/drawing/2014/main" id="{5D093AC6-AC16-45CF-9B5C-6EDADC5655EC}"/>
                  </a:ext>
                </a:extLst>
              </p:cNvPr>
              <p:cNvSpPr>
                <a:spLocks noChangeShapeType="1"/>
              </p:cNvSpPr>
              <p:nvPr/>
            </p:nvSpPr>
            <p:spPr bwMode="auto">
              <a:xfrm>
                <a:off x="1143000" y="2409392"/>
                <a:ext cx="9144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52" name="Straight Connector 51">
              <a:extLst>
                <a:ext uri="{FF2B5EF4-FFF2-40B4-BE49-F238E27FC236}">
                  <a16:creationId xmlns:a16="http://schemas.microsoft.com/office/drawing/2014/main" id="{DAE753E7-07F1-46BD-B128-624024C9692E}"/>
                </a:ext>
              </a:extLst>
            </p:cNvPr>
            <p:cNvCxnSpPr>
              <a:cxnSpLocks noChangeShapeType="1"/>
            </p:cNvCxnSpPr>
            <p:nvPr/>
          </p:nvCxnSpPr>
          <p:spPr bwMode="auto">
            <a:xfrm>
              <a:off x="1524000" y="1905000"/>
              <a:ext cx="0" cy="2209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58" name="Title 1">
            <a:extLst>
              <a:ext uri="{FF2B5EF4-FFF2-40B4-BE49-F238E27FC236}">
                <a16:creationId xmlns:a16="http://schemas.microsoft.com/office/drawing/2014/main" id="{3B77BC0D-3F73-41F3-AFDE-E622AAB83728}"/>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Differential Timing of Enrollment</a:t>
            </a:r>
            <a:endParaRPr lang="en-US" b="1" dirty="0"/>
          </a:p>
        </p:txBody>
      </p:sp>
      <p:sp>
        <p:nvSpPr>
          <p:cNvPr id="4" name="Date Placeholder 3">
            <a:extLst>
              <a:ext uri="{FF2B5EF4-FFF2-40B4-BE49-F238E27FC236}">
                <a16:creationId xmlns:a16="http://schemas.microsoft.com/office/drawing/2014/main" id="{43A90C9A-32B3-4721-91C3-1A658CD56583}"/>
              </a:ext>
            </a:extLst>
          </p:cNvPr>
          <p:cNvSpPr>
            <a:spLocks noGrp="1"/>
          </p:cNvSpPr>
          <p:nvPr>
            <p:ph type="dt" sz="half" idx="10"/>
          </p:nvPr>
        </p:nvSpPr>
        <p:spPr/>
        <p:txBody>
          <a:bodyPr/>
          <a:lstStyle/>
          <a:p>
            <a:fld id="{2E5EFC67-5FCD-42D5-BD45-0F7309C866CF}" type="datetime1">
              <a:rPr lang="en-US" smtClean="0"/>
              <a:t>9/7/2020</a:t>
            </a:fld>
            <a:endParaRPr lang="en-US"/>
          </a:p>
        </p:txBody>
      </p:sp>
      <p:sp>
        <p:nvSpPr>
          <p:cNvPr id="5" name="Footer Placeholder 4">
            <a:extLst>
              <a:ext uri="{FF2B5EF4-FFF2-40B4-BE49-F238E27FC236}">
                <a16:creationId xmlns:a16="http://schemas.microsoft.com/office/drawing/2014/main" id="{8F5A25DD-C860-45A9-8E01-CF9AF9A0C1F4}"/>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2208247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Box 9">
            <a:extLst>
              <a:ext uri="{FF2B5EF4-FFF2-40B4-BE49-F238E27FC236}">
                <a16:creationId xmlns:a16="http://schemas.microsoft.com/office/drawing/2014/main" id="{1081B407-926D-41B8-BEB7-70A2C0A17967}"/>
              </a:ext>
            </a:extLst>
          </p:cNvPr>
          <p:cNvSpPr txBox="1">
            <a:spLocks noChangeArrowheads="1"/>
          </p:cNvSpPr>
          <p:nvPr/>
        </p:nvSpPr>
        <p:spPr bwMode="auto">
          <a:xfrm>
            <a:off x="4343401" y="1533526"/>
            <a:ext cx="2087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r>
              <a:rPr lang="es-AR" altLang="en-US" sz="2800" b="1" dirty="0" err="1">
                <a:latin typeface="+mn-lt"/>
              </a:rPr>
              <a:t>All</a:t>
            </a:r>
            <a:r>
              <a:rPr lang="es-AR" altLang="en-US" sz="2800" b="1" dirty="0">
                <a:latin typeface="+mn-lt"/>
              </a:rPr>
              <a:t> </a:t>
            </a:r>
            <a:r>
              <a:rPr lang="es-AR" altLang="en-US" sz="2800" b="1" dirty="0" err="1">
                <a:latin typeface="+mn-lt"/>
              </a:rPr>
              <a:t>enrollees</a:t>
            </a:r>
            <a:endParaRPr lang="es-AR" altLang="en-US" sz="2800" b="1" dirty="0">
              <a:latin typeface="+mn-lt"/>
            </a:endParaRPr>
          </a:p>
        </p:txBody>
      </p:sp>
      <p:graphicFrame>
        <p:nvGraphicFramePr>
          <p:cNvPr id="7" name="Table 6">
            <a:extLst>
              <a:ext uri="{FF2B5EF4-FFF2-40B4-BE49-F238E27FC236}">
                <a16:creationId xmlns:a16="http://schemas.microsoft.com/office/drawing/2014/main" id="{3291D94A-71EA-4E58-B6FB-7B0F10D5A42A}"/>
              </a:ext>
            </a:extLst>
          </p:cNvPr>
          <p:cNvGraphicFramePr>
            <a:graphicFrameLocks noGrp="1"/>
          </p:cNvGraphicFramePr>
          <p:nvPr>
            <p:extLst>
              <p:ext uri="{D42A27DB-BD31-4B8C-83A1-F6EECF244321}">
                <p14:modId xmlns:p14="http://schemas.microsoft.com/office/powerpoint/2010/main" val="260555242"/>
              </p:ext>
            </p:extLst>
          </p:nvPr>
        </p:nvGraphicFramePr>
        <p:xfrm>
          <a:off x="1850232" y="2959894"/>
          <a:ext cx="5688501" cy="2911474"/>
        </p:xfrm>
        <a:graphic>
          <a:graphicData uri="http://schemas.openxmlformats.org/drawingml/2006/table">
            <a:tbl>
              <a:tblPr firstRow="1" bandRow="1">
                <a:tableStyleId>{5C22544A-7EE6-4342-B048-85BDC9FD1C3A}</a:tableStyleId>
              </a:tblPr>
              <a:tblGrid>
                <a:gridCol w="2736241">
                  <a:extLst>
                    <a:ext uri="{9D8B030D-6E8A-4147-A177-3AD203B41FA5}">
                      <a16:colId xmlns:a16="http://schemas.microsoft.com/office/drawing/2014/main" val="20000"/>
                    </a:ext>
                  </a:extLst>
                </a:gridCol>
                <a:gridCol w="2520222">
                  <a:extLst>
                    <a:ext uri="{9D8B030D-6E8A-4147-A177-3AD203B41FA5}">
                      <a16:colId xmlns:a16="http://schemas.microsoft.com/office/drawing/2014/main" val="20001"/>
                    </a:ext>
                  </a:extLst>
                </a:gridCol>
                <a:gridCol w="432038">
                  <a:extLst>
                    <a:ext uri="{9D8B030D-6E8A-4147-A177-3AD203B41FA5}">
                      <a16:colId xmlns:a16="http://schemas.microsoft.com/office/drawing/2014/main" val="20002"/>
                    </a:ext>
                  </a:extLst>
                </a:gridCol>
              </a:tblGrid>
              <a:tr h="458739">
                <a:tc>
                  <a:txBody>
                    <a:bodyPr/>
                    <a:lstStyle/>
                    <a:p>
                      <a:pPr algn="ctr"/>
                      <a:endParaRPr lang="en-US" sz="2400" dirty="0">
                        <a:solidFill>
                          <a:schemeClr val="tx1"/>
                        </a:solidFill>
                        <a:latin typeface="Arial Narrow" panose="020B0606020202030204" pitchFamily="34" charset="0"/>
                      </a:endParaRPr>
                    </a:p>
                  </a:txBody>
                  <a:tcPr marL="91438" marR="91438" marT="45730" marB="45730" anchor="ctr"/>
                </a:tc>
                <a:tc>
                  <a:txBody>
                    <a:bodyPr/>
                    <a:lstStyle/>
                    <a:p>
                      <a:pPr algn="ctr"/>
                      <a:r>
                        <a:rPr lang="en-US" sz="2000" dirty="0">
                          <a:solidFill>
                            <a:schemeClr val="tx1"/>
                          </a:solidFill>
                          <a:latin typeface="Arial Narrow" panose="020B0606020202030204" pitchFamily="34" charset="0"/>
                        </a:rPr>
                        <a:t>RR</a:t>
                      </a:r>
                    </a:p>
                  </a:txBody>
                  <a:tcPr marL="91438" marR="91438" marT="45730" marB="45730" anchor="ctr"/>
                </a:tc>
                <a:tc>
                  <a:txBody>
                    <a:bodyPr/>
                    <a:lstStyle/>
                    <a:p>
                      <a:pPr algn="ctr"/>
                      <a:endParaRPr lang="en-US" sz="2000" dirty="0">
                        <a:solidFill>
                          <a:schemeClr val="bg2"/>
                        </a:solidFill>
                        <a:latin typeface="Arial Narrow" panose="020B0606020202030204" pitchFamily="34" charset="0"/>
                      </a:endParaRPr>
                    </a:p>
                  </a:txBody>
                  <a:tcPr marL="91438" marR="91438" marT="45730" marB="45730">
                    <a:noFill/>
                  </a:tcPr>
                </a:tc>
                <a:extLst>
                  <a:ext uri="{0D108BD9-81ED-4DB2-BD59-A6C34878D82A}">
                    <a16:rowId xmlns:a16="http://schemas.microsoft.com/office/drawing/2014/main" val="10000"/>
                  </a:ext>
                </a:extLst>
              </a:tr>
              <a:tr h="701193">
                <a:tc>
                  <a:txBody>
                    <a:bodyPr/>
                    <a:lstStyle/>
                    <a:p>
                      <a:pPr algn="l"/>
                      <a:r>
                        <a:rPr lang="en-US" sz="2000" dirty="0">
                          <a:solidFill>
                            <a:schemeClr val="tx1"/>
                          </a:solidFill>
                          <a:latin typeface="+mn-lt"/>
                        </a:rPr>
                        <a:t>Unconditional logistic</a:t>
                      </a:r>
                      <a:r>
                        <a:rPr lang="en-US" sz="2000" baseline="0" dirty="0">
                          <a:solidFill>
                            <a:schemeClr val="tx1"/>
                          </a:solidFill>
                          <a:latin typeface="+mn-lt"/>
                        </a:rPr>
                        <a:t> regression</a:t>
                      </a:r>
                      <a:endParaRPr lang="en-US" sz="2000" dirty="0">
                        <a:solidFill>
                          <a:schemeClr val="tx1"/>
                        </a:solidFill>
                        <a:latin typeface="+mn-lt"/>
                      </a:endParaRPr>
                    </a:p>
                  </a:txBody>
                  <a:tcPr marL="91438" marR="91438" marT="45730" marB="45730" anchor="ctr"/>
                </a:tc>
                <a:tc>
                  <a:txBody>
                    <a:bodyPr/>
                    <a:lstStyle/>
                    <a:p>
                      <a:pPr algn="ctr"/>
                      <a:r>
                        <a:rPr lang="en-US" sz="2000" dirty="0">
                          <a:solidFill>
                            <a:schemeClr val="tx1"/>
                          </a:solidFill>
                          <a:latin typeface="+mn-lt"/>
                        </a:rPr>
                        <a:t>5.1</a:t>
                      </a:r>
                      <a:r>
                        <a:rPr lang="en-US" sz="2000" baseline="0" dirty="0">
                          <a:solidFill>
                            <a:schemeClr val="tx1"/>
                          </a:solidFill>
                          <a:latin typeface="+mn-lt"/>
                        </a:rPr>
                        <a:t> (2.3;14.1)</a:t>
                      </a:r>
                      <a:endParaRPr lang="en-US" sz="2000" dirty="0">
                        <a:solidFill>
                          <a:schemeClr val="tx1"/>
                        </a:solidFill>
                        <a:latin typeface="+mn-lt"/>
                      </a:endParaRPr>
                    </a:p>
                  </a:txBody>
                  <a:tcPr marL="91438" marR="91438" marT="45730" marB="45730" anchor="ctr"/>
                </a:tc>
                <a:tc>
                  <a:txBody>
                    <a:bodyPr/>
                    <a:lstStyle/>
                    <a:p>
                      <a:pPr algn="ctr"/>
                      <a:endParaRPr lang="en-US" sz="2000" dirty="0">
                        <a:solidFill>
                          <a:schemeClr val="bg1"/>
                        </a:solidFill>
                        <a:latin typeface="Arial Narrow" panose="020B0606020202030204" pitchFamily="34" charset="0"/>
                      </a:endParaRPr>
                    </a:p>
                  </a:txBody>
                  <a:tcPr marL="91438" marR="91438" marT="45730" marB="45730" anchor="ctr">
                    <a:noFill/>
                  </a:tcPr>
                </a:tc>
                <a:extLst>
                  <a:ext uri="{0D108BD9-81ED-4DB2-BD59-A6C34878D82A}">
                    <a16:rowId xmlns:a16="http://schemas.microsoft.com/office/drawing/2014/main" val="10001"/>
                  </a:ext>
                </a:extLst>
              </a:tr>
              <a:tr h="440617">
                <a:tc>
                  <a:txBody>
                    <a:bodyPr/>
                    <a:lstStyle/>
                    <a:p>
                      <a:pPr algn="l"/>
                      <a:r>
                        <a:rPr lang="en-US" sz="2000" dirty="0">
                          <a:solidFill>
                            <a:schemeClr val="tx1"/>
                          </a:solidFill>
                          <a:latin typeface="+mn-lt"/>
                        </a:rPr>
                        <a:t>Conditional on:</a:t>
                      </a:r>
                    </a:p>
                  </a:txBody>
                  <a:tcPr marL="91438" marR="91438" marT="45730" marB="45730" anchor="b"/>
                </a:tc>
                <a:tc>
                  <a:txBody>
                    <a:bodyPr/>
                    <a:lstStyle/>
                    <a:p>
                      <a:pPr algn="ctr"/>
                      <a:endParaRPr lang="en-US" sz="2000" dirty="0">
                        <a:solidFill>
                          <a:schemeClr val="tx1"/>
                        </a:solidFill>
                        <a:latin typeface="+mn-lt"/>
                      </a:endParaRPr>
                    </a:p>
                  </a:txBody>
                  <a:tcPr marL="91438" marR="91438" marT="45730" marB="45730" anchor="ctr"/>
                </a:tc>
                <a:tc>
                  <a:txBody>
                    <a:bodyPr/>
                    <a:lstStyle/>
                    <a:p>
                      <a:pPr algn="ctr"/>
                      <a:endParaRPr lang="en-US" sz="2000" dirty="0">
                        <a:solidFill>
                          <a:schemeClr val="bg1"/>
                        </a:solidFill>
                        <a:latin typeface="Arial Narrow" panose="020B0606020202030204" pitchFamily="34" charset="0"/>
                      </a:endParaRPr>
                    </a:p>
                  </a:txBody>
                  <a:tcPr marL="91438" marR="91438" marT="45730" marB="45730" anchor="ctr">
                    <a:noFill/>
                  </a:tcPr>
                </a:tc>
                <a:extLst>
                  <a:ext uri="{0D108BD9-81ED-4DB2-BD59-A6C34878D82A}">
                    <a16:rowId xmlns:a16="http://schemas.microsoft.com/office/drawing/2014/main" val="10002"/>
                  </a:ext>
                </a:extLst>
              </a:tr>
              <a:tr h="396326">
                <a:tc>
                  <a:txBody>
                    <a:bodyPr/>
                    <a:lstStyle/>
                    <a:p>
                      <a:pPr algn="r"/>
                      <a:r>
                        <a:rPr lang="en-US" sz="2000" dirty="0">
                          <a:solidFill>
                            <a:schemeClr val="tx1"/>
                          </a:solidFill>
                          <a:latin typeface="+mn-lt"/>
                        </a:rPr>
                        <a:t>Trimester of</a:t>
                      </a:r>
                      <a:r>
                        <a:rPr lang="en-US" sz="2000" baseline="0" dirty="0">
                          <a:solidFill>
                            <a:schemeClr val="tx1"/>
                          </a:solidFill>
                          <a:latin typeface="+mn-lt"/>
                        </a:rPr>
                        <a:t> enrollment</a:t>
                      </a:r>
                      <a:endParaRPr lang="en-US" sz="2000" dirty="0">
                        <a:solidFill>
                          <a:schemeClr val="tx1"/>
                        </a:solidFill>
                        <a:latin typeface="+mn-lt"/>
                      </a:endParaRPr>
                    </a:p>
                  </a:txBody>
                  <a:tcPr marL="91438" marR="91438" marT="45730" marB="45730" anchor="ctr"/>
                </a:tc>
                <a:tc>
                  <a:txBody>
                    <a:bodyPr/>
                    <a:lstStyle/>
                    <a:p>
                      <a:pPr algn="ctr"/>
                      <a:r>
                        <a:rPr lang="en-US" sz="2000" dirty="0">
                          <a:solidFill>
                            <a:schemeClr val="tx1"/>
                          </a:solidFill>
                          <a:latin typeface="+mn-lt"/>
                        </a:rPr>
                        <a:t>2.7 (1.2; 7.6)</a:t>
                      </a:r>
                    </a:p>
                  </a:txBody>
                  <a:tcPr marL="91438" marR="91438" marT="45730" marB="45730" anchor="ctr"/>
                </a:tc>
                <a:tc>
                  <a:txBody>
                    <a:bodyPr/>
                    <a:lstStyle/>
                    <a:p>
                      <a:pPr algn="ctr"/>
                      <a:endParaRPr lang="en-US" sz="2000" dirty="0">
                        <a:solidFill>
                          <a:schemeClr val="bg1"/>
                        </a:solidFill>
                        <a:latin typeface="Arial Narrow" panose="020B0606020202030204" pitchFamily="34" charset="0"/>
                      </a:endParaRPr>
                    </a:p>
                  </a:txBody>
                  <a:tcPr marL="91438" marR="91438" marT="45730" marB="45730" anchor="ctr">
                    <a:noFill/>
                  </a:tcPr>
                </a:tc>
                <a:extLst>
                  <a:ext uri="{0D108BD9-81ED-4DB2-BD59-A6C34878D82A}">
                    <a16:rowId xmlns:a16="http://schemas.microsoft.com/office/drawing/2014/main" val="10003"/>
                  </a:ext>
                </a:extLst>
              </a:tr>
              <a:tr h="51827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Week</a:t>
                      </a:r>
                    </a:p>
                  </a:txBody>
                  <a:tcPr marL="91438" marR="91438" marT="45730" marB="45730" anchor="ctr"/>
                </a:tc>
                <a:tc>
                  <a:txBody>
                    <a:bodyPr/>
                    <a:lstStyle/>
                    <a:p>
                      <a:pPr algn="ctr"/>
                      <a:r>
                        <a:rPr lang="en-US" sz="2000" dirty="0">
                          <a:solidFill>
                            <a:schemeClr val="tx1"/>
                          </a:solidFill>
                          <a:latin typeface="+mn-lt"/>
                        </a:rPr>
                        <a:t>2.0 (0.9; 5.6)</a:t>
                      </a:r>
                    </a:p>
                  </a:txBody>
                  <a:tcPr marL="91438" marR="91438" marT="45730" marB="45730" anchor="ctr"/>
                </a:tc>
                <a:tc>
                  <a:txBody>
                    <a:bodyPr/>
                    <a:lstStyle/>
                    <a:p>
                      <a:pPr algn="ctr"/>
                      <a:endParaRPr lang="en-US" sz="2000" dirty="0">
                        <a:solidFill>
                          <a:schemeClr val="bg1"/>
                        </a:solidFill>
                        <a:latin typeface="Arial Narrow" panose="020B0606020202030204" pitchFamily="34" charset="0"/>
                      </a:endParaRPr>
                    </a:p>
                  </a:txBody>
                  <a:tcPr marL="91438" marR="91438" marT="45730" marB="45730" anchor="ctr">
                    <a:noFill/>
                  </a:tcPr>
                </a:tc>
                <a:extLst>
                  <a:ext uri="{0D108BD9-81ED-4DB2-BD59-A6C34878D82A}">
                    <a16:rowId xmlns:a16="http://schemas.microsoft.com/office/drawing/2014/main" val="10004"/>
                  </a:ext>
                </a:extLst>
              </a:tr>
              <a:tr h="3963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Average IRR</a:t>
                      </a:r>
                    </a:p>
                  </a:txBody>
                  <a:tcPr marL="91438" marR="91438" marT="45730" marB="45730" anchor="b"/>
                </a:tc>
                <a:tc>
                  <a:txBody>
                    <a:bodyPr/>
                    <a:lstStyle/>
                    <a:p>
                      <a:pPr algn="ctr"/>
                      <a:r>
                        <a:rPr lang="en-US" sz="2000" dirty="0">
                          <a:solidFill>
                            <a:schemeClr val="tx1"/>
                          </a:solidFill>
                          <a:latin typeface="+mn-lt"/>
                        </a:rPr>
                        <a:t>2.1 (0.9; 4.6)</a:t>
                      </a:r>
                    </a:p>
                  </a:txBody>
                  <a:tcPr marL="91438" marR="91438" marT="45730" marB="45730" anchor="b"/>
                </a:tc>
                <a:tc>
                  <a:txBody>
                    <a:bodyPr/>
                    <a:lstStyle/>
                    <a:p>
                      <a:pPr algn="ctr"/>
                      <a:endParaRPr lang="en-US" sz="2000" dirty="0">
                        <a:solidFill>
                          <a:schemeClr val="bg1"/>
                        </a:solidFill>
                        <a:latin typeface="Arial Narrow" panose="020B0606020202030204" pitchFamily="34" charset="0"/>
                      </a:endParaRPr>
                    </a:p>
                  </a:txBody>
                  <a:tcPr marL="91438" marR="91438" marT="45730" marB="45730" anchor="b">
                    <a:noFill/>
                  </a:tcPr>
                </a:tc>
                <a:extLst>
                  <a:ext uri="{0D108BD9-81ED-4DB2-BD59-A6C34878D82A}">
                    <a16:rowId xmlns:a16="http://schemas.microsoft.com/office/drawing/2014/main" val="10005"/>
                  </a:ext>
                </a:extLst>
              </a:tr>
            </a:tbl>
          </a:graphicData>
        </a:graphic>
      </p:graphicFrame>
      <p:sp>
        <p:nvSpPr>
          <p:cNvPr id="38955" name="TextBox 8">
            <a:extLst>
              <a:ext uri="{FF2B5EF4-FFF2-40B4-BE49-F238E27FC236}">
                <a16:creationId xmlns:a16="http://schemas.microsoft.com/office/drawing/2014/main" id="{89AAEA0A-C66C-4CFE-A14E-F3198F795686}"/>
              </a:ext>
            </a:extLst>
          </p:cNvPr>
          <p:cNvSpPr txBox="1">
            <a:spLocks noChangeArrowheads="1"/>
          </p:cNvSpPr>
          <p:nvPr/>
        </p:nvSpPr>
        <p:spPr bwMode="auto">
          <a:xfrm>
            <a:off x="1919289" y="2065338"/>
            <a:ext cx="4537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r>
              <a:rPr lang="es-AR" altLang="en-US" sz="2400" b="1" dirty="0">
                <a:latin typeface="+mn-lt"/>
              </a:rPr>
              <a:t>cases/N in AED </a:t>
            </a:r>
            <a:r>
              <a:rPr lang="es-AR" altLang="en-US" sz="2400" b="1" dirty="0" err="1">
                <a:latin typeface="+mn-lt"/>
              </a:rPr>
              <a:t>users</a:t>
            </a:r>
            <a:r>
              <a:rPr lang="es-AR" altLang="en-US" sz="2400" b="1" dirty="0">
                <a:latin typeface="+mn-lt"/>
              </a:rPr>
              <a:t>:    353/7,029</a:t>
            </a:r>
          </a:p>
          <a:p>
            <a:pPr algn="r">
              <a:spcBef>
                <a:spcPct val="0"/>
              </a:spcBef>
              <a:buClrTx/>
              <a:buSzTx/>
              <a:buFontTx/>
              <a:buNone/>
            </a:pPr>
            <a:r>
              <a:rPr lang="es-AR" altLang="en-US" sz="2400" b="1" dirty="0">
                <a:latin typeface="+mn-lt"/>
              </a:rPr>
              <a:t>Non-</a:t>
            </a:r>
            <a:r>
              <a:rPr lang="es-AR" altLang="en-US" sz="2400" b="1" dirty="0" err="1">
                <a:latin typeface="+mn-lt"/>
              </a:rPr>
              <a:t>users</a:t>
            </a:r>
            <a:r>
              <a:rPr lang="es-AR" altLang="en-US" sz="2400" b="1" dirty="0">
                <a:latin typeface="+mn-lt"/>
              </a:rPr>
              <a:t>:           6/581</a:t>
            </a:r>
          </a:p>
        </p:txBody>
      </p:sp>
      <p:sp>
        <p:nvSpPr>
          <p:cNvPr id="2" name="TextBox 1">
            <a:extLst>
              <a:ext uri="{FF2B5EF4-FFF2-40B4-BE49-F238E27FC236}">
                <a16:creationId xmlns:a16="http://schemas.microsoft.com/office/drawing/2014/main" id="{BCE1B8BB-26A6-444E-8758-0D9C3FC27472}"/>
              </a:ext>
            </a:extLst>
          </p:cNvPr>
          <p:cNvSpPr txBox="1"/>
          <p:nvPr/>
        </p:nvSpPr>
        <p:spPr>
          <a:xfrm>
            <a:off x="7808119" y="4157663"/>
            <a:ext cx="3986213" cy="1754326"/>
          </a:xfrm>
          <a:prstGeom prst="rect">
            <a:avLst/>
          </a:prstGeom>
          <a:noFill/>
        </p:spPr>
        <p:txBody>
          <a:bodyPr wrap="square" rtlCol="0">
            <a:spAutoFit/>
          </a:bodyPr>
          <a:lstStyle/>
          <a:p>
            <a:r>
              <a:rPr lang="en-US" dirty="0"/>
              <a:t>Margulis AV, Mittleman MA, Glynn RJ, Holmes LB, Hernández-Díaz S. Effects of gestational age at enrollment in pregnancy exposure registries. Pharmacoepidemiology and Drug Safety. 2015; 24(4):343-52.</a:t>
            </a:r>
          </a:p>
        </p:txBody>
      </p:sp>
      <p:sp>
        <p:nvSpPr>
          <p:cNvPr id="8" name="Title 1">
            <a:extLst>
              <a:ext uri="{FF2B5EF4-FFF2-40B4-BE49-F238E27FC236}">
                <a16:creationId xmlns:a16="http://schemas.microsoft.com/office/drawing/2014/main" id="{53B8C1D5-2FDC-43F8-9337-5EA8584FAF65}"/>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Impact on Spontaneous Abortions</a:t>
            </a:r>
            <a:endParaRPr lang="en-US" b="1" dirty="0"/>
          </a:p>
        </p:txBody>
      </p:sp>
      <p:sp>
        <p:nvSpPr>
          <p:cNvPr id="5" name="Date Placeholder 4">
            <a:extLst>
              <a:ext uri="{FF2B5EF4-FFF2-40B4-BE49-F238E27FC236}">
                <a16:creationId xmlns:a16="http://schemas.microsoft.com/office/drawing/2014/main" id="{4EE8B6BD-B79B-49D4-887D-4C72D67E1AB6}"/>
              </a:ext>
            </a:extLst>
          </p:cNvPr>
          <p:cNvSpPr>
            <a:spLocks noGrp="1"/>
          </p:cNvSpPr>
          <p:nvPr>
            <p:ph type="dt" sz="half" idx="10"/>
          </p:nvPr>
        </p:nvSpPr>
        <p:spPr/>
        <p:txBody>
          <a:bodyPr/>
          <a:lstStyle/>
          <a:p>
            <a:fld id="{2BA8191B-A43C-49C4-ADC9-55464937454C}" type="datetime1">
              <a:rPr lang="en-US" smtClean="0"/>
              <a:t>9/7/2020</a:t>
            </a:fld>
            <a:endParaRPr lang="en-US"/>
          </a:p>
        </p:txBody>
      </p:sp>
      <p:sp>
        <p:nvSpPr>
          <p:cNvPr id="6" name="Footer Placeholder 5">
            <a:extLst>
              <a:ext uri="{FF2B5EF4-FFF2-40B4-BE49-F238E27FC236}">
                <a16:creationId xmlns:a16="http://schemas.microsoft.com/office/drawing/2014/main" id="{CB8B413B-D510-4F58-A48F-72E7D2DAD6CB}"/>
              </a:ext>
            </a:extLst>
          </p:cNvPr>
          <p:cNvSpPr>
            <a:spLocks noGrp="1"/>
          </p:cNvSpPr>
          <p:nvPr>
            <p:ph type="ftr" sz="quarter" idx="11"/>
          </p:nvPr>
        </p:nvSpPr>
        <p:spPr/>
        <p:txBody>
          <a:bodyPr/>
          <a:lstStyle/>
          <a:p>
            <a:r>
              <a:rPr lang="en-US"/>
              <a:t>Hernandez-Diaz</a:t>
            </a:r>
          </a:p>
        </p:txBody>
      </p:sp>
      <p:sp>
        <p:nvSpPr>
          <p:cNvPr id="9" name="Slide Number Placeholder 8">
            <a:extLst>
              <a:ext uri="{FF2B5EF4-FFF2-40B4-BE49-F238E27FC236}">
                <a16:creationId xmlns:a16="http://schemas.microsoft.com/office/drawing/2014/main" id="{C9FA8968-B15A-4ADB-A174-BD8621B10D0E}"/>
              </a:ext>
            </a:extLst>
          </p:cNvPr>
          <p:cNvSpPr>
            <a:spLocks noGrp="1"/>
          </p:cNvSpPr>
          <p:nvPr>
            <p:ph type="sldNum" sz="quarter" idx="12"/>
          </p:nvPr>
        </p:nvSpPr>
        <p:spPr/>
        <p:txBody>
          <a:bodyPr/>
          <a:lstStyle/>
          <a:p>
            <a:fld id="{E095BC32-3FC6-4AD0-BEDA-9CE5BCC99587}"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Selection Bias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b="1" dirty="0"/>
              <a:t>Start of follow up (left-censoring)</a:t>
            </a:r>
          </a:p>
          <a:p>
            <a:pPr lvl="1">
              <a:lnSpc>
                <a:spcPct val="100000"/>
              </a:lnSpc>
              <a:spcBef>
                <a:spcPts val="600"/>
              </a:spcBef>
            </a:pPr>
            <a:r>
              <a:rPr lang="en-US" dirty="0"/>
              <a:t>What would you expect to find if subjects are enrolled late in pregnancy, after prenatal screening tests?</a:t>
            </a:r>
          </a:p>
          <a:p>
            <a:pPr lvl="2">
              <a:lnSpc>
                <a:spcPct val="100000"/>
              </a:lnSpc>
              <a:spcBef>
                <a:spcPts val="600"/>
              </a:spcBef>
            </a:pPr>
            <a:r>
              <a:rPr lang="en-US" dirty="0"/>
              <a:t>If diagnoses are included: potential overestimation if preferential enrollment or underestimation if lower participation of cases.</a:t>
            </a:r>
          </a:p>
          <a:p>
            <a:pPr lvl="2">
              <a:lnSpc>
                <a:spcPct val="100000"/>
              </a:lnSpc>
              <a:spcBef>
                <a:spcPts val="600"/>
              </a:spcBef>
            </a:pPr>
            <a:r>
              <a:rPr lang="en-US" dirty="0"/>
              <a:t>If diagnoses are excluded: underestimation</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45</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04FFE9D3-0856-43F3-B639-ACC1EB3F766E}"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6199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5036CFE-3E72-4718-B7B0-097DDC04E947}"/>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fld id="{4816324B-8DCA-4CE1-B2C7-03163218EEC5}" type="slidenum">
              <a:rPr lang="en-US" altLang="en-US" sz="1200">
                <a:solidFill>
                  <a:srgbClr val="898989"/>
                </a:solidFill>
                <a:latin typeface="Calibri" panose="020F0502020204030204" pitchFamily="34" charset="0"/>
              </a:rPr>
              <a:pPr algn="r">
                <a:spcBef>
                  <a:spcPct val="0"/>
                </a:spcBef>
                <a:buClrTx/>
                <a:buSzTx/>
                <a:buFontTx/>
                <a:buNone/>
              </a:pPr>
              <a:t>46</a:t>
            </a:fld>
            <a:endParaRPr lang="en-US" altLang="en-US" sz="1200">
              <a:solidFill>
                <a:srgbClr val="898989"/>
              </a:solidFill>
              <a:latin typeface="Calibri" panose="020F0502020204030204" pitchFamily="34" charset="0"/>
            </a:endParaRPr>
          </a:p>
        </p:txBody>
      </p:sp>
      <p:sp>
        <p:nvSpPr>
          <p:cNvPr id="21534" name="Slide Number Placeholder 34">
            <a:extLst>
              <a:ext uri="{FF2B5EF4-FFF2-40B4-BE49-F238E27FC236}">
                <a16:creationId xmlns:a16="http://schemas.microsoft.com/office/drawing/2014/main" id="{E7123C08-0CAC-4E52-9C23-4E19689CD4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fld id="{89E3BD9F-BE4D-445D-BF3D-AF4240641FF4}" type="slidenum">
              <a:rPr lang="en-US" altLang="en-US" sz="1400"/>
              <a:pPr>
                <a:spcBef>
                  <a:spcPct val="0"/>
                </a:spcBef>
                <a:buClrTx/>
                <a:buSzTx/>
                <a:buFontTx/>
                <a:buNone/>
              </a:pPr>
              <a:t>46</a:t>
            </a:fld>
            <a:endParaRPr lang="en-US" altLang="en-US" sz="1400"/>
          </a:p>
        </p:txBody>
      </p:sp>
      <p:sp>
        <p:nvSpPr>
          <p:cNvPr id="21508" name="Line 9">
            <a:extLst>
              <a:ext uri="{FF2B5EF4-FFF2-40B4-BE49-F238E27FC236}">
                <a16:creationId xmlns:a16="http://schemas.microsoft.com/office/drawing/2014/main" id="{6DBDCABE-3DD8-409D-A412-6ACF693C1B1D}"/>
              </a:ext>
            </a:extLst>
          </p:cNvPr>
          <p:cNvSpPr>
            <a:spLocks noChangeShapeType="1"/>
          </p:cNvSpPr>
          <p:nvPr/>
        </p:nvSpPr>
        <p:spPr bwMode="auto">
          <a:xfrm>
            <a:off x="2667000" y="2590800"/>
            <a:ext cx="2209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9" name="Line 10">
            <a:extLst>
              <a:ext uri="{FF2B5EF4-FFF2-40B4-BE49-F238E27FC236}">
                <a16:creationId xmlns:a16="http://schemas.microsoft.com/office/drawing/2014/main" id="{4A3ADCD6-ED97-483F-8F71-F232F83D2387}"/>
              </a:ext>
            </a:extLst>
          </p:cNvPr>
          <p:cNvSpPr>
            <a:spLocks noChangeShapeType="1"/>
          </p:cNvSpPr>
          <p:nvPr/>
        </p:nvSpPr>
        <p:spPr bwMode="auto">
          <a:xfrm>
            <a:off x="2667000" y="3200400"/>
            <a:ext cx="16764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11">
            <a:extLst>
              <a:ext uri="{FF2B5EF4-FFF2-40B4-BE49-F238E27FC236}">
                <a16:creationId xmlns:a16="http://schemas.microsoft.com/office/drawing/2014/main" id="{41232828-6DC4-452D-B88D-BD8C49E634F1}"/>
              </a:ext>
            </a:extLst>
          </p:cNvPr>
          <p:cNvSpPr>
            <a:spLocks noChangeShapeType="1"/>
          </p:cNvSpPr>
          <p:nvPr/>
        </p:nvSpPr>
        <p:spPr bwMode="auto">
          <a:xfrm>
            <a:off x="2667000" y="2743200"/>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12">
            <a:extLst>
              <a:ext uri="{FF2B5EF4-FFF2-40B4-BE49-F238E27FC236}">
                <a16:creationId xmlns:a16="http://schemas.microsoft.com/office/drawing/2014/main" id="{09B9487C-0267-4089-B81D-DD9B4E6B55EC}"/>
              </a:ext>
            </a:extLst>
          </p:cNvPr>
          <p:cNvSpPr>
            <a:spLocks noChangeShapeType="1"/>
          </p:cNvSpPr>
          <p:nvPr/>
        </p:nvSpPr>
        <p:spPr bwMode="auto">
          <a:xfrm>
            <a:off x="2667000" y="35052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13">
            <a:extLst>
              <a:ext uri="{FF2B5EF4-FFF2-40B4-BE49-F238E27FC236}">
                <a16:creationId xmlns:a16="http://schemas.microsoft.com/office/drawing/2014/main" id="{DA8E6F95-AF95-49B9-8BFB-99F1ED618CBB}"/>
              </a:ext>
            </a:extLst>
          </p:cNvPr>
          <p:cNvSpPr>
            <a:spLocks noChangeShapeType="1"/>
          </p:cNvSpPr>
          <p:nvPr/>
        </p:nvSpPr>
        <p:spPr bwMode="auto">
          <a:xfrm>
            <a:off x="2667000" y="3048000"/>
            <a:ext cx="5562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14">
            <a:extLst>
              <a:ext uri="{FF2B5EF4-FFF2-40B4-BE49-F238E27FC236}">
                <a16:creationId xmlns:a16="http://schemas.microsoft.com/office/drawing/2014/main" id="{E5E56B87-58ED-4A0B-97B2-48A2BF833362}"/>
              </a:ext>
            </a:extLst>
          </p:cNvPr>
          <p:cNvSpPr>
            <a:spLocks noChangeShapeType="1"/>
          </p:cNvSpPr>
          <p:nvPr/>
        </p:nvSpPr>
        <p:spPr bwMode="auto">
          <a:xfrm>
            <a:off x="2667000" y="33528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5">
            <a:extLst>
              <a:ext uri="{FF2B5EF4-FFF2-40B4-BE49-F238E27FC236}">
                <a16:creationId xmlns:a16="http://schemas.microsoft.com/office/drawing/2014/main" id="{41758CBA-E15C-41D8-9BFD-457C2ACC284F}"/>
              </a:ext>
            </a:extLst>
          </p:cNvPr>
          <p:cNvSpPr>
            <a:spLocks noChangeShapeType="1"/>
          </p:cNvSpPr>
          <p:nvPr/>
        </p:nvSpPr>
        <p:spPr bwMode="auto">
          <a:xfrm>
            <a:off x="2667000" y="2895600"/>
            <a:ext cx="1828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16">
            <a:extLst>
              <a:ext uri="{FF2B5EF4-FFF2-40B4-BE49-F238E27FC236}">
                <a16:creationId xmlns:a16="http://schemas.microsoft.com/office/drawing/2014/main" id="{6659D94A-1AD3-4739-B7E5-8375A3899890}"/>
              </a:ext>
            </a:extLst>
          </p:cNvPr>
          <p:cNvSpPr>
            <a:spLocks noChangeShapeType="1"/>
          </p:cNvSpPr>
          <p:nvPr/>
        </p:nvSpPr>
        <p:spPr bwMode="auto">
          <a:xfrm>
            <a:off x="2667000" y="3657600"/>
            <a:ext cx="22098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246" name="Text Box 38">
            <a:extLst>
              <a:ext uri="{FF2B5EF4-FFF2-40B4-BE49-F238E27FC236}">
                <a16:creationId xmlns:a16="http://schemas.microsoft.com/office/drawing/2014/main" id="{16A35AE5-5502-4681-B1BE-F920F11C6BED}"/>
              </a:ext>
            </a:extLst>
          </p:cNvPr>
          <p:cNvSpPr txBox="1">
            <a:spLocks noChangeArrowheads="1"/>
          </p:cNvSpPr>
          <p:nvPr/>
        </p:nvSpPr>
        <p:spPr bwMode="auto">
          <a:xfrm>
            <a:off x="2590800" y="1965325"/>
            <a:ext cx="2743200" cy="369888"/>
          </a:xfrm>
          <a:prstGeom prst="rect">
            <a:avLst/>
          </a:prstGeom>
          <a:noFill/>
          <a:ln w="9525">
            <a:noFill/>
            <a:miter lim="800000"/>
            <a:headEnd/>
            <a:tailEnd/>
          </a:ln>
          <a:effectLst/>
        </p:spPr>
        <p:txBody>
          <a:bodyPr>
            <a:spAutoFit/>
          </a:bodyPr>
          <a:lstStyle/>
          <a:p>
            <a:pPr>
              <a:spcBef>
                <a:spcPct val="50000"/>
              </a:spcBef>
              <a:defRPr/>
            </a:pPr>
            <a:r>
              <a:rPr lang="en-US" u="sng" dirty="0">
                <a:effectLst>
                  <a:outerShdw blurRad="38100" dist="38100" dir="2700000" algn="tl">
                    <a:srgbClr val="C0C0C0"/>
                  </a:outerShdw>
                </a:effectLst>
              </a:rPr>
              <a:t>Pregnancies</a:t>
            </a:r>
          </a:p>
        </p:txBody>
      </p:sp>
      <p:sp>
        <p:nvSpPr>
          <p:cNvPr id="21517" name="Line 9">
            <a:extLst>
              <a:ext uri="{FF2B5EF4-FFF2-40B4-BE49-F238E27FC236}">
                <a16:creationId xmlns:a16="http://schemas.microsoft.com/office/drawing/2014/main" id="{D7EA8CD8-8469-444E-8521-21B1DE2B1658}"/>
              </a:ext>
            </a:extLst>
          </p:cNvPr>
          <p:cNvSpPr>
            <a:spLocks noChangeShapeType="1"/>
          </p:cNvSpPr>
          <p:nvPr/>
        </p:nvSpPr>
        <p:spPr bwMode="auto">
          <a:xfrm>
            <a:off x="2667000" y="38862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Line 10">
            <a:extLst>
              <a:ext uri="{FF2B5EF4-FFF2-40B4-BE49-F238E27FC236}">
                <a16:creationId xmlns:a16="http://schemas.microsoft.com/office/drawing/2014/main" id="{70113D91-ACFE-409C-AFB1-F79581E033C6}"/>
              </a:ext>
            </a:extLst>
          </p:cNvPr>
          <p:cNvSpPr>
            <a:spLocks noChangeShapeType="1"/>
          </p:cNvSpPr>
          <p:nvPr/>
        </p:nvSpPr>
        <p:spPr bwMode="auto">
          <a:xfrm>
            <a:off x="2667000" y="4495800"/>
            <a:ext cx="1676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9" name="Line 11">
            <a:extLst>
              <a:ext uri="{FF2B5EF4-FFF2-40B4-BE49-F238E27FC236}">
                <a16:creationId xmlns:a16="http://schemas.microsoft.com/office/drawing/2014/main" id="{04F4F67C-D5E6-4CEE-8EC8-0DCA9B445FE9}"/>
              </a:ext>
            </a:extLst>
          </p:cNvPr>
          <p:cNvSpPr>
            <a:spLocks noChangeShapeType="1"/>
          </p:cNvSpPr>
          <p:nvPr/>
        </p:nvSpPr>
        <p:spPr bwMode="auto">
          <a:xfrm>
            <a:off x="2667000" y="40386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12">
            <a:extLst>
              <a:ext uri="{FF2B5EF4-FFF2-40B4-BE49-F238E27FC236}">
                <a16:creationId xmlns:a16="http://schemas.microsoft.com/office/drawing/2014/main" id="{971F8BC6-1AEE-41DB-8D84-E0CB518647E4}"/>
              </a:ext>
            </a:extLst>
          </p:cNvPr>
          <p:cNvSpPr>
            <a:spLocks noChangeShapeType="1"/>
          </p:cNvSpPr>
          <p:nvPr/>
        </p:nvSpPr>
        <p:spPr bwMode="auto">
          <a:xfrm>
            <a:off x="2667000" y="4800600"/>
            <a:ext cx="571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13">
            <a:extLst>
              <a:ext uri="{FF2B5EF4-FFF2-40B4-BE49-F238E27FC236}">
                <a16:creationId xmlns:a16="http://schemas.microsoft.com/office/drawing/2014/main" id="{637E0354-EFCA-4DFC-9437-D2073E12E5AF}"/>
              </a:ext>
            </a:extLst>
          </p:cNvPr>
          <p:cNvSpPr>
            <a:spLocks noChangeShapeType="1"/>
          </p:cNvSpPr>
          <p:nvPr/>
        </p:nvSpPr>
        <p:spPr bwMode="auto">
          <a:xfrm>
            <a:off x="2667000" y="4343400"/>
            <a:ext cx="594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2" name="Line 14">
            <a:extLst>
              <a:ext uri="{FF2B5EF4-FFF2-40B4-BE49-F238E27FC236}">
                <a16:creationId xmlns:a16="http://schemas.microsoft.com/office/drawing/2014/main" id="{DAA58393-14A6-41BA-A6D1-3456A9247AF6}"/>
              </a:ext>
            </a:extLst>
          </p:cNvPr>
          <p:cNvSpPr>
            <a:spLocks noChangeShapeType="1"/>
          </p:cNvSpPr>
          <p:nvPr/>
        </p:nvSpPr>
        <p:spPr bwMode="auto">
          <a:xfrm>
            <a:off x="2667000" y="4648200"/>
            <a:ext cx="601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15">
            <a:extLst>
              <a:ext uri="{FF2B5EF4-FFF2-40B4-BE49-F238E27FC236}">
                <a16:creationId xmlns:a16="http://schemas.microsoft.com/office/drawing/2014/main" id="{A78C3C75-21B9-4069-96DD-C3AAB4A2E203}"/>
              </a:ext>
            </a:extLst>
          </p:cNvPr>
          <p:cNvSpPr>
            <a:spLocks noChangeShapeType="1"/>
          </p:cNvSpPr>
          <p:nvPr/>
        </p:nvSpPr>
        <p:spPr bwMode="auto">
          <a:xfrm>
            <a:off x="2667000" y="4191000"/>
            <a:ext cx="1828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4" name="Line 16">
            <a:extLst>
              <a:ext uri="{FF2B5EF4-FFF2-40B4-BE49-F238E27FC236}">
                <a16:creationId xmlns:a16="http://schemas.microsoft.com/office/drawing/2014/main" id="{B017BCFC-0B42-4C63-B73D-A9AB77059E0D}"/>
              </a:ext>
            </a:extLst>
          </p:cNvPr>
          <p:cNvSpPr>
            <a:spLocks noChangeShapeType="1"/>
          </p:cNvSpPr>
          <p:nvPr/>
        </p:nvSpPr>
        <p:spPr bwMode="auto">
          <a:xfrm>
            <a:off x="2667000" y="49530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Rectangle 23">
            <a:extLst>
              <a:ext uri="{FF2B5EF4-FFF2-40B4-BE49-F238E27FC236}">
                <a16:creationId xmlns:a16="http://schemas.microsoft.com/office/drawing/2014/main" id="{C629ADCB-B5A7-42BE-B3BB-4C2351A6E67C}"/>
              </a:ext>
            </a:extLst>
          </p:cNvPr>
          <p:cNvSpPr/>
          <p:nvPr/>
        </p:nvSpPr>
        <p:spPr>
          <a:xfrm>
            <a:off x="8077200" y="2438400"/>
            <a:ext cx="9906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a:extLst>
              <a:ext uri="{FF2B5EF4-FFF2-40B4-BE49-F238E27FC236}">
                <a16:creationId xmlns:a16="http://schemas.microsoft.com/office/drawing/2014/main" id="{25A94100-A174-4079-973E-1C250855669B}"/>
              </a:ext>
            </a:extLst>
          </p:cNvPr>
          <p:cNvCxnSpPr/>
          <p:nvPr/>
        </p:nvCxnSpPr>
        <p:spPr>
          <a:xfrm>
            <a:off x="4953000" y="25908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E64DB8-E208-4DE2-A27C-C1A2CAAA2A05}"/>
              </a:ext>
            </a:extLst>
          </p:cNvPr>
          <p:cNvCxnSpPr/>
          <p:nvPr/>
        </p:nvCxnSpPr>
        <p:spPr>
          <a:xfrm>
            <a:off x="4572000" y="2895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34FEB1-C505-44D9-AB1A-F6FD1109EF2D}"/>
              </a:ext>
            </a:extLst>
          </p:cNvPr>
          <p:cNvCxnSpPr/>
          <p:nvPr/>
        </p:nvCxnSpPr>
        <p:spPr>
          <a:xfrm>
            <a:off x="4419600" y="32004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AE6386-8F6C-42CB-BC9D-26E5AB60099C}"/>
              </a:ext>
            </a:extLst>
          </p:cNvPr>
          <p:cNvCxnSpPr/>
          <p:nvPr/>
        </p:nvCxnSpPr>
        <p:spPr>
          <a:xfrm>
            <a:off x="4876800" y="3657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0D53F52-B794-4548-AB78-C745778768AA}"/>
              </a:ext>
            </a:extLst>
          </p:cNvPr>
          <p:cNvCxnSpPr/>
          <p:nvPr/>
        </p:nvCxnSpPr>
        <p:spPr>
          <a:xfrm>
            <a:off x="4953000" y="38862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27F8153-C622-4B2E-B780-40FBC73B9BC2}"/>
              </a:ext>
            </a:extLst>
          </p:cNvPr>
          <p:cNvCxnSpPr/>
          <p:nvPr/>
        </p:nvCxnSpPr>
        <p:spPr>
          <a:xfrm>
            <a:off x="4572000" y="4191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EE6CEF-90D8-417C-AFAD-95CCFBDF8D98}"/>
              </a:ext>
            </a:extLst>
          </p:cNvPr>
          <p:cNvCxnSpPr/>
          <p:nvPr/>
        </p:nvCxnSpPr>
        <p:spPr>
          <a:xfrm>
            <a:off x="4495800" y="44958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9C4A44-AC3F-41B4-A8D2-8D46967D5AAF}"/>
              </a:ext>
            </a:extLst>
          </p:cNvPr>
          <p:cNvCxnSpPr/>
          <p:nvPr/>
        </p:nvCxnSpPr>
        <p:spPr>
          <a:xfrm>
            <a:off x="4953000" y="4953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0E92B5-87BC-4BD5-A1EA-401CBCC440DF}"/>
              </a:ext>
            </a:extLst>
          </p:cNvPr>
          <p:cNvCxnSpPr>
            <a:cxnSpLocks noChangeShapeType="1"/>
          </p:cNvCxnSpPr>
          <p:nvPr/>
        </p:nvCxnSpPr>
        <p:spPr bwMode="auto">
          <a:xfrm>
            <a:off x="4114800" y="2133600"/>
            <a:ext cx="0" cy="3352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298CDD87-8997-4588-B43E-F4B85A6476ED}"/>
              </a:ext>
            </a:extLst>
          </p:cNvPr>
          <p:cNvSpPr txBox="1"/>
          <p:nvPr/>
        </p:nvSpPr>
        <p:spPr>
          <a:xfrm>
            <a:off x="3200400" y="5791200"/>
            <a:ext cx="1295400" cy="369332"/>
          </a:xfrm>
          <a:prstGeom prst="rect">
            <a:avLst/>
          </a:prstGeom>
          <a:noFill/>
        </p:spPr>
        <p:txBody>
          <a:bodyPr wrap="square" rtlCol="0">
            <a:spAutoFit/>
          </a:bodyPr>
          <a:lstStyle/>
          <a:p>
            <a:r>
              <a:rPr lang="en-US" dirty="0"/>
              <a:t>Enrollment</a:t>
            </a:r>
          </a:p>
        </p:txBody>
      </p:sp>
      <p:cxnSp>
        <p:nvCxnSpPr>
          <p:cNvPr id="4" name="Straight Arrow Connector 3">
            <a:extLst>
              <a:ext uri="{FF2B5EF4-FFF2-40B4-BE49-F238E27FC236}">
                <a16:creationId xmlns:a16="http://schemas.microsoft.com/office/drawing/2014/main" id="{8D0C5134-C37A-4EDE-9342-F48B68A3C243}"/>
              </a:ext>
            </a:extLst>
          </p:cNvPr>
          <p:cNvCxnSpPr>
            <a:stCxn id="2" idx="0"/>
          </p:cNvCxnSpPr>
          <p:nvPr/>
        </p:nvCxnSpPr>
        <p:spPr>
          <a:xfrm flipV="1">
            <a:off x="3848100" y="5562600"/>
            <a:ext cx="1905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Title 1">
            <a:extLst>
              <a:ext uri="{FF2B5EF4-FFF2-40B4-BE49-F238E27FC236}">
                <a16:creationId xmlns:a16="http://schemas.microsoft.com/office/drawing/2014/main" id="{E0E7D12D-A6AA-4927-972B-9018E0356136}"/>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Impact on Birth Defects</a:t>
            </a:r>
            <a:endParaRPr lang="en-US" b="1" dirty="0"/>
          </a:p>
        </p:txBody>
      </p:sp>
      <p:sp>
        <p:nvSpPr>
          <p:cNvPr id="3" name="Date Placeholder 2">
            <a:extLst>
              <a:ext uri="{FF2B5EF4-FFF2-40B4-BE49-F238E27FC236}">
                <a16:creationId xmlns:a16="http://schemas.microsoft.com/office/drawing/2014/main" id="{18172914-46EF-4E7B-9D4E-51911ECBFACB}"/>
              </a:ext>
            </a:extLst>
          </p:cNvPr>
          <p:cNvSpPr>
            <a:spLocks noGrp="1"/>
          </p:cNvSpPr>
          <p:nvPr>
            <p:ph type="dt" sz="half" idx="10"/>
          </p:nvPr>
        </p:nvSpPr>
        <p:spPr/>
        <p:txBody>
          <a:bodyPr/>
          <a:lstStyle/>
          <a:p>
            <a:fld id="{D256A4C3-A3B5-4B46-986A-70EEA49D43FB}" type="datetime1">
              <a:rPr lang="en-US" smtClean="0"/>
              <a:t>9/7/2020</a:t>
            </a:fld>
            <a:endParaRPr lang="en-US"/>
          </a:p>
        </p:txBody>
      </p:sp>
      <p:sp>
        <p:nvSpPr>
          <p:cNvPr id="5" name="Footer Placeholder 4">
            <a:extLst>
              <a:ext uri="{FF2B5EF4-FFF2-40B4-BE49-F238E27FC236}">
                <a16:creationId xmlns:a16="http://schemas.microsoft.com/office/drawing/2014/main" id="{1978EF71-A618-4236-80D2-C46868C09329}"/>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657230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5036CFE-3E72-4718-B7B0-097DDC04E947}"/>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fld id="{4816324B-8DCA-4CE1-B2C7-03163218EEC5}" type="slidenum">
              <a:rPr lang="en-US" altLang="en-US" sz="1200">
                <a:solidFill>
                  <a:srgbClr val="898989"/>
                </a:solidFill>
                <a:latin typeface="Calibri" panose="020F0502020204030204" pitchFamily="34" charset="0"/>
              </a:rPr>
              <a:pPr algn="r">
                <a:spcBef>
                  <a:spcPct val="0"/>
                </a:spcBef>
                <a:buClrTx/>
                <a:buSzTx/>
                <a:buFontTx/>
                <a:buNone/>
              </a:pPr>
              <a:t>47</a:t>
            </a:fld>
            <a:endParaRPr lang="en-US" altLang="en-US" sz="1200">
              <a:solidFill>
                <a:srgbClr val="898989"/>
              </a:solidFill>
              <a:latin typeface="Calibri" panose="020F0502020204030204" pitchFamily="34" charset="0"/>
            </a:endParaRPr>
          </a:p>
        </p:txBody>
      </p:sp>
      <p:sp>
        <p:nvSpPr>
          <p:cNvPr id="21534" name="Slide Number Placeholder 34">
            <a:extLst>
              <a:ext uri="{FF2B5EF4-FFF2-40B4-BE49-F238E27FC236}">
                <a16:creationId xmlns:a16="http://schemas.microsoft.com/office/drawing/2014/main" id="{E7123C08-0CAC-4E52-9C23-4E19689CD4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fld id="{89E3BD9F-BE4D-445D-BF3D-AF4240641FF4}" type="slidenum">
              <a:rPr lang="en-US" altLang="en-US" sz="1400"/>
              <a:pPr>
                <a:spcBef>
                  <a:spcPct val="0"/>
                </a:spcBef>
                <a:buClrTx/>
                <a:buSzTx/>
                <a:buFontTx/>
                <a:buNone/>
              </a:pPr>
              <a:t>47</a:t>
            </a:fld>
            <a:endParaRPr lang="en-US" altLang="en-US" sz="1400"/>
          </a:p>
        </p:txBody>
      </p:sp>
      <p:sp>
        <p:nvSpPr>
          <p:cNvPr id="21508" name="Line 9">
            <a:extLst>
              <a:ext uri="{FF2B5EF4-FFF2-40B4-BE49-F238E27FC236}">
                <a16:creationId xmlns:a16="http://schemas.microsoft.com/office/drawing/2014/main" id="{6DBDCABE-3DD8-409D-A412-6ACF693C1B1D}"/>
              </a:ext>
            </a:extLst>
          </p:cNvPr>
          <p:cNvSpPr>
            <a:spLocks noChangeShapeType="1"/>
          </p:cNvSpPr>
          <p:nvPr/>
        </p:nvSpPr>
        <p:spPr bwMode="auto">
          <a:xfrm>
            <a:off x="2667000" y="2590800"/>
            <a:ext cx="2209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9" name="Line 10">
            <a:extLst>
              <a:ext uri="{FF2B5EF4-FFF2-40B4-BE49-F238E27FC236}">
                <a16:creationId xmlns:a16="http://schemas.microsoft.com/office/drawing/2014/main" id="{4A3ADCD6-ED97-483F-8F71-F232F83D2387}"/>
              </a:ext>
            </a:extLst>
          </p:cNvPr>
          <p:cNvSpPr>
            <a:spLocks noChangeShapeType="1"/>
          </p:cNvSpPr>
          <p:nvPr/>
        </p:nvSpPr>
        <p:spPr bwMode="auto">
          <a:xfrm>
            <a:off x="2667000" y="3200400"/>
            <a:ext cx="16764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11">
            <a:extLst>
              <a:ext uri="{FF2B5EF4-FFF2-40B4-BE49-F238E27FC236}">
                <a16:creationId xmlns:a16="http://schemas.microsoft.com/office/drawing/2014/main" id="{41232828-6DC4-452D-B88D-BD8C49E634F1}"/>
              </a:ext>
            </a:extLst>
          </p:cNvPr>
          <p:cNvSpPr>
            <a:spLocks noChangeShapeType="1"/>
          </p:cNvSpPr>
          <p:nvPr/>
        </p:nvSpPr>
        <p:spPr bwMode="auto">
          <a:xfrm>
            <a:off x="2667000" y="2743200"/>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12">
            <a:extLst>
              <a:ext uri="{FF2B5EF4-FFF2-40B4-BE49-F238E27FC236}">
                <a16:creationId xmlns:a16="http://schemas.microsoft.com/office/drawing/2014/main" id="{09B9487C-0267-4089-B81D-DD9B4E6B55EC}"/>
              </a:ext>
            </a:extLst>
          </p:cNvPr>
          <p:cNvSpPr>
            <a:spLocks noChangeShapeType="1"/>
          </p:cNvSpPr>
          <p:nvPr/>
        </p:nvSpPr>
        <p:spPr bwMode="auto">
          <a:xfrm>
            <a:off x="2667000" y="35052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13">
            <a:extLst>
              <a:ext uri="{FF2B5EF4-FFF2-40B4-BE49-F238E27FC236}">
                <a16:creationId xmlns:a16="http://schemas.microsoft.com/office/drawing/2014/main" id="{DA8E6F95-AF95-49B9-8BFB-99F1ED618CBB}"/>
              </a:ext>
            </a:extLst>
          </p:cNvPr>
          <p:cNvSpPr>
            <a:spLocks noChangeShapeType="1"/>
          </p:cNvSpPr>
          <p:nvPr/>
        </p:nvSpPr>
        <p:spPr bwMode="auto">
          <a:xfrm>
            <a:off x="2667000" y="3048000"/>
            <a:ext cx="5562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14">
            <a:extLst>
              <a:ext uri="{FF2B5EF4-FFF2-40B4-BE49-F238E27FC236}">
                <a16:creationId xmlns:a16="http://schemas.microsoft.com/office/drawing/2014/main" id="{E5E56B87-58ED-4A0B-97B2-48A2BF833362}"/>
              </a:ext>
            </a:extLst>
          </p:cNvPr>
          <p:cNvSpPr>
            <a:spLocks noChangeShapeType="1"/>
          </p:cNvSpPr>
          <p:nvPr/>
        </p:nvSpPr>
        <p:spPr bwMode="auto">
          <a:xfrm>
            <a:off x="2667000" y="33528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5">
            <a:extLst>
              <a:ext uri="{FF2B5EF4-FFF2-40B4-BE49-F238E27FC236}">
                <a16:creationId xmlns:a16="http://schemas.microsoft.com/office/drawing/2014/main" id="{41758CBA-E15C-41D8-9BFD-457C2ACC284F}"/>
              </a:ext>
            </a:extLst>
          </p:cNvPr>
          <p:cNvSpPr>
            <a:spLocks noChangeShapeType="1"/>
          </p:cNvSpPr>
          <p:nvPr/>
        </p:nvSpPr>
        <p:spPr bwMode="auto">
          <a:xfrm>
            <a:off x="2667000" y="2895600"/>
            <a:ext cx="1828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16">
            <a:extLst>
              <a:ext uri="{FF2B5EF4-FFF2-40B4-BE49-F238E27FC236}">
                <a16:creationId xmlns:a16="http://schemas.microsoft.com/office/drawing/2014/main" id="{6659D94A-1AD3-4739-B7E5-8375A3899890}"/>
              </a:ext>
            </a:extLst>
          </p:cNvPr>
          <p:cNvSpPr>
            <a:spLocks noChangeShapeType="1"/>
          </p:cNvSpPr>
          <p:nvPr/>
        </p:nvSpPr>
        <p:spPr bwMode="auto">
          <a:xfrm>
            <a:off x="2667000" y="3657600"/>
            <a:ext cx="22098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246" name="Text Box 38">
            <a:extLst>
              <a:ext uri="{FF2B5EF4-FFF2-40B4-BE49-F238E27FC236}">
                <a16:creationId xmlns:a16="http://schemas.microsoft.com/office/drawing/2014/main" id="{16A35AE5-5502-4681-B1BE-F920F11C6BED}"/>
              </a:ext>
            </a:extLst>
          </p:cNvPr>
          <p:cNvSpPr txBox="1">
            <a:spLocks noChangeArrowheads="1"/>
          </p:cNvSpPr>
          <p:nvPr/>
        </p:nvSpPr>
        <p:spPr bwMode="auto">
          <a:xfrm>
            <a:off x="2590800" y="1965325"/>
            <a:ext cx="2743200" cy="369888"/>
          </a:xfrm>
          <a:prstGeom prst="rect">
            <a:avLst/>
          </a:prstGeom>
          <a:noFill/>
          <a:ln w="9525">
            <a:noFill/>
            <a:miter lim="800000"/>
            <a:headEnd/>
            <a:tailEnd/>
          </a:ln>
          <a:effectLst/>
        </p:spPr>
        <p:txBody>
          <a:bodyPr>
            <a:spAutoFit/>
          </a:bodyPr>
          <a:lstStyle/>
          <a:p>
            <a:pPr>
              <a:spcBef>
                <a:spcPct val="50000"/>
              </a:spcBef>
              <a:defRPr/>
            </a:pPr>
            <a:r>
              <a:rPr lang="en-US" u="sng" dirty="0">
                <a:effectLst>
                  <a:outerShdw blurRad="38100" dist="38100" dir="2700000" algn="tl">
                    <a:srgbClr val="C0C0C0"/>
                  </a:outerShdw>
                </a:effectLst>
              </a:rPr>
              <a:t>Pregnancies</a:t>
            </a:r>
          </a:p>
        </p:txBody>
      </p:sp>
      <p:sp>
        <p:nvSpPr>
          <p:cNvPr id="21517" name="Line 9">
            <a:extLst>
              <a:ext uri="{FF2B5EF4-FFF2-40B4-BE49-F238E27FC236}">
                <a16:creationId xmlns:a16="http://schemas.microsoft.com/office/drawing/2014/main" id="{D7EA8CD8-8469-444E-8521-21B1DE2B1658}"/>
              </a:ext>
            </a:extLst>
          </p:cNvPr>
          <p:cNvSpPr>
            <a:spLocks noChangeShapeType="1"/>
          </p:cNvSpPr>
          <p:nvPr/>
        </p:nvSpPr>
        <p:spPr bwMode="auto">
          <a:xfrm>
            <a:off x="2667000" y="38862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Line 10">
            <a:extLst>
              <a:ext uri="{FF2B5EF4-FFF2-40B4-BE49-F238E27FC236}">
                <a16:creationId xmlns:a16="http://schemas.microsoft.com/office/drawing/2014/main" id="{70113D91-ACFE-409C-AFB1-F79581E033C6}"/>
              </a:ext>
            </a:extLst>
          </p:cNvPr>
          <p:cNvSpPr>
            <a:spLocks noChangeShapeType="1"/>
          </p:cNvSpPr>
          <p:nvPr/>
        </p:nvSpPr>
        <p:spPr bwMode="auto">
          <a:xfrm>
            <a:off x="2667000" y="4495800"/>
            <a:ext cx="1676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9" name="Line 11">
            <a:extLst>
              <a:ext uri="{FF2B5EF4-FFF2-40B4-BE49-F238E27FC236}">
                <a16:creationId xmlns:a16="http://schemas.microsoft.com/office/drawing/2014/main" id="{04F4F67C-D5E6-4CEE-8EC8-0DCA9B445FE9}"/>
              </a:ext>
            </a:extLst>
          </p:cNvPr>
          <p:cNvSpPr>
            <a:spLocks noChangeShapeType="1"/>
          </p:cNvSpPr>
          <p:nvPr/>
        </p:nvSpPr>
        <p:spPr bwMode="auto">
          <a:xfrm>
            <a:off x="2667000" y="40386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12">
            <a:extLst>
              <a:ext uri="{FF2B5EF4-FFF2-40B4-BE49-F238E27FC236}">
                <a16:creationId xmlns:a16="http://schemas.microsoft.com/office/drawing/2014/main" id="{971F8BC6-1AEE-41DB-8D84-E0CB518647E4}"/>
              </a:ext>
            </a:extLst>
          </p:cNvPr>
          <p:cNvSpPr>
            <a:spLocks noChangeShapeType="1"/>
          </p:cNvSpPr>
          <p:nvPr/>
        </p:nvSpPr>
        <p:spPr bwMode="auto">
          <a:xfrm>
            <a:off x="2667000" y="4800600"/>
            <a:ext cx="571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13">
            <a:extLst>
              <a:ext uri="{FF2B5EF4-FFF2-40B4-BE49-F238E27FC236}">
                <a16:creationId xmlns:a16="http://schemas.microsoft.com/office/drawing/2014/main" id="{637E0354-EFCA-4DFC-9437-D2073E12E5AF}"/>
              </a:ext>
            </a:extLst>
          </p:cNvPr>
          <p:cNvSpPr>
            <a:spLocks noChangeShapeType="1"/>
          </p:cNvSpPr>
          <p:nvPr/>
        </p:nvSpPr>
        <p:spPr bwMode="auto">
          <a:xfrm>
            <a:off x="2667000" y="4343400"/>
            <a:ext cx="594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2" name="Line 14">
            <a:extLst>
              <a:ext uri="{FF2B5EF4-FFF2-40B4-BE49-F238E27FC236}">
                <a16:creationId xmlns:a16="http://schemas.microsoft.com/office/drawing/2014/main" id="{DAA58393-14A6-41BA-A6D1-3456A9247AF6}"/>
              </a:ext>
            </a:extLst>
          </p:cNvPr>
          <p:cNvSpPr>
            <a:spLocks noChangeShapeType="1"/>
          </p:cNvSpPr>
          <p:nvPr/>
        </p:nvSpPr>
        <p:spPr bwMode="auto">
          <a:xfrm>
            <a:off x="2667000" y="4648200"/>
            <a:ext cx="601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15">
            <a:extLst>
              <a:ext uri="{FF2B5EF4-FFF2-40B4-BE49-F238E27FC236}">
                <a16:creationId xmlns:a16="http://schemas.microsoft.com/office/drawing/2014/main" id="{A78C3C75-21B9-4069-96DD-C3AAB4A2E203}"/>
              </a:ext>
            </a:extLst>
          </p:cNvPr>
          <p:cNvSpPr>
            <a:spLocks noChangeShapeType="1"/>
          </p:cNvSpPr>
          <p:nvPr/>
        </p:nvSpPr>
        <p:spPr bwMode="auto">
          <a:xfrm>
            <a:off x="2667000" y="4191000"/>
            <a:ext cx="1828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4" name="Line 16">
            <a:extLst>
              <a:ext uri="{FF2B5EF4-FFF2-40B4-BE49-F238E27FC236}">
                <a16:creationId xmlns:a16="http://schemas.microsoft.com/office/drawing/2014/main" id="{B017BCFC-0B42-4C63-B73D-A9AB77059E0D}"/>
              </a:ext>
            </a:extLst>
          </p:cNvPr>
          <p:cNvSpPr>
            <a:spLocks noChangeShapeType="1"/>
          </p:cNvSpPr>
          <p:nvPr/>
        </p:nvSpPr>
        <p:spPr bwMode="auto">
          <a:xfrm>
            <a:off x="2667000" y="49530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Rectangle 23">
            <a:extLst>
              <a:ext uri="{FF2B5EF4-FFF2-40B4-BE49-F238E27FC236}">
                <a16:creationId xmlns:a16="http://schemas.microsoft.com/office/drawing/2014/main" id="{C629ADCB-B5A7-42BE-B3BB-4C2351A6E67C}"/>
              </a:ext>
            </a:extLst>
          </p:cNvPr>
          <p:cNvSpPr/>
          <p:nvPr/>
        </p:nvSpPr>
        <p:spPr>
          <a:xfrm>
            <a:off x="8077200" y="2438400"/>
            <a:ext cx="9906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a:extLst>
              <a:ext uri="{FF2B5EF4-FFF2-40B4-BE49-F238E27FC236}">
                <a16:creationId xmlns:a16="http://schemas.microsoft.com/office/drawing/2014/main" id="{25A94100-A174-4079-973E-1C250855669B}"/>
              </a:ext>
            </a:extLst>
          </p:cNvPr>
          <p:cNvCxnSpPr/>
          <p:nvPr/>
        </p:nvCxnSpPr>
        <p:spPr>
          <a:xfrm>
            <a:off x="4953000" y="25908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E64DB8-E208-4DE2-A27C-C1A2CAAA2A05}"/>
              </a:ext>
            </a:extLst>
          </p:cNvPr>
          <p:cNvCxnSpPr/>
          <p:nvPr/>
        </p:nvCxnSpPr>
        <p:spPr>
          <a:xfrm>
            <a:off x="4572000" y="2895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34FEB1-C505-44D9-AB1A-F6FD1109EF2D}"/>
              </a:ext>
            </a:extLst>
          </p:cNvPr>
          <p:cNvCxnSpPr/>
          <p:nvPr/>
        </p:nvCxnSpPr>
        <p:spPr>
          <a:xfrm>
            <a:off x="4419600" y="32004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AE6386-8F6C-42CB-BC9D-26E5AB60099C}"/>
              </a:ext>
            </a:extLst>
          </p:cNvPr>
          <p:cNvCxnSpPr/>
          <p:nvPr/>
        </p:nvCxnSpPr>
        <p:spPr>
          <a:xfrm>
            <a:off x="4876800" y="3657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0D53F52-B794-4548-AB78-C745778768AA}"/>
              </a:ext>
            </a:extLst>
          </p:cNvPr>
          <p:cNvCxnSpPr/>
          <p:nvPr/>
        </p:nvCxnSpPr>
        <p:spPr>
          <a:xfrm>
            <a:off x="4953000" y="38862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27F8153-C622-4B2E-B780-40FBC73B9BC2}"/>
              </a:ext>
            </a:extLst>
          </p:cNvPr>
          <p:cNvCxnSpPr/>
          <p:nvPr/>
        </p:nvCxnSpPr>
        <p:spPr>
          <a:xfrm>
            <a:off x="4572000" y="4191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EE6CEF-90D8-417C-AFAD-95CCFBDF8D98}"/>
              </a:ext>
            </a:extLst>
          </p:cNvPr>
          <p:cNvCxnSpPr/>
          <p:nvPr/>
        </p:nvCxnSpPr>
        <p:spPr>
          <a:xfrm>
            <a:off x="4495800" y="44958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9C4A44-AC3F-41B4-A8D2-8D46967D5AAF}"/>
              </a:ext>
            </a:extLst>
          </p:cNvPr>
          <p:cNvCxnSpPr/>
          <p:nvPr/>
        </p:nvCxnSpPr>
        <p:spPr>
          <a:xfrm>
            <a:off x="4953000" y="4953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0E92B5-87BC-4BD5-A1EA-401CBCC440DF}"/>
              </a:ext>
            </a:extLst>
          </p:cNvPr>
          <p:cNvCxnSpPr>
            <a:cxnSpLocks noChangeShapeType="1"/>
          </p:cNvCxnSpPr>
          <p:nvPr/>
        </p:nvCxnSpPr>
        <p:spPr bwMode="auto">
          <a:xfrm>
            <a:off x="4572000" y="3733800"/>
            <a:ext cx="0" cy="1752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 name="Straight Connector 40">
            <a:extLst>
              <a:ext uri="{FF2B5EF4-FFF2-40B4-BE49-F238E27FC236}">
                <a16:creationId xmlns:a16="http://schemas.microsoft.com/office/drawing/2014/main" id="{46A2A92F-774F-4C5C-B87A-ED84697EAB2E}"/>
              </a:ext>
            </a:extLst>
          </p:cNvPr>
          <p:cNvCxnSpPr>
            <a:cxnSpLocks noChangeShapeType="1"/>
          </p:cNvCxnSpPr>
          <p:nvPr/>
        </p:nvCxnSpPr>
        <p:spPr bwMode="auto">
          <a:xfrm>
            <a:off x="3810000" y="2362200"/>
            <a:ext cx="0" cy="1752600"/>
          </a:xfrm>
          <a:prstGeom prst="line">
            <a:avLst/>
          </a:prstGeom>
          <a:noFill/>
          <a:ln w="127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35" name="Title 1">
            <a:extLst>
              <a:ext uri="{FF2B5EF4-FFF2-40B4-BE49-F238E27FC236}">
                <a16:creationId xmlns:a16="http://schemas.microsoft.com/office/drawing/2014/main" id="{B055A629-A0B6-4355-B5F2-0C15A9A4ED0B}"/>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Impact on Birth Defects</a:t>
            </a:r>
            <a:endParaRPr lang="en-US" b="1" dirty="0"/>
          </a:p>
        </p:txBody>
      </p:sp>
      <p:sp>
        <p:nvSpPr>
          <p:cNvPr id="2" name="Date Placeholder 1">
            <a:extLst>
              <a:ext uri="{FF2B5EF4-FFF2-40B4-BE49-F238E27FC236}">
                <a16:creationId xmlns:a16="http://schemas.microsoft.com/office/drawing/2014/main" id="{2A220E05-031E-46E8-A737-72B2DD142DB1}"/>
              </a:ext>
            </a:extLst>
          </p:cNvPr>
          <p:cNvSpPr>
            <a:spLocks noGrp="1"/>
          </p:cNvSpPr>
          <p:nvPr>
            <p:ph type="dt" sz="half" idx="10"/>
          </p:nvPr>
        </p:nvSpPr>
        <p:spPr/>
        <p:txBody>
          <a:bodyPr/>
          <a:lstStyle/>
          <a:p>
            <a:fld id="{1D3F3AA7-401D-4FB4-B287-F461550D9F86}" type="datetime1">
              <a:rPr lang="en-US" smtClean="0"/>
              <a:t>9/7/2020</a:t>
            </a:fld>
            <a:endParaRPr lang="en-US"/>
          </a:p>
        </p:txBody>
      </p:sp>
      <p:sp>
        <p:nvSpPr>
          <p:cNvPr id="3" name="Footer Placeholder 2">
            <a:extLst>
              <a:ext uri="{FF2B5EF4-FFF2-40B4-BE49-F238E27FC236}">
                <a16:creationId xmlns:a16="http://schemas.microsoft.com/office/drawing/2014/main" id="{C0FA0D5D-AC65-42BD-8D02-C7745FAEF238}"/>
              </a:ext>
            </a:extLst>
          </p:cNvPr>
          <p:cNvSpPr>
            <a:spLocks noGrp="1"/>
          </p:cNvSpPr>
          <p:nvPr>
            <p:ph type="ftr" sz="quarter" idx="11"/>
          </p:nvPr>
        </p:nvSpPr>
        <p:spPr/>
        <p:txBody>
          <a:bodyPr/>
          <a:lstStyle/>
          <a:p>
            <a:r>
              <a:rPr lang="en-US"/>
              <a:t>Hernandez-Diaz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70807166-E96C-4E1C-95A1-CDC99E2F5130}"/>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fld id="{C06B85FF-5708-4CC7-84E8-2C1E016BCC90}" type="slidenum">
              <a:rPr lang="en-US" altLang="en-US" sz="1200">
                <a:solidFill>
                  <a:srgbClr val="898989"/>
                </a:solidFill>
                <a:latin typeface="Calibri" panose="020F0502020204030204" pitchFamily="34" charset="0"/>
              </a:rPr>
              <a:pPr algn="r">
                <a:spcBef>
                  <a:spcPct val="0"/>
                </a:spcBef>
                <a:buClrTx/>
                <a:buSzTx/>
                <a:buFontTx/>
                <a:buNone/>
              </a:pPr>
              <a:t>48</a:t>
            </a:fld>
            <a:endParaRPr lang="en-US" altLang="en-US" sz="1200">
              <a:solidFill>
                <a:srgbClr val="898989"/>
              </a:solidFill>
              <a:latin typeface="Calibri" panose="020F0502020204030204" pitchFamily="34" charset="0"/>
            </a:endParaRPr>
          </a:p>
        </p:txBody>
      </p:sp>
      <p:sp>
        <p:nvSpPr>
          <p:cNvPr id="23555" name="Line 9">
            <a:extLst>
              <a:ext uri="{FF2B5EF4-FFF2-40B4-BE49-F238E27FC236}">
                <a16:creationId xmlns:a16="http://schemas.microsoft.com/office/drawing/2014/main" id="{5C56FC80-4FB0-48AA-B748-F71F166D19CA}"/>
              </a:ext>
            </a:extLst>
          </p:cNvPr>
          <p:cNvSpPr>
            <a:spLocks noChangeShapeType="1"/>
          </p:cNvSpPr>
          <p:nvPr/>
        </p:nvSpPr>
        <p:spPr bwMode="auto">
          <a:xfrm>
            <a:off x="3581400" y="2590800"/>
            <a:ext cx="12954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6" name="Line 10">
            <a:extLst>
              <a:ext uri="{FF2B5EF4-FFF2-40B4-BE49-F238E27FC236}">
                <a16:creationId xmlns:a16="http://schemas.microsoft.com/office/drawing/2014/main" id="{3966C413-C4D1-4C52-A243-ADD2F05EF332}"/>
              </a:ext>
            </a:extLst>
          </p:cNvPr>
          <p:cNvSpPr>
            <a:spLocks noChangeShapeType="1"/>
          </p:cNvSpPr>
          <p:nvPr/>
        </p:nvSpPr>
        <p:spPr bwMode="auto">
          <a:xfrm>
            <a:off x="3429000" y="3200400"/>
            <a:ext cx="9144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11">
            <a:extLst>
              <a:ext uri="{FF2B5EF4-FFF2-40B4-BE49-F238E27FC236}">
                <a16:creationId xmlns:a16="http://schemas.microsoft.com/office/drawing/2014/main" id="{775A7E18-85DD-44E7-A395-A161EDB8B692}"/>
              </a:ext>
            </a:extLst>
          </p:cNvPr>
          <p:cNvSpPr>
            <a:spLocks noChangeShapeType="1"/>
          </p:cNvSpPr>
          <p:nvPr/>
        </p:nvSpPr>
        <p:spPr bwMode="auto">
          <a:xfrm>
            <a:off x="3429000" y="2743200"/>
            <a:ext cx="5410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12">
            <a:extLst>
              <a:ext uri="{FF2B5EF4-FFF2-40B4-BE49-F238E27FC236}">
                <a16:creationId xmlns:a16="http://schemas.microsoft.com/office/drawing/2014/main" id="{93755643-959B-46C0-BBE1-954DEF972A7E}"/>
              </a:ext>
            </a:extLst>
          </p:cNvPr>
          <p:cNvSpPr>
            <a:spLocks noChangeShapeType="1"/>
          </p:cNvSpPr>
          <p:nvPr/>
        </p:nvSpPr>
        <p:spPr bwMode="auto">
          <a:xfrm>
            <a:off x="3581400" y="3505200"/>
            <a:ext cx="5029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3">
            <a:extLst>
              <a:ext uri="{FF2B5EF4-FFF2-40B4-BE49-F238E27FC236}">
                <a16:creationId xmlns:a16="http://schemas.microsoft.com/office/drawing/2014/main" id="{A09E0128-D534-4B06-A5AF-C3ADBDF73F95}"/>
              </a:ext>
            </a:extLst>
          </p:cNvPr>
          <p:cNvSpPr>
            <a:spLocks noChangeShapeType="1"/>
          </p:cNvSpPr>
          <p:nvPr/>
        </p:nvSpPr>
        <p:spPr bwMode="auto">
          <a:xfrm>
            <a:off x="3810000" y="3048000"/>
            <a:ext cx="4419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4">
            <a:extLst>
              <a:ext uri="{FF2B5EF4-FFF2-40B4-BE49-F238E27FC236}">
                <a16:creationId xmlns:a16="http://schemas.microsoft.com/office/drawing/2014/main" id="{184F9C95-D2F2-4964-AAA8-F11F8D60A2FE}"/>
              </a:ext>
            </a:extLst>
          </p:cNvPr>
          <p:cNvSpPr>
            <a:spLocks noChangeShapeType="1"/>
          </p:cNvSpPr>
          <p:nvPr/>
        </p:nvSpPr>
        <p:spPr bwMode="auto">
          <a:xfrm>
            <a:off x="3352800" y="3352800"/>
            <a:ext cx="52578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15">
            <a:extLst>
              <a:ext uri="{FF2B5EF4-FFF2-40B4-BE49-F238E27FC236}">
                <a16:creationId xmlns:a16="http://schemas.microsoft.com/office/drawing/2014/main" id="{61F8B4DB-7496-460D-95CB-4C7D5F36E9AC}"/>
              </a:ext>
            </a:extLst>
          </p:cNvPr>
          <p:cNvSpPr>
            <a:spLocks noChangeShapeType="1"/>
          </p:cNvSpPr>
          <p:nvPr/>
        </p:nvSpPr>
        <p:spPr bwMode="auto">
          <a:xfrm>
            <a:off x="3581400" y="2895600"/>
            <a:ext cx="9144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2" name="Line 16">
            <a:extLst>
              <a:ext uri="{FF2B5EF4-FFF2-40B4-BE49-F238E27FC236}">
                <a16:creationId xmlns:a16="http://schemas.microsoft.com/office/drawing/2014/main" id="{28BD8A8A-89A6-4B20-B28F-8F290D91DA6C}"/>
              </a:ext>
            </a:extLst>
          </p:cNvPr>
          <p:cNvSpPr>
            <a:spLocks noChangeShapeType="1"/>
          </p:cNvSpPr>
          <p:nvPr/>
        </p:nvSpPr>
        <p:spPr bwMode="auto">
          <a:xfrm>
            <a:off x="3810000" y="3657600"/>
            <a:ext cx="10668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246" name="Text Box 38">
            <a:extLst>
              <a:ext uri="{FF2B5EF4-FFF2-40B4-BE49-F238E27FC236}">
                <a16:creationId xmlns:a16="http://schemas.microsoft.com/office/drawing/2014/main" id="{D051FDAF-935D-4EC0-A743-D8A49FB3889B}"/>
              </a:ext>
            </a:extLst>
          </p:cNvPr>
          <p:cNvSpPr txBox="1">
            <a:spLocks noChangeArrowheads="1"/>
          </p:cNvSpPr>
          <p:nvPr/>
        </p:nvSpPr>
        <p:spPr bwMode="auto">
          <a:xfrm>
            <a:off x="2590800" y="1965325"/>
            <a:ext cx="2743200" cy="369888"/>
          </a:xfrm>
          <a:prstGeom prst="rect">
            <a:avLst/>
          </a:prstGeom>
          <a:noFill/>
          <a:ln w="9525">
            <a:noFill/>
            <a:miter lim="800000"/>
            <a:headEnd/>
            <a:tailEnd/>
          </a:ln>
          <a:effectLst/>
        </p:spPr>
        <p:txBody>
          <a:bodyPr>
            <a:spAutoFit/>
          </a:bodyPr>
          <a:lstStyle/>
          <a:p>
            <a:pPr>
              <a:spcBef>
                <a:spcPct val="50000"/>
              </a:spcBef>
              <a:defRPr/>
            </a:pPr>
            <a:r>
              <a:rPr lang="en-US" u="sng" dirty="0">
                <a:effectLst>
                  <a:outerShdw blurRad="38100" dist="38100" dir="2700000" algn="tl">
                    <a:srgbClr val="C0C0C0"/>
                  </a:outerShdw>
                </a:effectLst>
              </a:rPr>
              <a:t>Pregnancies</a:t>
            </a:r>
          </a:p>
        </p:txBody>
      </p:sp>
      <p:sp>
        <p:nvSpPr>
          <p:cNvPr id="23564" name="Line 9">
            <a:extLst>
              <a:ext uri="{FF2B5EF4-FFF2-40B4-BE49-F238E27FC236}">
                <a16:creationId xmlns:a16="http://schemas.microsoft.com/office/drawing/2014/main" id="{DF2CDBB1-A556-4F2A-9868-315C7C503010}"/>
              </a:ext>
            </a:extLst>
          </p:cNvPr>
          <p:cNvSpPr>
            <a:spLocks noChangeShapeType="1"/>
          </p:cNvSpPr>
          <p:nvPr/>
        </p:nvSpPr>
        <p:spPr bwMode="auto">
          <a:xfrm>
            <a:off x="4343400" y="3886200"/>
            <a:ext cx="533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1">
            <a:extLst>
              <a:ext uri="{FF2B5EF4-FFF2-40B4-BE49-F238E27FC236}">
                <a16:creationId xmlns:a16="http://schemas.microsoft.com/office/drawing/2014/main" id="{4D5BDCBB-7907-443A-AE7B-DFDE59B13802}"/>
              </a:ext>
            </a:extLst>
          </p:cNvPr>
          <p:cNvSpPr>
            <a:spLocks noChangeShapeType="1"/>
          </p:cNvSpPr>
          <p:nvPr/>
        </p:nvSpPr>
        <p:spPr bwMode="auto">
          <a:xfrm>
            <a:off x="4572000" y="4038600"/>
            <a:ext cx="426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12">
            <a:extLst>
              <a:ext uri="{FF2B5EF4-FFF2-40B4-BE49-F238E27FC236}">
                <a16:creationId xmlns:a16="http://schemas.microsoft.com/office/drawing/2014/main" id="{4F82ACA4-B4BD-4D17-A2B6-445E5E6BCC75}"/>
              </a:ext>
            </a:extLst>
          </p:cNvPr>
          <p:cNvSpPr>
            <a:spLocks noChangeShapeType="1"/>
          </p:cNvSpPr>
          <p:nvPr/>
        </p:nvSpPr>
        <p:spPr bwMode="auto">
          <a:xfrm>
            <a:off x="4572000" y="4800600"/>
            <a:ext cx="3810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3">
            <a:extLst>
              <a:ext uri="{FF2B5EF4-FFF2-40B4-BE49-F238E27FC236}">
                <a16:creationId xmlns:a16="http://schemas.microsoft.com/office/drawing/2014/main" id="{B188158E-628A-4F57-BCAF-F8447FE61B3E}"/>
              </a:ext>
            </a:extLst>
          </p:cNvPr>
          <p:cNvSpPr>
            <a:spLocks noChangeShapeType="1"/>
          </p:cNvSpPr>
          <p:nvPr/>
        </p:nvSpPr>
        <p:spPr bwMode="auto">
          <a:xfrm>
            <a:off x="4648200" y="4343400"/>
            <a:ext cx="3962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14">
            <a:extLst>
              <a:ext uri="{FF2B5EF4-FFF2-40B4-BE49-F238E27FC236}">
                <a16:creationId xmlns:a16="http://schemas.microsoft.com/office/drawing/2014/main" id="{610CF7A1-2A92-4AF6-B16D-DA3C79B3580D}"/>
              </a:ext>
            </a:extLst>
          </p:cNvPr>
          <p:cNvSpPr>
            <a:spLocks noChangeShapeType="1"/>
          </p:cNvSpPr>
          <p:nvPr/>
        </p:nvSpPr>
        <p:spPr bwMode="auto">
          <a:xfrm>
            <a:off x="4267200" y="4648200"/>
            <a:ext cx="4419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16">
            <a:extLst>
              <a:ext uri="{FF2B5EF4-FFF2-40B4-BE49-F238E27FC236}">
                <a16:creationId xmlns:a16="http://schemas.microsoft.com/office/drawing/2014/main" id="{98EAA9BA-875C-40FF-9A7E-D573A2DEB673}"/>
              </a:ext>
            </a:extLst>
          </p:cNvPr>
          <p:cNvSpPr>
            <a:spLocks noChangeShapeType="1"/>
          </p:cNvSpPr>
          <p:nvPr/>
        </p:nvSpPr>
        <p:spPr bwMode="auto">
          <a:xfrm>
            <a:off x="4343400" y="4953000"/>
            <a:ext cx="533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Rectangle 23">
            <a:extLst>
              <a:ext uri="{FF2B5EF4-FFF2-40B4-BE49-F238E27FC236}">
                <a16:creationId xmlns:a16="http://schemas.microsoft.com/office/drawing/2014/main" id="{E11862F8-6D9E-4BEF-95AC-F4821BBB448D}"/>
              </a:ext>
            </a:extLst>
          </p:cNvPr>
          <p:cNvSpPr/>
          <p:nvPr/>
        </p:nvSpPr>
        <p:spPr>
          <a:xfrm>
            <a:off x="8077200" y="2438400"/>
            <a:ext cx="990600" cy="2667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a:extLst>
              <a:ext uri="{FF2B5EF4-FFF2-40B4-BE49-F238E27FC236}">
                <a16:creationId xmlns:a16="http://schemas.microsoft.com/office/drawing/2014/main" id="{D4421FBE-5F77-479A-A1C8-107650BD7314}"/>
              </a:ext>
            </a:extLst>
          </p:cNvPr>
          <p:cNvCxnSpPr/>
          <p:nvPr/>
        </p:nvCxnSpPr>
        <p:spPr>
          <a:xfrm>
            <a:off x="4953000" y="25908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8F6D4F-4DF2-431E-9075-DA84ACF65F3F}"/>
              </a:ext>
            </a:extLst>
          </p:cNvPr>
          <p:cNvCxnSpPr/>
          <p:nvPr/>
        </p:nvCxnSpPr>
        <p:spPr>
          <a:xfrm>
            <a:off x="4572000" y="2895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6C5A0F-7E58-4675-97A6-2859C7F55B5F}"/>
              </a:ext>
            </a:extLst>
          </p:cNvPr>
          <p:cNvCxnSpPr/>
          <p:nvPr/>
        </p:nvCxnSpPr>
        <p:spPr>
          <a:xfrm>
            <a:off x="4419600" y="32004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8E5393-2B7B-42C6-A00F-9FD648B025B0}"/>
              </a:ext>
            </a:extLst>
          </p:cNvPr>
          <p:cNvCxnSpPr/>
          <p:nvPr/>
        </p:nvCxnSpPr>
        <p:spPr>
          <a:xfrm>
            <a:off x="4876800" y="3657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81DC42-1A36-4E1E-8482-A55F273163B6}"/>
              </a:ext>
            </a:extLst>
          </p:cNvPr>
          <p:cNvCxnSpPr/>
          <p:nvPr/>
        </p:nvCxnSpPr>
        <p:spPr>
          <a:xfrm>
            <a:off x="4953000" y="38862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A0B37B-B98A-4761-BD2E-9A121B592FBE}"/>
              </a:ext>
            </a:extLst>
          </p:cNvPr>
          <p:cNvCxnSpPr/>
          <p:nvPr/>
        </p:nvCxnSpPr>
        <p:spPr>
          <a:xfrm>
            <a:off x="4953000" y="4953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578" name="Slide Number Placeholder 33">
            <a:extLst>
              <a:ext uri="{FF2B5EF4-FFF2-40B4-BE49-F238E27FC236}">
                <a16:creationId xmlns:a16="http://schemas.microsoft.com/office/drawing/2014/main" id="{B0C663F6-3659-4A56-BACD-1D445D3091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fld id="{3557AC95-269D-405C-B183-FD7A4C5295BD}" type="slidenum">
              <a:rPr lang="en-US" altLang="en-US" sz="1400"/>
              <a:pPr>
                <a:spcBef>
                  <a:spcPct val="0"/>
                </a:spcBef>
                <a:buClrTx/>
                <a:buSzTx/>
                <a:buFontTx/>
                <a:buNone/>
              </a:pPr>
              <a:t>48</a:t>
            </a:fld>
            <a:endParaRPr lang="en-US" altLang="en-US" sz="1400"/>
          </a:p>
        </p:txBody>
      </p:sp>
      <p:sp>
        <p:nvSpPr>
          <p:cNvPr id="31" name="Title 1">
            <a:extLst>
              <a:ext uri="{FF2B5EF4-FFF2-40B4-BE49-F238E27FC236}">
                <a16:creationId xmlns:a16="http://schemas.microsoft.com/office/drawing/2014/main" id="{EFC3C927-A4A7-4A41-B588-F13C4E29C7C1}"/>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Impact on Birth Defects</a:t>
            </a:r>
            <a:endParaRPr lang="en-US" b="1" dirty="0"/>
          </a:p>
        </p:txBody>
      </p:sp>
      <p:sp>
        <p:nvSpPr>
          <p:cNvPr id="2" name="Date Placeholder 1">
            <a:extLst>
              <a:ext uri="{FF2B5EF4-FFF2-40B4-BE49-F238E27FC236}">
                <a16:creationId xmlns:a16="http://schemas.microsoft.com/office/drawing/2014/main" id="{943DFA05-64C5-410F-A271-555B715CDDDD}"/>
              </a:ext>
            </a:extLst>
          </p:cNvPr>
          <p:cNvSpPr>
            <a:spLocks noGrp="1"/>
          </p:cNvSpPr>
          <p:nvPr>
            <p:ph type="dt" sz="half" idx="10"/>
          </p:nvPr>
        </p:nvSpPr>
        <p:spPr/>
        <p:txBody>
          <a:bodyPr/>
          <a:lstStyle/>
          <a:p>
            <a:fld id="{F0E78C5B-6006-448D-AA68-2E9424ECE8B4}" type="datetime1">
              <a:rPr lang="en-US" smtClean="0"/>
              <a:t>9/7/2020</a:t>
            </a:fld>
            <a:endParaRPr lang="en-US"/>
          </a:p>
        </p:txBody>
      </p:sp>
      <p:sp>
        <p:nvSpPr>
          <p:cNvPr id="3" name="Footer Placeholder 2">
            <a:extLst>
              <a:ext uri="{FF2B5EF4-FFF2-40B4-BE49-F238E27FC236}">
                <a16:creationId xmlns:a16="http://schemas.microsoft.com/office/drawing/2014/main" id="{3A903909-6338-4736-B274-563FCB27FB46}"/>
              </a:ext>
            </a:extLst>
          </p:cNvPr>
          <p:cNvSpPr>
            <a:spLocks noGrp="1"/>
          </p:cNvSpPr>
          <p:nvPr>
            <p:ph type="ftr" sz="quarter" idx="11"/>
          </p:nvPr>
        </p:nvSpPr>
        <p:spPr/>
        <p:txBody>
          <a:bodyPr/>
          <a:lstStyle/>
          <a:p>
            <a:r>
              <a:rPr lang="en-US"/>
              <a:t>Hernandez-Diaz</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8BE969B2-5514-44BF-AD3A-C0D68F49374E}"/>
              </a:ext>
            </a:extLst>
          </p:cNvPr>
          <p:cNvSpPr>
            <a:spLocks noGrp="1"/>
          </p:cNvSpPr>
          <p:nvPr>
            <p:ph type="sldNum" sz="quarter" idx="12"/>
          </p:nvPr>
        </p:nvSpPr>
        <p:spPr>
          <a:xfrm>
            <a:off x="5492750" y="6381750"/>
            <a:ext cx="1219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ClrTx/>
              <a:buSzTx/>
              <a:buFontTx/>
              <a:buNone/>
            </a:pPr>
            <a:fld id="{2CB66693-BF13-4B9F-A452-D5C66BEAE583}" type="slidenum">
              <a:rPr lang="en-US" altLang="en-US" sz="1400"/>
              <a:pPr algn="ctr">
                <a:spcBef>
                  <a:spcPct val="0"/>
                </a:spcBef>
                <a:buClrTx/>
                <a:buSzTx/>
                <a:buFontTx/>
                <a:buNone/>
              </a:pPr>
              <a:t>49</a:t>
            </a:fld>
            <a:endParaRPr lang="en-US" altLang="en-US" sz="1400"/>
          </a:p>
        </p:txBody>
      </p:sp>
      <p:sp>
        <p:nvSpPr>
          <p:cNvPr id="43011" name="TextBox 9">
            <a:extLst>
              <a:ext uri="{FF2B5EF4-FFF2-40B4-BE49-F238E27FC236}">
                <a16:creationId xmlns:a16="http://schemas.microsoft.com/office/drawing/2014/main" id="{EBA75975-91D7-46E7-B31E-FB2BEF4FD84E}"/>
              </a:ext>
            </a:extLst>
          </p:cNvPr>
          <p:cNvSpPr txBox="1">
            <a:spLocks noChangeArrowheads="1"/>
          </p:cNvSpPr>
          <p:nvPr/>
        </p:nvSpPr>
        <p:spPr bwMode="auto">
          <a:xfrm>
            <a:off x="4343401" y="1447801"/>
            <a:ext cx="2087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r>
              <a:rPr lang="es-AR" altLang="en-US" sz="2800" b="1" dirty="0" err="1">
                <a:latin typeface="+mn-lt"/>
              </a:rPr>
              <a:t>All</a:t>
            </a:r>
            <a:r>
              <a:rPr lang="es-AR" altLang="en-US" sz="2800" b="1" dirty="0">
                <a:latin typeface="+mn-lt"/>
              </a:rPr>
              <a:t> </a:t>
            </a:r>
            <a:r>
              <a:rPr lang="es-AR" altLang="en-US" sz="2800" b="1" dirty="0" err="1">
                <a:latin typeface="+mn-lt"/>
              </a:rPr>
              <a:t>enrollees</a:t>
            </a:r>
            <a:endParaRPr lang="es-AR" altLang="en-US" sz="2800" b="1" dirty="0">
              <a:latin typeface="+mn-lt"/>
            </a:endParaRPr>
          </a:p>
        </p:txBody>
      </p:sp>
      <p:sp>
        <p:nvSpPr>
          <p:cNvPr id="43012" name="TextBox 11">
            <a:extLst>
              <a:ext uri="{FF2B5EF4-FFF2-40B4-BE49-F238E27FC236}">
                <a16:creationId xmlns:a16="http://schemas.microsoft.com/office/drawing/2014/main" id="{93FF8FE5-9FF7-4339-8941-A60A3CB9C070}"/>
              </a:ext>
            </a:extLst>
          </p:cNvPr>
          <p:cNvSpPr txBox="1">
            <a:spLocks noChangeArrowheads="1"/>
          </p:cNvSpPr>
          <p:nvPr/>
        </p:nvSpPr>
        <p:spPr bwMode="auto">
          <a:xfrm>
            <a:off x="7086600" y="1524001"/>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r>
              <a:rPr lang="es-AR" altLang="en-US" sz="2800" b="1" dirty="0" err="1">
                <a:latin typeface="+mn-lt"/>
              </a:rPr>
              <a:t>Pre-screening</a:t>
            </a:r>
            <a:r>
              <a:rPr lang="es-AR" altLang="en-US" sz="2800" b="1" dirty="0">
                <a:latin typeface="+mn-lt"/>
              </a:rPr>
              <a:t> </a:t>
            </a:r>
            <a:r>
              <a:rPr lang="es-AR" altLang="en-US" sz="2800" b="1" dirty="0" err="1">
                <a:latin typeface="+mn-lt"/>
              </a:rPr>
              <a:t>enrollees</a:t>
            </a:r>
            <a:endParaRPr lang="en-US" altLang="en-US" sz="2800" b="1" dirty="0">
              <a:latin typeface="+mn-lt"/>
            </a:endParaRPr>
          </a:p>
        </p:txBody>
      </p:sp>
      <p:graphicFrame>
        <p:nvGraphicFramePr>
          <p:cNvPr id="7" name="Table 6">
            <a:extLst>
              <a:ext uri="{FF2B5EF4-FFF2-40B4-BE49-F238E27FC236}">
                <a16:creationId xmlns:a16="http://schemas.microsoft.com/office/drawing/2014/main" id="{73170FE0-C5DF-486A-AE53-11DEDA0D6B2D}"/>
              </a:ext>
            </a:extLst>
          </p:cNvPr>
          <p:cNvGraphicFramePr>
            <a:graphicFrameLocks noGrp="1"/>
          </p:cNvGraphicFramePr>
          <p:nvPr/>
        </p:nvGraphicFramePr>
        <p:xfrm>
          <a:off x="1752600" y="3046414"/>
          <a:ext cx="8640762" cy="2516187"/>
        </p:xfrm>
        <a:graphic>
          <a:graphicData uri="http://schemas.openxmlformats.org/drawingml/2006/table">
            <a:tbl>
              <a:tblPr firstRow="1" bandRow="1">
                <a:tableStyleId>{5C22544A-7EE6-4342-B048-85BDC9FD1C3A}</a:tableStyleId>
              </a:tblPr>
              <a:tblGrid>
                <a:gridCol w="2736241">
                  <a:extLst>
                    <a:ext uri="{9D8B030D-6E8A-4147-A177-3AD203B41FA5}">
                      <a16:colId xmlns:a16="http://schemas.microsoft.com/office/drawing/2014/main" val="20000"/>
                    </a:ext>
                  </a:extLst>
                </a:gridCol>
                <a:gridCol w="2520222">
                  <a:extLst>
                    <a:ext uri="{9D8B030D-6E8A-4147-A177-3AD203B41FA5}">
                      <a16:colId xmlns:a16="http://schemas.microsoft.com/office/drawing/2014/main" val="20001"/>
                    </a:ext>
                  </a:extLst>
                </a:gridCol>
                <a:gridCol w="432038">
                  <a:extLst>
                    <a:ext uri="{9D8B030D-6E8A-4147-A177-3AD203B41FA5}">
                      <a16:colId xmlns:a16="http://schemas.microsoft.com/office/drawing/2014/main" val="20002"/>
                    </a:ext>
                  </a:extLst>
                </a:gridCol>
                <a:gridCol w="2952261">
                  <a:extLst>
                    <a:ext uri="{9D8B030D-6E8A-4147-A177-3AD203B41FA5}">
                      <a16:colId xmlns:a16="http://schemas.microsoft.com/office/drawing/2014/main" val="20003"/>
                    </a:ext>
                  </a:extLst>
                </a:gridCol>
              </a:tblGrid>
              <a:tr h="482438">
                <a:tc>
                  <a:txBody>
                    <a:bodyPr/>
                    <a:lstStyle/>
                    <a:p>
                      <a:endParaRPr lang="en-US" sz="2000" dirty="0">
                        <a:latin typeface="+mn-lt"/>
                      </a:endParaRPr>
                    </a:p>
                  </a:txBody>
                  <a:tcPr marL="91438" marR="91438" marT="45728" marB="45728"/>
                </a:tc>
                <a:tc>
                  <a:txBody>
                    <a:bodyPr/>
                    <a:lstStyle/>
                    <a:p>
                      <a:pPr algn="ctr"/>
                      <a:r>
                        <a:rPr lang="en-US" sz="2000" dirty="0">
                          <a:latin typeface="+mn-lt"/>
                        </a:rPr>
                        <a:t>RR</a:t>
                      </a:r>
                    </a:p>
                  </a:txBody>
                  <a:tcPr marL="91438" marR="91438" marT="45728" marB="45728" anchor="ctr"/>
                </a:tc>
                <a:tc>
                  <a:txBody>
                    <a:bodyPr/>
                    <a:lstStyle/>
                    <a:p>
                      <a:pPr algn="ctr"/>
                      <a:endParaRPr lang="en-US" sz="2000" dirty="0">
                        <a:latin typeface="+mn-lt"/>
                      </a:endParaRPr>
                    </a:p>
                  </a:txBody>
                  <a:tcPr marL="91438" marR="91438" marT="45728" marB="45728">
                    <a:noFill/>
                  </a:tcPr>
                </a:tc>
                <a:tc>
                  <a:txBody>
                    <a:bodyPr/>
                    <a:lstStyle/>
                    <a:p>
                      <a:pPr algn="ctr"/>
                      <a:r>
                        <a:rPr lang="en-US" sz="2000" dirty="0">
                          <a:latin typeface="+mn-lt"/>
                        </a:rPr>
                        <a:t>RR</a:t>
                      </a:r>
                    </a:p>
                  </a:txBody>
                  <a:tcPr marL="91438" marR="91438" marT="45728" marB="45728" anchor="ctr"/>
                </a:tc>
                <a:extLst>
                  <a:ext uri="{0D108BD9-81ED-4DB2-BD59-A6C34878D82A}">
                    <a16:rowId xmlns:a16="http://schemas.microsoft.com/office/drawing/2014/main" val="10000"/>
                  </a:ext>
                </a:extLst>
              </a:tr>
              <a:tr h="701166">
                <a:tc>
                  <a:txBody>
                    <a:bodyPr/>
                    <a:lstStyle/>
                    <a:p>
                      <a:pPr algn="l"/>
                      <a:r>
                        <a:rPr lang="en-US" sz="2000" dirty="0">
                          <a:latin typeface="+mn-lt"/>
                        </a:rPr>
                        <a:t>Unconditional logistic</a:t>
                      </a:r>
                      <a:r>
                        <a:rPr lang="en-US" sz="2000" baseline="0" dirty="0">
                          <a:latin typeface="+mn-lt"/>
                        </a:rPr>
                        <a:t> regression</a:t>
                      </a:r>
                      <a:endParaRPr lang="en-US" sz="2000" dirty="0">
                        <a:latin typeface="+mn-lt"/>
                      </a:endParaRPr>
                    </a:p>
                  </a:txBody>
                  <a:tcPr marL="91438" marR="91438" marT="45728" marB="45728" anchor="ctr"/>
                </a:tc>
                <a:tc>
                  <a:txBody>
                    <a:bodyPr/>
                    <a:lstStyle/>
                    <a:p>
                      <a:pPr algn="ctr"/>
                      <a:r>
                        <a:rPr lang="en-US" sz="2000" dirty="0">
                          <a:latin typeface="+mn-lt"/>
                        </a:rPr>
                        <a:t>3.1 </a:t>
                      </a:r>
                      <a:r>
                        <a:rPr lang="en-US" sz="2000" baseline="0" dirty="0">
                          <a:latin typeface="+mn-lt"/>
                        </a:rPr>
                        <a:t>(1.4; 8.5)</a:t>
                      </a:r>
                      <a:endParaRPr lang="en-US" sz="2000" dirty="0">
                        <a:latin typeface="+mn-lt"/>
                      </a:endParaRPr>
                    </a:p>
                  </a:txBody>
                  <a:tcPr marL="91438" marR="91438" marT="45728" marB="45728" anchor="ctr"/>
                </a:tc>
                <a:tc>
                  <a:txBody>
                    <a:bodyPr/>
                    <a:lstStyle/>
                    <a:p>
                      <a:pPr algn="ctr"/>
                      <a:endParaRPr lang="en-US" sz="2000" dirty="0">
                        <a:latin typeface="+mn-lt"/>
                      </a:endParaRPr>
                    </a:p>
                  </a:txBody>
                  <a:tcPr marL="91438" marR="91438" marT="45728" marB="45728" anchor="ctr">
                    <a:noFill/>
                  </a:tcPr>
                </a:tc>
                <a:tc>
                  <a:txBody>
                    <a:bodyPr/>
                    <a:lstStyle/>
                    <a:p>
                      <a:pPr algn="ctr"/>
                      <a:r>
                        <a:rPr lang="en-US" sz="2000" dirty="0">
                          <a:latin typeface="+mn-lt"/>
                        </a:rPr>
                        <a:t>2.1 (0.7; 10.2)</a:t>
                      </a:r>
                    </a:p>
                  </a:txBody>
                  <a:tcPr marL="91438" marR="91438" marT="45728" marB="45728" anchor="ctr"/>
                </a:tc>
                <a:extLst>
                  <a:ext uri="{0D108BD9-81ED-4DB2-BD59-A6C34878D82A}">
                    <a16:rowId xmlns:a16="http://schemas.microsoft.com/office/drawing/2014/main" val="10001"/>
                  </a:ext>
                </a:extLst>
              </a:tr>
              <a:tr h="539961">
                <a:tc>
                  <a:txBody>
                    <a:bodyPr/>
                    <a:lstStyle/>
                    <a:p>
                      <a:pPr algn="l"/>
                      <a:r>
                        <a:rPr lang="en-US" sz="2000" dirty="0">
                          <a:latin typeface="+mn-lt"/>
                        </a:rPr>
                        <a:t>Conditional on:</a:t>
                      </a:r>
                    </a:p>
                  </a:txBody>
                  <a:tcPr marL="91438" marR="91438" marT="45728" marB="45728" anchor="b"/>
                </a:tc>
                <a:tc>
                  <a:txBody>
                    <a:bodyPr/>
                    <a:lstStyle/>
                    <a:p>
                      <a:pPr algn="ctr"/>
                      <a:endParaRPr lang="en-US" sz="2000" dirty="0">
                        <a:latin typeface="+mn-lt"/>
                      </a:endParaRPr>
                    </a:p>
                  </a:txBody>
                  <a:tcPr marL="91438" marR="91438" marT="45728" marB="45728" anchor="ctr"/>
                </a:tc>
                <a:tc>
                  <a:txBody>
                    <a:bodyPr/>
                    <a:lstStyle/>
                    <a:p>
                      <a:pPr algn="ctr"/>
                      <a:endParaRPr lang="en-US" sz="2000" dirty="0">
                        <a:latin typeface="+mn-lt"/>
                      </a:endParaRPr>
                    </a:p>
                  </a:txBody>
                  <a:tcPr marL="91438" marR="91438" marT="45728" marB="45728" anchor="ctr">
                    <a:noFill/>
                  </a:tcPr>
                </a:tc>
                <a:tc>
                  <a:txBody>
                    <a:bodyPr/>
                    <a:lstStyle/>
                    <a:p>
                      <a:pPr algn="ctr"/>
                      <a:endParaRPr lang="en-US" sz="2000" dirty="0">
                        <a:latin typeface="+mn-lt"/>
                      </a:endParaRPr>
                    </a:p>
                  </a:txBody>
                  <a:tcPr marL="91438" marR="91438" marT="45728" marB="45728" anchor="ctr"/>
                </a:tc>
                <a:extLst>
                  <a:ext uri="{0D108BD9-81ED-4DB2-BD59-A6C34878D82A}">
                    <a16:rowId xmlns:a16="http://schemas.microsoft.com/office/drawing/2014/main" val="10002"/>
                  </a:ext>
                </a:extLst>
              </a:tr>
              <a:tr h="396311">
                <a:tc>
                  <a:txBody>
                    <a:bodyPr/>
                    <a:lstStyle/>
                    <a:p>
                      <a:pPr algn="r"/>
                      <a:r>
                        <a:rPr lang="en-US" sz="2000" dirty="0">
                          <a:latin typeface="+mn-lt"/>
                        </a:rPr>
                        <a:t>Trimester of</a:t>
                      </a:r>
                      <a:r>
                        <a:rPr lang="en-US" sz="2000" baseline="0" dirty="0">
                          <a:latin typeface="+mn-lt"/>
                        </a:rPr>
                        <a:t> enrollment</a:t>
                      </a:r>
                      <a:endParaRPr lang="en-US" sz="2000" dirty="0">
                        <a:latin typeface="+mn-lt"/>
                      </a:endParaRPr>
                    </a:p>
                  </a:txBody>
                  <a:tcPr marL="91438" marR="91438" marT="45728" marB="45728" anchor="ctr"/>
                </a:tc>
                <a:tc>
                  <a:txBody>
                    <a:bodyPr/>
                    <a:lstStyle/>
                    <a:p>
                      <a:pPr algn="ctr"/>
                      <a:r>
                        <a:rPr lang="en-US" sz="2000" dirty="0">
                          <a:latin typeface="+mn-lt"/>
                        </a:rPr>
                        <a:t>3.2 (1.4; 9.0)</a:t>
                      </a:r>
                    </a:p>
                  </a:txBody>
                  <a:tcPr marL="91438" marR="91438" marT="45728" marB="45728" anchor="ctr"/>
                </a:tc>
                <a:tc>
                  <a:txBody>
                    <a:bodyPr/>
                    <a:lstStyle/>
                    <a:p>
                      <a:pPr algn="ctr"/>
                      <a:endParaRPr lang="en-US" sz="2000" dirty="0">
                        <a:latin typeface="+mn-lt"/>
                      </a:endParaRPr>
                    </a:p>
                  </a:txBody>
                  <a:tcPr marL="91438" marR="91438" marT="45728" marB="45728" anchor="ctr">
                    <a:noFill/>
                  </a:tcPr>
                </a:tc>
                <a:tc>
                  <a:txBody>
                    <a:bodyPr/>
                    <a:lstStyle/>
                    <a:p>
                      <a:pPr algn="ctr"/>
                      <a:r>
                        <a:rPr lang="en-US" sz="2000" dirty="0">
                          <a:latin typeface="+mn-lt"/>
                        </a:rPr>
                        <a:t>2.1 (0.7; 10.4)</a:t>
                      </a:r>
                      <a:endParaRPr lang="en-US" sz="2000" baseline="0" dirty="0">
                        <a:latin typeface="+mn-lt"/>
                      </a:endParaRPr>
                    </a:p>
                  </a:txBody>
                  <a:tcPr marL="91438" marR="91438" marT="45728" marB="45728" anchor="ctr"/>
                </a:tc>
                <a:extLst>
                  <a:ext uri="{0D108BD9-81ED-4DB2-BD59-A6C34878D82A}">
                    <a16:rowId xmlns:a16="http://schemas.microsoft.com/office/drawing/2014/main" val="10003"/>
                  </a:ext>
                </a:extLst>
              </a:tr>
              <a:tr h="39631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a:latin typeface="+mn-lt"/>
                        </a:rPr>
                        <a:t>Week</a:t>
                      </a:r>
                    </a:p>
                  </a:txBody>
                  <a:tcPr marL="91438" marR="91438" marT="45728" marB="45728" anchor="ctr"/>
                </a:tc>
                <a:tc>
                  <a:txBody>
                    <a:bodyPr/>
                    <a:lstStyle/>
                    <a:p>
                      <a:pPr algn="ctr"/>
                      <a:r>
                        <a:rPr lang="en-US" sz="2000" dirty="0">
                          <a:latin typeface="+mn-lt"/>
                        </a:rPr>
                        <a:t>3.2 (1.4; 9.0)</a:t>
                      </a:r>
                    </a:p>
                  </a:txBody>
                  <a:tcPr marL="91438" marR="91438" marT="45728" marB="45728" anchor="ctr"/>
                </a:tc>
                <a:tc>
                  <a:txBody>
                    <a:bodyPr/>
                    <a:lstStyle/>
                    <a:p>
                      <a:pPr algn="ctr"/>
                      <a:endParaRPr lang="en-US" sz="2000" dirty="0">
                        <a:latin typeface="+mn-lt"/>
                      </a:endParaRPr>
                    </a:p>
                  </a:txBody>
                  <a:tcPr marL="91438" marR="91438" marT="45728" marB="45728" anchor="ctr">
                    <a:noFill/>
                  </a:tcPr>
                </a:tc>
                <a:tc>
                  <a:txBody>
                    <a:bodyPr/>
                    <a:lstStyle/>
                    <a:p>
                      <a:pPr algn="ctr"/>
                      <a:r>
                        <a:rPr lang="en-US" sz="2000" dirty="0">
                          <a:latin typeface="+mn-lt"/>
                        </a:rPr>
                        <a:t>2.0 (0.7; 10.1)</a:t>
                      </a:r>
                    </a:p>
                  </a:txBody>
                  <a:tcPr marL="91438" marR="91438" marT="45728" marB="45728" anchor="ctr"/>
                </a:tc>
                <a:extLst>
                  <a:ext uri="{0D108BD9-81ED-4DB2-BD59-A6C34878D82A}">
                    <a16:rowId xmlns:a16="http://schemas.microsoft.com/office/drawing/2014/main" val="10004"/>
                  </a:ext>
                </a:extLst>
              </a:tr>
            </a:tbl>
          </a:graphicData>
        </a:graphic>
      </p:graphicFrame>
      <p:sp>
        <p:nvSpPr>
          <p:cNvPr id="43045" name="TextBox 8">
            <a:extLst>
              <a:ext uri="{FF2B5EF4-FFF2-40B4-BE49-F238E27FC236}">
                <a16:creationId xmlns:a16="http://schemas.microsoft.com/office/drawing/2014/main" id="{EC8DC13A-0D3E-4474-A4E0-D17C343F5216}"/>
              </a:ext>
            </a:extLst>
          </p:cNvPr>
          <p:cNvSpPr txBox="1">
            <a:spLocks noChangeArrowheads="1"/>
          </p:cNvSpPr>
          <p:nvPr/>
        </p:nvSpPr>
        <p:spPr bwMode="auto">
          <a:xfrm>
            <a:off x="1919289" y="1938338"/>
            <a:ext cx="4537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r>
              <a:rPr lang="es-AR" altLang="en-US" sz="2400" b="1" dirty="0">
                <a:latin typeface="+mn-lt"/>
              </a:rPr>
              <a:t>M/N in AED </a:t>
            </a:r>
            <a:r>
              <a:rPr lang="es-AR" altLang="en-US" sz="2400" b="1" dirty="0" err="1">
                <a:latin typeface="+mn-lt"/>
              </a:rPr>
              <a:t>users</a:t>
            </a:r>
            <a:r>
              <a:rPr lang="es-AR" altLang="en-US" sz="2400" b="1" dirty="0">
                <a:latin typeface="+mn-lt"/>
              </a:rPr>
              <a:t>:    210/6,676</a:t>
            </a:r>
          </a:p>
          <a:p>
            <a:pPr algn="r">
              <a:spcBef>
                <a:spcPct val="0"/>
              </a:spcBef>
              <a:buClrTx/>
              <a:buSzTx/>
              <a:buFontTx/>
              <a:buNone/>
            </a:pPr>
            <a:r>
              <a:rPr lang="es-AR" altLang="en-US" sz="2400" b="1" dirty="0" err="1">
                <a:latin typeface="+mn-lt"/>
              </a:rPr>
              <a:t>nonusers</a:t>
            </a:r>
            <a:r>
              <a:rPr lang="es-AR" altLang="en-US" sz="2400" b="1" dirty="0">
                <a:latin typeface="+mn-lt"/>
              </a:rPr>
              <a:t>:           6/575</a:t>
            </a:r>
          </a:p>
        </p:txBody>
      </p:sp>
      <p:sp>
        <p:nvSpPr>
          <p:cNvPr id="43046" name="TextBox 10">
            <a:extLst>
              <a:ext uri="{FF2B5EF4-FFF2-40B4-BE49-F238E27FC236}">
                <a16:creationId xmlns:a16="http://schemas.microsoft.com/office/drawing/2014/main" id="{F5450194-5768-4A93-9498-7706805AEB9C}"/>
              </a:ext>
            </a:extLst>
          </p:cNvPr>
          <p:cNvSpPr txBox="1">
            <a:spLocks noChangeArrowheads="1"/>
          </p:cNvSpPr>
          <p:nvPr/>
        </p:nvSpPr>
        <p:spPr bwMode="auto">
          <a:xfrm>
            <a:off x="5867401" y="1968500"/>
            <a:ext cx="4537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r">
              <a:spcBef>
                <a:spcPct val="0"/>
              </a:spcBef>
              <a:buClrTx/>
              <a:buSzTx/>
              <a:buFontTx/>
              <a:buNone/>
            </a:pPr>
            <a:r>
              <a:rPr lang="es-AR" altLang="en-US" sz="2400" b="1" dirty="0">
                <a:latin typeface="+mn-lt"/>
              </a:rPr>
              <a:t>AED </a:t>
            </a:r>
            <a:r>
              <a:rPr lang="es-AR" altLang="en-US" sz="2400" b="1" dirty="0" err="1">
                <a:latin typeface="+mn-lt"/>
              </a:rPr>
              <a:t>users</a:t>
            </a:r>
            <a:r>
              <a:rPr lang="es-AR" altLang="en-US" sz="2400" b="1" dirty="0">
                <a:latin typeface="+mn-lt"/>
              </a:rPr>
              <a:t>:    117/3,955</a:t>
            </a:r>
          </a:p>
          <a:p>
            <a:pPr algn="r">
              <a:spcBef>
                <a:spcPct val="0"/>
              </a:spcBef>
              <a:buClrTx/>
              <a:buSzTx/>
              <a:buFontTx/>
              <a:buNone/>
            </a:pPr>
            <a:r>
              <a:rPr lang="es-AR" altLang="en-US" sz="2400" b="1" dirty="0" err="1">
                <a:latin typeface="+mn-lt"/>
              </a:rPr>
              <a:t>nonusers</a:t>
            </a:r>
            <a:r>
              <a:rPr lang="es-AR" altLang="en-US" sz="2400" b="1" dirty="0">
                <a:latin typeface="+mn-lt"/>
              </a:rPr>
              <a:t>:          3/206</a:t>
            </a:r>
          </a:p>
        </p:txBody>
      </p:sp>
      <p:sp>
        <p:nvSpPr>
          <p:cNvPr id="9" name="Title 1">
            <a:extLst>
              <a:ext uri="{FF2B5EF4-FFF2-40B4-BE49-F238E27FC236}">
                <a16:creationId xmlns:a16="http://schemas.microsoft.com/office/drawing/2014/main" id="{8416901A-A933-47C7-899D-8905D7BCF0CC}"/>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Impact on Birth Defects</a:t>
            </a:r>
            <a:endParaRPr lang="en-US" b="1" dirty="0"/>
          </a:p>
        </p:txBody>
      </p:sp>
      <p:sp>
        <p:nvSpPr>
          <p:cNvPr id="4" name="Date Placeholder 3">
            <a:extLst>
              <a:ext uri="{FF2B5EF4-FFF2-40B4-BE49-F238E27FC236}">
                <a16:creationId xmlns:a16="http://schemas.microsoft.com/office/drawing/2014/main" id="{1E637ED6-65B9-4860-A064-753ADC334DEA}"/>
              </a:ext>
            </a:extLst>
          </p:cNvPr>
          <p:cNvSpPr>
            <a:spLocks noGrp="1"/>
          </p:cNvSpPr>
          <p:nvPr>
            <p:ph type="dt" sz="half" idx="10"/>
          </p:nvPr>
        </p:nvSpPr>
        <p:spPr/>
        <p:txBody>
          <a:bodyPr/>
          <a:lstStyle/>
          <a:p>
            <a:fld id="{0EED9AB6-911C-472C-8083-0E9E2F6963E8}" type="datetime1">
              <a:rPr lang="en-US" smtClean="0"/>
              <a:t>9/7/2020</a:t>
            </a:fld>
            <a:endParaRPr lang="en-US"/>
          </a:p>
        </p:txBody>
      </p:sp>
      <p:sp>
        <p:nvSpPr>
          <p:cNvPr id="5" name="Footer Placeholder 4">
            <a:extLst>
              <a:ext uri="{FF2B5EF4-FFF2-40B4-BE49-F238E27FC236}">
                <a16:creationId xmlns:a16="http://schemas.microsoft.com/office/drawing/2014/main" id="{E79886A8-60B0-4F51-989C-EFD84710A047}"/>
              </a:ext>
            </a:extLst>
          </p:cNvPr>
          <p:cNvSpPr>
            <a:spLocks noGrp="1"/>
          </p:cNvSpPr>
          <p:nvPr>
            <p:ph type="ftr" sz="quarter" idx="11"/>
          </p:nvPr>
        </p:nvSpPr>
        <p:spPr/>
        <p:txBody>
          <a:bodyPr/>
          <a:lstStyle/>
          <a:p>
            <a:r>
              <a:rPr lang="en-US"/>
              <a:t>Hernandez-Diaz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Once upon a time there was a drug…</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5</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BC8FC89A-293D-47C5-A04F-C82D5A9C2378}"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33219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Selection Bias - Solutions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Minimize left truncation (enroll early or detect early pregnancies)</a:t>
            </a:r>
          </a:p>
          <a:p>
            <a:pPr>
              <a:lnSpc>
                <a:spcPct val="100000"/>
              </a:lnSpc>
              <a:spcBef>
                <a:spcPts val="600"/>
              </a:spcBef>
            </a:pPr>
            <a:r>
              <a:rPr lang="en-US" dirty="0"/>
              <a:t>When the incidence rate of events changes over pregnancy (e.g., SAB), ensure that the distribution of time at risk for the outcome is comparable between exposure groups</a:t>
            </a:r>
          </a:p>
          <a:p>
            <a:pPr>
              <a:lnSpc>
                <a:spcPct val="100000"/>
              </a:lnSpc>
              <a:spcBef>
                <a:spcPts val="600"/>
              </a:spcBef>
            </a:pPr>
            <a:r>
              <a:rPr lang="en-US" dirty="0"/>
              <a:t>When an event may influence enrollment decisions (e.g., prenatal screening), primary analyses must include only subjects who enrolled before this event </a:t>
            </a:r>
          </a:p>
          <a:p>
            <a:pPr>
              <a:lnSpc>
                <a:spcPct val="100000"/>
              </a:lnSpc>
              <a:spcBef>
                <a:spcPts val="600"/>
              </a:spcBef>
            </a:pPr>
            <a:endParaRPr lang="en-US" dirty="0"/>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50</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4E598E83-E8B5-4E93-8FEB-8F499F444144}"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751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Selection Bias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b="1" dirty="0"/>
              <a:t>End of follow up (right-censoring &amp; Competing events)</a:t>
            </a:r>
          </a:p>
          <a:p>
            <a:pPr lvl="1">
              <a:lnSpc>
                <a:spcPct val="100000"/>
              </a:lnSpc>
              <a:spcBef>
                <a:spcPts val="600"/>
              </a:spcBef>
            </a:pPr>
            <a:r>
              <a:rPr lang="en-US" dirty="0"/>
              <a:t>Abortion, Preterm delivery </a:t>
            </a:r>
            <a:r>
              <a:rPr lang="en-US" dirty="0">
                <a:sym typeface="Wingdings" panose="05000000000000000000" pitchFamily="2" charset="2"/>
              </a:rPr>
              <a:t> Reduced o</a:t>
            </a:r>
            <a:r>
              <a:rPr lang="en-US" dirty="0"/>
              <a:t>pportunity for exposure &amp; outcomes</a:t>
            </a:r>
          </a:p>
          <a:p>
            <a:pPr lvl="1">
              <a:lnSpc>
                <a:spcPct val="100000"/>
              </a:lnSpc>
              <a:spcBef>
                <a:spcPts val="600"/>
              </a:spcBef>
            </a:pPr>
            <a:r>
              <a:rPr lang="en-US" dirty="0"/>
              <a:t>Intrauterine survival (Incidence versus prevalence at birth) </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51</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DF2C0DCC-746F-4632-B1FC-939FFE64B8E5}"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
        <p:nvSpPr>
          <p:cNvPr id="7" name="Text Box 13">
            <a:extLst>
              <a:ext uri="{FF2B5EF4-FFF2-40B4-BE49-F238E27FC236}">
                <a16:creationId xmlns:a16="http://schemas.microsoft.com/office/drawing/2014/main" id="{A9C74AF0-FAF4-4C7A-B75F-E56B67F63288}"/>
              </a:ext>
            </a:extLst>
          </p:cNvPr>
          <p:cNvSpPr txBox="1">
            <a:spLocks noChangeArrowheads="1"/>
          </p:cNvSpPr>
          <p:nvPr/>
        </p:nvSpPr>
        <p:spPr bwMode="auto">
          <a:xfrm>
            <a:off x="471488" y="4971871"/>
            <a:ext cx="107370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Rounded MT Bold" panose="020F0704030504030204" pitchFamily="34" charset="0"/>
              </a:defRPr>
            </a:lvl1pPr>
            <a:lvl2pPr marL="742950" indent="-285750">
              <a:spcBef>
                <a:spcPct val="20000"/>
              </a:spcBef>
              <a:buChar char="–"/>
              <a:defRPr sz="2800" b="1">
                <a:solidFill>
                  <a:schemeClr val="tx1"/>
                </a:solidFill>
                <a:latin typeface="Arial Rounded MT Bold" panose="020F0704030504030204" pitchFamily="34" charset="0"/>
              </a:defRPr>
            </a:lvl2pPr>
            <a:lvl3pPr marL="1143000" indent="-228600">
              <a:spcBef>
                <a:spcPct val="20000"/>
              </a:spcBef>
              <a:buChar char="•"/>
              <a:defRPr sz="2400" b="1">
                <a:solidFill>
                  <a:schemeClr val="tx1"/>
                </a:solidFill>
                <a:latin typeface="Arial Rounded MT Bold" panose="020F0704030504030204" pitchFamily="34" charset="0"/>
              </a:defRPr>
            </a:lvl3pPr>
            <a:lvl4pPr marL="1600200" indent="-228600">
              <a:spcBef>
                <a:spcPct val="20000"/>
              </a:spcBef>
              <a:buChar char="–"/>
              <a:defRPr sz="2000" b="1">
                <a:solidFill>
                  <a:schemeClr val="tx1"/>
                </a:solidFill>
                <a:latin typeface="Arial Rounded MT Bold" panose="020F0704030504030204" pitchFamily="34" charset="0"/>
              </a:defRPr>
            </a:lvl4pPr>
            <a:lvl5pPr marL="2057400" indent="-228600">
              <a:spcBef>
                <a:spcPct val="20000"/>
              </a:spcBef>
              <a:buChar char="»"/>
              <a:defRPr sz="2000" b="1">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9pPr>
          </a:lstStyle>
          <a:p>
            <a:pPr>
              <a:spcBef>
                <a:spcPct val="50000"/>
              </a:spcBef>
              <a:buNone/>
            </a:pPr>
            <a:r>
              <a:rPr lang="en-US" altLang="en-US" sz="1800" b="0" dirty="0">
                <a:latin typeface="+mn-lt"/>
                <a:ea typeface="MS PGothic" panose="020B0600070205080204" pitchFamily="34" charset="-128"/>
              </a:rPr>
              <a:t>Exposure (E) may affect the risk of early miscarriages or social terminations during 1</a:t>
            </a:r>
            <a:r>
              <a:rPr lang="en-US" altLang="en-US" sz="1800" b="0" baseline="30000" dirty="0">
                <a:latin typeface="+mn-lt"/>
                <a:ea typeface="MS PGothic" panose="020B0600070205080204" pitchFamily="34" charset="-128"/>
              </a:rPr>
              <a:t>st</a:t>
            </a:r>
            <a:r>
              <a:rPr lang="en-US" altLang="en-US" sz="1800" b="0" dirty="0">
                <a:latin typeface="+mn-lt"/>
                <a:ea typeface="MS PGothic" panose="020B0600070205080204" pitchFamily="34" charset="-128"/>
              </a:rPr>
              <a:t> trimester (S), and/or the risk of Malformations (M); Malformation (M) early in pregnancy affect terminations in second trimester (T), when diagnosed prenatally and family decides to induced abortion, and M affects fetal loss if incompatible with fetal survival; which affect observation of malformations at birth (M*).  </a:t>
            </a:r>
          </a:p>
        </p:txBody>
      </p:sp>
      <p:pic>
        <p:nvPicPr>
          <p:cNvPr id="17" name="Picture 16">
            <a:extLst>
              <a:ext uri="{FF2B5EF4-FFF2-40B4-BE49-F238E27FC236}">
                <a16:creationId xmlns:a16="http://schemas.microsoft.com/office/drawing/2014/main" id="{F37409D6-E3DC-4DC3-BE97-4A1786036372}"/>
              </a:ext>
            </a:extLst>
          </p:cNvPr>
          <p:cNvPicPr>
            <a:picLocks noChangeAspect="1"/>
          </p:cNvPicPr>
          <p:nvPr/>
        </p:nvPicPr>
        <p:blipFill>
          <a:blip r:embed="rId3"/>
          <a:stretch>
            <a:fillRect/>
          </a:stretch>
        </p:blipFill>
        <p:spPr>
          <a:xfrm>
            <a:off x="2407443" y="3387029"/>
            <a:ext cx="5383029" cy="1505491"/>
          </a:xfrm>
          <a:prstGeom prst="rect">
            <a:avLst/>
          </a:prstGeom>
        </p:spPr>
      </p:pic>
    </p:spTree>
    <p:extLst>
      <p:ext uri="{BB962C8B-B14F-4D97-AF65-F5344CB8AC3E}">
        <p14:creationId xmlns:p14="http://schemas.microsoft.com/office/powerpoint/2010/main" val="196319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Selection Bias  </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What would you expect to find in an analysis of teratogenicity if</a:t>
            </a:r>
          </a:p>
          <a:p>
            <a:pPr lvl="1">
              <a:lnSpc>
                <a:spcPct val="100000"/>
              </a:lnSpc>
              <a:spcBef>
                <a:spcPts val="600"/>
              </a:spcBef>
            </a:pPr>
            <a:r>
              <a:rPr lang="en-US" dirty="0"/>
              <a:t>exposure to drug XX causes early pregnancy losses?</a:t>
            </a:r>
          </a:p>
          <a:p>
            <a:pPr lvl="1">
              <a:lnSpc>
                <a:spcPct val="100000"/>
              </a:lnSpc>
              <a:spcBef>
                <a:spcPts val="600"/>
              </a:spcBef>
            </a:pPr>
            <a:r>
              <a:rPr lang="en-US" dirty="0"/>
              <a:t>a large proportion of malformations (e.g., NTDs) are terminated ? </a:t>
            </a:r>
          </a:p>
          <a:p>
            <a:pPr lvl="1">
              <a:lnSpc>
                <a:spcPct val="100000"/>
              </a:lnSpc>
              <a:spcBef>
                <a:spcPts val="600"/>
              </a:spcBef>
            </a:pPr>
            <a:r>
              <a:rPr lang="en-US" dirty="0"/>
              <a:t>only livebirth have information on malformations? </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52</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A2BFCDFF-64F7-445F-9EFA-162D0CFFC9DB}"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79924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02B7DCB9-5027-4277-B9C9-95106674759D}"/>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tx1"/>
                </a:solidFill>
                <a:latin typeface="Arial Rounded MT Bold" panose="020F0704030504030204" pitchFamily="34" charset="0"/>
              </a:defRPr>
            </a:lvl1pPr>
            <a:lvl2pPr marL="742950" indent="-285750">
              <a:spcBef>
                <a:spcPct val="20000"/>
              </a:spcBef>
              <a:buChar char="–"/>
              <a:defRPr sz="2800" b="1">
                <a:solidFill>
                  <a:schemeClr val="tx1"/>
                </a:solidFill>
                <a:latin typeface="Arial Rounded MT Bold" panose="020F0704030504030204" pitchFamily="34" charset="0"/>
              </a:defRPr>
            </a:lvl2pPr>
            <a:lvl3pPr marL="1143000" indent="-228600">
              <a:spcBef>
                <a:spcPct val="20000"/>
              </a:spcBef>
              <a:buChar char="•"/>
              <a:defRPr sz="2400" b="1">
                <a:solidFill>
                  <a:schemeClr val="tx1"/>
                </a:solidFill>
                <a:latin typeface="Arial Rounded MT Bold" panose="020F0704030504030204" pitchFamily="34" charset="0"/>
              </a:defRPr>
            </a:lvl3pPr>
            <a:lvl4pPr marL="1600200" indent="-228600">
              <a:spcBef>
                <a:spcPct val="20000"/>
              </a:spcBef>
              <a:buChar char="–"/>
              <a:defRPr sz="2000" b="1">
                <a:solidFill>
                  <a:schemeClr val="tx1"/>
                </a:solidFill>
                <a:latin typeface="Arial Rounded MT Bold" panose="020F0704030504030204" pitchFamily="34" charset="0"/>
              </a:defRPr>
            </a:lvl4pPr>
            <a:lvl5pPr marL="2057400" indent="-228600">
              <a:spcBef>
                <a:spcPct val="20000"/>
              </a:spcBef>
              <a:buChar char="»"/>
              <a:defRPr sz="2000" b="1">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9pPr>
          </a:lstStyle>
          <a:p>
            <a:pPr algn="r" eaLnBrk="1" hangingPunct="1">
              <a:spcBef>
                <a:spcPct val="0"/>
              </a:spcBef>
              <a:buFontTx/>
              <a:buNone/>
            </a:pPr>
            <a:fld id="{0D5D8BEA-AA9E-486C-8C7F-E14C20F53FAC}" type="slidenum">
              <a:rPr lang="en-US" altLang="en-US" sz="1200">
                <a:solidFill>
                  <a:srgbClr val="898989"/>
                </a:solidFill>
                <a:latin typeface="Calibri" panose="020F0502020204030204" pitchFamily="34" charset="0"/>
                <a:ea typeface="MS PGothic" panose="020B0600070205080204" pitchFamily="34" charset="-128"/>
              </a:rPr>
              <a:pPr algn="r" eaLnBrk="1" hangingPunct="1">
                <a:spcBef>
                  <a:spcPct val="0"/>
                </a:spcBef>
                <a:buFontTx/>
                <a:buNone/>
              </a:pPr>
              <a:t>53</a:t>
            </a:fld>
            <a:endParaRPr lang="en-US" altLang="en-US" sz="1200">
              <a:solidFill>
                <a:srgbClr val="898989"/>
              </a:solidFill>
              <a:latin typeface="Calibri" panose="020F0502020204030204" pitchFamily="34" charset="0"/>
              <a:ea typeface="MS PGothic" panose="020B0600070205080204" pitchFamily="34" charset="-128"/>
            </a:endParaRPr>
          </a:p>
        </p:txBody>
      </p:sp>
      <p:sp>
        <p:nvSpPr>
          <p:cNvPr id="8222" name="Slide Number Placeholder 34">
            <a:extLst>
              <a:ext uri="{FF2B5EF4-FFF2-40B4-BE49-F238E27FC236}">
                <a16:creationId xmlns:a16="http://schemas.microsoft.com/office/drawing/2014/main" id="{F2548F9F-0B21-48F8-904B-C8230EAA38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0"/>
              </a:defRPr>
            </a:lvl1pPr>
            <a:lvl2pPr marL="742950" indent="-285750">
              <a:spcBef>
                <a:spcPct val="20000"/>
              </a:spcBef>
              <a:buChar char="–"/>
              <a:defRPr sz="2800" b="1">
                <a:solidFill>
                  <a:schemeClr val="tx1"/>
                </a:solidFill>
                <a:latin typeface="Arial Rounded MT Bold" panose="020F0704030504030204" pitchFamily="34" charset="0"/>
              </a:defRPr>
            </a:lvl2pPr>
            <a:lvl3pPr marL="1143000" indent="-228600">
              <a:spcBef>
                <a:spcPct val="20000"/>
              </a:spcBef>
              <a:buChar char="•"/>
              <a:defRPr sz="2400" b="1">
                <a:solidFill>
                  <a:schemeClr val="tx1"/>
                </a:solidFill>
                <a:latin typeface="Arial Rounded MT Bold" panose="020F0704030504030204" pitchFamily="34" charset="0"/>
              </a:defRPr>
            </a:lvl3pPr>
            <a:lvl4pPr marL="1600200" indent="-228600">
              <a:spcBef>
                <a:spcPct val="20000"/>
              </a:spcBef>
              <a:buChar char="–"/>
              <a:defRPr sz="2000" b="1">
                <a:solidFill>
                  <a:schemeClr val="tx1"/>
                </a:solidFill>
                <a:latin typeface="Arial Rounded MT Bold" panose="020F0704030504030204" pitchFamily="34" charset="0"/>
              </a:defRPr>
            </a:lvl4pPr>
            <a:lvl5pPr marL="2057400" indent="-228600">
              <a:spcBef>
                <a:spcPct val="20000"/>
              </a:spcBef>
              <a:buChar char="»"/>
              <a:defRPr sz="2000" b="1">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9pPr>
          </a:lstStyle>
          <a:p>
            <a:pPr>
              <a:spcBef>
                <a:spcPct val="0"/>
              </a:spcBef>
              <a:buFontTx/>
              <a:buNone/>
            </a:pPr>
            <a:fld id="{59AED046-A484-450F-B4CC-5393B49A1DBE}" type="slidenum">
              <a:rPr lang="en-US" altLang="en-US" sz="1400" b="0">
                <a:latin typeface="Times New Roman" panose="02020603050405020304" pitchFamily="18" charset="0"/>
                <a:ea typeface="MS PGothic" panose="020B0600070205080204" pitchFamily="34" charset="-128"/>
              </a:rPr>
              <a:pPr>
                <a:spcBef>
                  <a:spcPct val="0"/>
                </a:spcBef>
                <a:buFontTx/>
                <a:buNone/>
              </a:pPr>
              <a:t>53</a:t>
            </a:fld>
            <a:endParaRPr lang="en-US" altLang="en-US" sz="1400" b="0">
              <a:latin typeface="Times New Roman" panose="02020603050405020304" pitchFamily="18" charset="0"/>
              <a:ea typeface="MS PGothic" panose="020B0600070205080204" pitchFamily="34" charset="-128"/>
            </a:endParaRPr>
          </a:p>
        </p:txBody>
      </p:sp>
      <p:sp>
        <p:nvSpPr>
          <p:cNvPr id="8196" name="Line 9">
            <a:extLst>
              <a:ext uri="{FF2B5EF4-FFF2-40B4-BE49-F238E27FC236}">
                <a16:creationId xmlns:a16="http://schemas.microsoft.com/office/drawing/2014/main" id="{8F65BB83-A76D-47D0-BF9C-5E890009D101}"/>
              </a:ext>
            </a:extLst>
          </p:cNvPr>
          <p:cNvSpPr>
            <a:spLocks noChangeShapeType="1"/>
          </p:cNvSpPr>
          <p:nvPr/>
        </p:nvSpPr>
        <p:spPr bwMode="auto">
          <a:xfrm>
            <a:off x="2667000" y="2590800"/>
            <a:ext cx="2209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10">
            <a:extLst>
              <a:ext uri="{FF2B5EF4-FFF2-40B4-BE49-F238E27FC236}">
                <a16:creationId xmlns:a16="http://schemas.microsoft.com/office/drawing/2014/main" id="{DC61442D-9EF0-4294-90FF-76732020E84E}"/>
              </a:ext>
            </a:extLst>
          </p:cNvPr>
          <p:cNvSpPr>
            <a:spLocks noChangeShapeType="1"/>
          </p:cNvSpPr>
          <p:nvPr/>
        </p:nvSpPr>
        <p:spPr bwMode="auto">
          <a:xfrm>
            <a:off x="2667000" y="3200400"/>
            <a:ext cx="16764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11">
            <a:extLst>
              <a:ext uri="{FF2B5EF4-FFF2-40B4-BE49-F238E27FC236}">
                <a16:creationId xmlns:a16="http://schemas.microsoft.com/office/drawing/2014/main" id="{B71ABF03-741D-497B-9D0D-144FF26ED653}"/>
              </a:ext>
            </a:extLst>
          </p:cNvPr>
          <p:cNvSpPr>
            <a:spLocks noChangeShapeType="1"/>
          </p:cNvSpPr>
          <p:nvPr/>
        </p:nvSpPr>
        <p:spPr bwMode="auto">
          <a:xfrm>
            <a:off x="2667000" y="2743200"/>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12">
            <a:extLst>
              <a:ext uri="{FF2B5EF4-FFF2-40B4-BE49-F238E27FC236}">
                <a16:creationId xmlns:a16="http://schemas.microsoft.com/office/drawing/2014/main" id="{43B2AD0D-5E0A-4E61-BD57-05D0946C7410}"/>
              </a:ext>
            </a:extLst>
          </p:cNvPr>
          <p:cNvSpPr>
            <a:spLocks noChangeShapeType="1"/>
          </p:cNvSpPr>
          <p:nvPr/>
        </p:nvSpPr>
        <p:spPr bwMode="auto">
          <a:xfrm>
            <a:off x="2667000" y="35052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13">
            <a:extLst>
              <a:ext uri="{FF2B5EF4-FFF2-40B4-BE49-F238E27FC236}">
                <a16:creationId xmlns:a16="http://schemas.microsoft.com/office/drawing/2014/main" id="{C4F941C2-25DF-4778-809B-1A621F4E7C14}"/>
              </a:ext>
            </a:extLst>
          </p:cNvPr>
          <p:cNvSpPr>
            <a:spLocks noChangeShapeType="1"/>
          </p:cNvSpPr>
          <p:nvPr/>
        </p:nvSpPr>
        <p:spPr bwMode="auto">
          <a:xfrm>
            <a:off x="2667000" y="3048000"/>
            <a:ext cx="5562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14">
            <a:extLst>
              <a:ext uri="{FF2B5EF4-FFF2-40B4-BE49-F238E27FC236}">
                <a16:creationId xmlns:a16="http://schemas.microsoft.com/office/drawing/2014/main" id="{EEFCEB56-8238-4B50-B80E-36A966286643}"/>
              </a:ext>
            </a:extLst>
          </p:cNvPr>
          <p:cNvSpPr>
            <a:spLocks noChangeShapeType="1"/>
          </p:cNvSpPr>
          <p:nvPr/>
        </p:nvSpPr>
        <p:spPr bwMode="auto">
          <a:xfrm>
            <a:off x="2667000" y="33528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2" name="Line 15">
            <a:extLst>
              <a:ext uri="{FF2B5EF4-FFF2-40B4-BE49-F238E27FC236}">
                <a16:creationId xmlns:a16="http://schemas.microsoft.com/office/drawing/2014/main" id="{2AA6164D-3682-4405-B7D7-DBB96AC9D86E}"/>
              </a:ext>
            </a:extLst>
          </p:cNvPr>
          <p:cNvSpPr>
            <a:spLocks noChangeShapeType="1"/>
          </p:cNvSpPr>
          <p:nvPr/>
        </p:nvSpPr>
        <p:spPr bwMode="auto">
          <a:xfrm>
            <a:off x="2667000" y="2895600"/>
            <a:ext cx="1828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3" name="Line 16">
            <a:extLst>
              <a:ext uri="{FF2B5EF4-FFF2-40B4-BE49-F238E27FC236}">
                <a16:creationId xmlns:a16="http://schemas.microsoft.com/office/drawing/2014/main" id="{22E0008E-97D1-4B08-AEF6-950EF56F1C1C}"/>
              </a:ext>
            </a:extLst>
          </p:cNvPr>
          <p:cNvSpPr>
            <a:spLocks noChangeShapeType="1"/>
          </p:cNvSpPr>
          <p:nvPr/>
        </p:nvSpPr>
        <p:spPr bwMode="auto">
          <a:xfrm>
            <a:off x="2667000" y="3657600"/>
            <a:ext cx="22098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246" name="Text Box 38">
            <a:extLst>
              <a:ext uri="{FF2B5EF4-FFF2-40B4-BE49-F238E27FC236}">
                <a16:creationId xmlns:a16="http://schemas.microsoft.com/office/drawing/2014/main" id="{81B5A820-0044-4379-8875-C1CECE3C23EC}"/>
              </a:ext>
            </a:extLst>
          </p:cNvPr>
          <p:cNvSpPr txBox="1">
            <a:spLocks noChangeArrowheads="1"/>
          </p:cNvSpPr>
          <p:nvPr/>
        </p:nvSpPr>
        <p:spPr bwMode="auto">
          <a:xfrm>
            <a:off x="2590800" y="1965325"/>
            <a:ext cx="2743200" cy="369332"/>
          </a:xfrm>
          <a:prstGeom prst="rect">
            <a:avLst/>
          </a:prstGeom>
          <a:noFill/>
          <a:ln w="9525">
            <a:noFill/>
            <a:miter lim="800000"/>
            <a:headEnd/>
            <a:tailEnd/>
          </a:ln>
          <a:effectLst/>
        </p:spPr>
        <p:txBody>
          <a:bodyPr>
            <a:spAutoFit/>
          </a:bodyPr>
          <a:lstStyle/>
          <a:p>
            <a:pPr algn="ctr">
              <a:spcBef>
                <a:spcPct val="50000"/>
              </a:spcBef>
              <a:defRPr/>
            </a:pPr>
            <a:r>
              <a:rPr lang="en-US" u="sng" dirty="0">
                <a:effectLst>
                  <a:outerShdw blurRad="38100" dist="38100" dir="2700000" algn="tl">
                    <a:srgbClr val="C0C0C0"/>
                  </a:outerShdw>
                </a:effectLst>
                <a:latin typeface="Arial" charset="0"/>
              </a:rPr>
              <a:t>Pregnancies</a:t>
            </a:r>
          </a:p>
        </p:txBody>
      </p:sp>
      <p:sp>
        <p:nvSpPr>
          <p:cNvPr id="8205" name="Line 9">
            <a:extLst>
              <a:ext uri="{FF2B5EF4-FFF2-40B4-BE49-F238E27FC236}">
                <a16:creationId xmlns:a16="http://schemas.microsoft.com/office/drawing/2014/main" id="{2256301E-4911-42BB-B0DD-5A435A5C2758}"/>
              </a:ext>
            </a:extLst>
          </p:cNvPr>
          <p:cNvSpPr>
            <a:spLocks noChangeShapeType="1"/>
          </p:cNvSpPr>
          <p:nvPr/>
        </p:nvSpPr>
        <p:spPr bwMode="auto">
          <a:xfrm>
            <a:off x="2667000" y="38862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10">
            <a:extLst>
              <a:ext uri="{FF2B5EF4-FFF2-40B4-BE49-F238E27FC236}">
                <a16:creationId xmlns:a16="http://schemas.microsoft.com/office/drawing/2014/main" id="{24C4401C-3BFE-40C3-9E4E-6FDD0347B6AD}"/>
              </a:ext>
            </a:extLst>
          </p:cNvPr>
          <p:cNvSpPr>
            <a:spLocks noChangeShapeType="1"/>
          </p:cNvSpPr>
          <p:nvPr/>
        </p:nvSpPr>
        <p:spPr bwMode="auto">
          <a:xfrm>
            <a:off x="2667000" y="4495800"/>
            <a:ext cx="1676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11">
            <a:extLst>
              <a:ext uri="{FF2B5EF4-FFF2-40B4-BE49-F238E27FC236}">
                <a16:creationId xmlns:a16="http://schemas.microsoft.com/office/drawing/2014/main" id="{E33B5ABC-B48A-4239-80A7-75EBCED26EF7}"/>
              </a:ext>
            </a:extLst>
          </p:cNvPr>
          <p:cNvSpPr>
            <a:spLocks noChangeShapeType="1"/>
          </p:cNvSpPr>
          <p:nvPr/>
        </p:nvSpPr>
        <p:spPr bwMode="auto">
          <a:xfrm>
            <a:off x="2667000" y="40386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12">
            <a:extLst>
              <a:ext uri="{FF2B5EF4-FFF2-40B4-BE49-F238E27FC236}">
                <a16:creationId xmlns:a16="http://schemas.microsoft.com/office/drawing/2014/main" id="{316CD7C8-904F-4549-BA00-F1269D66CC32}"/>
              </a:ext>
            </a:extLst>
          </p:cNvPr>
          <p:cNvSpPr>
            <a:spLocks noChangeShapeType="1"/>
          </p:cNvSpPr>
          <p:nvPr/>
        </p:nvSpPr>
        <p:spPr bwMode="auto">
          <a:xfrm>
            <a:off x="2667000" y="4800600"/>
            <a:ext cx="571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13">
            <a:extLst>
              <a:ext uri="{FF2B5EF4-FFF2-40B4-BE49-F238E27FC236}">
                <a16:creationId xmlns:a16="http://schemas.microsoft.com/office/drawing/2014/main" id="{0027AD76-E759-4ECB-9C2C-94F8D048DF60}"/>
              </a:ext>
            </a:extLst>
          </p:cNvPr>
          <p:cNvSpPr>
            <a:spLocks noChangeShapeType="1"/>
          </p:cNvSpPr>
          <p:nvPr/>
        </p:nvSpPr>
        <p:spPr bwMode="auto">
          <a:xfrm>
            <a:off x="2667000" y="4343400"/>
            <a:ext cx="594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0" name="Line 14">
            <a:extLst>
              <a:ext uri="{FF2B5EF4-FFF2-40B4-BE49-F238E27FC236}">
                <a16:creationId xmlns:a16="http://schemas.microsoft.com/office/drawing/2014/main" id="{84363152-68EB-407D-8897-AE88AAD6D93A}"/>
              </a:ext>
            </a:extLst>
          </p:cNvPr>
          <p:cNvSpPr>
            <a:spLocks noChangeShapeType="1"/>
          </p:cNvSpPr>
          <p:nvPr/>
        </p:nvSpPr>
        <p:spPr bwMode="auto">
          <a:xfrm>
            <a:off x="2667000" y="4648200"/>
            <a:ext cx="601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1" name="Line 15">
            <a:extLst>
              <a:ext uri="{FF2B5EF4-FFF2-40B4-BE49-F238E27FC236}">
                <a16:creationId xmlns:a16="http://schemas.microsoft.com/office/drawing/2014/main" id="{340EA2EE-6D3D-4DE3-A0F3-890E79223DF1}"/>
              </a:ext>
            </a:extLst>
          </p:cNvPr>
          <p:cNvSpPr>
            <a:spLocks noChangeShapeType="1"/>
          </p:cNvSpPr>
          <p:nvPr/>
        </p:nvSpPr>
        <p:spPr bwMode="auto">
          <a:xfrm>
            <a:off x="2667000" y="4191000"/>
            <a:ext cx="1828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2" name="Line 16">
            <a:extLst>
              <a:ext uri="{FF2B5EF4-FFF2-40B4-BE49-F238E27FC236}">
                <a16:creationId xmlns:a16="http://schemas.microsoft.com/office/drawing/2014/main" id="{5DD40944-AE26-477D-A0C0-81D4907B11A1}"/>
              </a:ext>
            </a:extLst>
          </p:cNvPr>
          <p:cNvSpPr>
            <a:spLocks noChangeShapeType="1"/>
          </p:cNvSpPr>
          <p:nvPr/>
        </p:nvSpPr>
        <p:spPr bwMode="auto">
          <a:xfrm>
            <a:off x="2667000" y="49530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Rectangle 23">
            <a:extLst>
              <a:ext uri="{FF2B5EF4-FFF2-40B4-BE49-F238E27FC236}">
                <a16:creationId xmlns:a16="http://schemas.microsoft.com/office/drawing/2014/main" id="{BAD228FC-5999-4251-B191-2A19BEFCB2BF}"/>
              </a:ext>
            </a:extLst>
          </p:cNvPr>
          <p:cNvSpPr/>
          <p:nvPr/>
        </p:nvSpPr>
        <p:spPr>
          <a:xfrm>
            <a:off x="8077200" y="2438400"/>
            <a:ext cx="9906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a:extLst>
              <a:ext uri="{FF2B5EF4-FFF2-40B4-BE49-F238E27FC236}">
                <a16:creationId xmlns:a16="http://schemas.microsoft.com/office/drawing/2014/main" id="{3010EF25-F18B-4645-A162-E2343795BDDC}"/>
              </a:ext>
            </a:extLst>
          </p:cNvPr>
          <p:cNvCxnSpPr/>
          <p:nvPr/>
        </p:nvCxnSpPr>
        <p:spPr>
          <a:xfrm>
            <a:off x="4953000" y="25908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C18593-C7C6-4EA9-82B7-D53F35552E82}"/>
              </a:ext>
            </a:extLst>
          </p:cNvPr>
          <p:cNvCxnSpPr/>
          <p:nvPr/>
        </p:nvCxnSpPr>
        <p:spPr>
          <a:xfrm>
            <a:off x="4572000" y="2895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07F761-7868-4A69-BA84-6C3AA0266464}"/>
              </a:ext>
            </a:extLst>
          </p:cNvPr>
          <p:cNvCxnSpPr/>
          <p:nvPr/>
        </p:nvCxnSpPr>
        <p:spPr>
          <a:xfrm>
            <a:off x="4419600" y="32004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F1CA62-B0B8-4AB8-8B14-C96D5F3E6903}"/>
              </a:ext>
            </a:extLst>
          </p:cNvPr>
          <p:cNvCxnSpPr/>
          <p:nvPr/>
        </p:nvCxnSpPr>
        <p:spPr>
          <a:xfrm>
            <a:off x="4876800" y="3657600"/>
            <a:ext cx="3581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BC8AD7-2A23-4FE2-A266-FCCE31E7AD0A}"/>
              </a:ext>
            </a:extLst>
          </p:cNvPr>
          <p:cNvCxnSpPr/>
          <p:nvPr/>
        </p:nvCxnSpPr>
        <p:spPr>
          <a:xfrm>
            <a:off x="4953000" y="38862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038F3E-8852-4043-A6E4-D41EE6B30E63}"/>
              </a:ext>
            </a:extLst>
          </p:cNvPr>
          <p:cNvCxnSpPr/>
          <p:nvPr/>
        </p:nvCxnSpPr>
        <p:spPr>
          <a:xfrm>
            <a:off x="4572000" y="4191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1C6F68-EB23-42D1-9E64-2243CC458B7D}"/>
              </a:ext>
            </a:extLst>
          </p:cNvPr>
          <p:cNvCxnSpPr/>
          <p:nvPr/>
        </p:nvCxnSpPr>
        <p:spPr>
          <a:xfrm>
            <a:off x="4495800" y="44958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442680-81BC-4BD3-B6DD-686C356E6BC0}"/>
              </a:ext>
            </a:extLst>
          </p:cNvPr>
          <p:cNvCxnSpPr/>
          <p:nvPr/>
        </p:nvCxnSpPr>
        <p:spPr>
          <a:xfrm>
            <a:off x="4953000" y="4953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 Box 38">
            <a:extLst>
              <a:ext uri="{FF2B5EF4-FFF2-40B4-BE49-F238E27FC236}">
                <a16:creationId xmlns:a16="http://schemas.microsoft.com/office/drawing/2014/main" id="{677EE3E3-0100-49B7-B3B3-EF5DB3D6E60D}"/>
              </a:ext>
            </a:extLst>
          </p:cNvPr>
          <p:cNvSpPr txBox="1">
            <a:spLocks noChangeArrowheads="1"/>
          </p:cNvSpPr>
          <p:nvPr/>
        </p:nvSpPr>
        <p:spPr bwMode="auto">
          <a:xfrm>
            <a:off x="7239000" y="5410201"/>
            <a:ext cx="2743200" cy="646331"/>
          </a:xfrm>
          <a:prstGeom prst="rect">
            <a:avLst/>
          </a:prstGeom>
          <a:noFill/>
          <a:ln w="9525">
            <a:noFill/>
            <a:miter lim="800000"/>
            <a:headEnd/>
            <a:tailEnd/>
          </a:ln>
          <a:effectLst/>
        </p:spPr>
        <p:txBody>
          <a:bodyPr>
            <a:spAutoFit/>
          </a:bodyPr>
          <a:lstStyle/>
          <a:p>
            <a:pPr algn="ctr">
              <a:spcBef>
                <a:spcPct val="50000"/>
              </a:spcBef>
              <a:defRPr/>
            </a:pPr>
            <a:r>
              <a:rPr lang="en-US" u="sng" dirty="0">
                <a:effectLst>
                  <a:outerShdw blurRad="38100" dist="38100" dir="2700000" algn="tl">
                    <a:srgbClr val="C0C0C0"/>
                  </a:outerShdw>
                </a:effectLst>
                <a:latin typeface="Arial" charset="0"/>
              </a:rPr>
              <a:t>Window of observation at birth</a:t>
            </a:r>
          </a:p>
        </p:txBody>
      </p:sp>
      <p:sp>
        <p:nvSpPr>
          <p:cNvPr id="35" name="Title 1">
            <a:extLst>
              <a:ext uri="{FF2B5EF4-FFF2-40B4-BE49-F238E27FC236}">
                <a16:creationId xmlns:a16="http://schemas.microsoft.com/office/drawing/2014/main" id="{881BEE11-9EDB-4483-8609-D4838C1A8707}"/>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Impact on Birth Defects</a:t>
            </a:r>
            <a:endParaRPr lang="en-US" b="1" dirty="0"/>
          </a:p>
        </p:txBody>
      </p:sp>
      <p:sp>
        <p:nvSpPr>
          <p:cNvPr id="2" name="Date Placeholder 1">
            <a:extLst>
              <a:ext uri="{FF2B5EF4-FFF2-40B4-BE49-F238E27FC236}">
                <a16:creationId xmlns:a16="http://schemas.microsoft.com/office/drawing/2014/main" id="{E86FFE13-6F62-446F-B689-9FB549B533F4}"/>
              </a:ext>
            </a:extLst>
          </p:cNvPr>
          <p:cNvSpPr>
            <a:spLocks noGrp="1"/>
          </p:cNvSpPr>
          <p:nvPr>
            <p:ph type="dt" sz="half" idx="10"/>
          </p:nvPr>
        </p:nvSpPr>
        <p:spPr/>
        <p:txBody>
          <a:bodyPr/>
          <a:lstStyle/>
          <a:p>
            <a:fld id="{FE9829AD-E921-466B-B40E-ACF50A8B6FF3}" type="datetime1">
              <a:rPr lang="en-US" smtClean="0"/>
              <a:t>9/7/2020</a:t>
            </a:fld>
            <a:endParaRPr lang="en-US"/>
          </a:p>
        </p:txBody>
      </p:sp>
      <p:sp>
        <p:nvSpPr>
          <p:cNvPr id="3" name="Footer Placeholder 2">
            <a:extLst>
              <a:ext uri="{FF2B5EF4-FFF2-40B4-BE49-F238E27FC236}">
                <a16:creationId xmlns:a16="http://schemas.microsoft.com/office/drawing/2014/main" id="{62DE3B20-9F62-4B3C-9C0D-A8823B15C533}"/>
              </a:ext>
            </a:extLst>
          </p:cNvPr>
          <p:cNvSpPr>
            <a:spLocks noGrp="1"/>
          </p:cNvSpPr>
          <p:nvPr>
            <p:ph type="ftr" sz="quarter" idx="11"/>
          </p:nvPr>
        </p:nvSpPr>
        <p:spPr/>
        <p:txBody>
          <a:bodyPr/>
          <a:lstStyle/>
          <a:p>
            <a:r>
              <a:rPr lang="en-US"/>
              <a:t>Hernandez-Diaz</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8BE4B102-6063-4296-BE90-6B4FA34AB49E}"/>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tx1"/>
                </a:solidFill>
                <a:latin typeface="Arial Rounded MT Bold" panose="020F0704030504030204" pitchFamily="34" charset="0"/>
              </a:defRPr>
            </a:lvl1pPr>
            <a:lvl2pPr marL="742950" indent="-285750">
              <a:spcBef>
                <a:spcPct val="20000"/>
              </a:spcBef>
              <a:buChar char="–"/>
              <a:defRPr sz="2800" b="1">
                <a:solidFill>
                  <a:schemeClr val="tx1"/>
                </a:solidFill>
                <a:latin typeface="Arial Rounded MT Bold" panose="020F0704030504030204" pitchFamily="34" charset="0"/>
              </a:defRPr>
            </a:lvl2pPr>
            <a:lvl3pPr marL="1143000" indent="-228600">
              <a:spcBef>
                <a:spcPct val="20000"/>
              </a:spcBef>
              <a:buChar char="•"/>
              <a:defRPr sz="2400" b="1">
                <a:solidFill>
                  <a:schemeClr val="tx1"/>
                </a:solidFill>
                <a:latin typeface="Arial Rounded MT Bold" panose="020F0704030504030204" pitchFamily="34" charset="0"/>
              </a:defRPr>
            </a:lvl3pPr>
            <a:lvl4pPr marL="1600200" indent="-228600">
              <a:spcBef>
                <a:spcPct val="20000"/>
              </a:spcBef>
              <a:buChar char="–"/>
              <a:defRPr sz="2000" b="1">
                <a:solidFill>
                  <a:schemeClr val="tx1"/>
                </a:solidFill>
                <a:latin typeface="Arial Rounded MT Bold" panose="020F0704030504030204" pitchFamily="34" charset="0"/>
              </a:defRPr>
            </a:lvl4pPr>
            <a:lvl5pPr marL="2057400" indent="-228600">
              <a:spcBef>
                <a:spcPct val="20000"/>
              </a:spcBef>
              <a:buChar char="»"/>
              <a:defRPr sz="2000" b="1">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9pPr>
          </a:lstStyle>
          <a:p>
            <a:pPr algn="r" eaLnBrk="1" hangingPunct="1">
              <a:spcBef>
                <a:spcPct val="0"/>
              </a:spcBef>
              <a:buFontTx/>
              <a:buNone/>
            </a:pPr>
            <a:fld id="{20BB2AFB-8C24-41E4-A18A-A17EF244801C}" type="slidenum">
              <a:rPr lang="en-US" altLang="en-US" sz="1200">
                <a:solidFill>
                  <a:srgbClr val="898989"/>
                </a:solidFill>
                <a:latin typeface="Calibri" panose="020F0502020204030204" pitchFamily="34" charset="0"/>
                <a:ea typeface="MS PGothic" panose="020B0600070205080204" pitchFamily="34" charset="-128"/>
              </a:rPr>
              <a:pPr algn="r" eaLnBrk="1" hangingPunct="1">
                <a:spcBef>
                  <a:spcPct val="0"/>
                </a:spcBef>
                <a:buFontTx/>
                <a:buNone/>
              </a:pPr>
              <a:t>54</a:t>
            </a:fld>
            <a:endParaRPr lang="en-US" altLang="en-US" sz="1200">
              <a:solidFill>
                <a:srgbClr val="898989"/>
              </a:solidFill>
              <a:latin typeface="Calibri" panose="020F0502020204030204" pitchFamily="34" charset="0"/>
              <a:ea typeface="MS PGothic" panose="020B0600070205080204" pitchFamily="34" charset="-128"/>
            </a:endParaRPr>
          </a:p>
        </p:txBody>
      </p:sp>
      <p:sp>
        <p:nvSpPr>
          <p:cNvPr id="10243" name="Line 9">
            <a:extLst>
              <a:ext uri="{FF2B5EF4-FFF2-40B4-BE49-F238E27FC236}">
                <a16:creationId xmlns:a16="http://schemas.microsoft.com/office/drawing/2014/main" id="{A655BD06-A7A0-4959-8FF3-8A0B792867E7}"/>
              </a:ext>
            </a:extLst>
          </p:cNvPr>
          <p:cNvSpPr>
            <a:spLocks noChangeShapeType="1"/>
          </p:cNvSpPr>
          <p:nvPr/>
        </p:nvSpPr>
        <p:spPr bwMode="auto">
          <a:xfrm>
            <a:off x="2667000" y="2590800"/>
            <a:ext cx="2209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4" name="Line 10">
            <a:extLst>
              <a:ext uri="{FF2B5EF4-FFF2-40B4-BE49-F238E27FC236}">
                <a16:creationId xmlns:a16="http://schemas.microsoft.com/office/drawing/2014/main" id="{01D39773-E3FF-4AFD-A26E-EAC8877FBC5B}"/>
              </a:ext>
            </a:extLst>
          </p:cNvPr>
          <p:cNvSpPr>
            <a:spLocks noChangeShapeType="1"/>
          </p:cNvSpPr>
          <p:nvPr/>
        </p:nvSpPr>
        <p:spPr bwMode="auto">
          <a:xfrm>
            <a:off x="2667000" y="3200400"/>
            <a:ext cx="16764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11">
            <a:extLst>
              <a:ext uri="{FF2B5EF4-FFF2-40B4-BE49-F238E27FC236}">
                <a16:creationId xmlns:a16="http://schemas.microsoft.com/office/drawing/2014/main" id="{5C97511F-3D3C-4523-9E0A-FDA522C41C5F}"/>
              </a:ext>
            </a:extLst>
          </p:cNvPr>
          <p:cNvSpPr>
            <a:spLocks noChangeShapeType="1"/>
          </p:cNvSpPr>
          <p:nvPr/>
        </p:nvSpPr>
        <p:spPr bwMode="auto">
          <a:xfrm>
            <a:off x="2667000" y="2743200"/>
            <a:ext cx="61722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12">
            <a:extLst>
              <a:ext uri="{FF2B5EF4-FFF2-40B4-BE49-F238E27FC236}">
                <a16:creationId xmlns:a16="http://schemas.microsoft.com/office/drawing/2014/main" id="{E3301A74-9792-47E0-AC9F-8DC5B6E8F11C}"/>
              </a:ext>
            </a:extLst>
          </p:cNvPr>
          <p:cNvSpPr>
            <a:spLocks noChangeShapeType="1"/>
          </p:cNvSpPr>
          <p:nvPr/>
        </p:nvSpPr>
        <p:spPr bwMode="auto">
          <a:xfrm>
            <a:off x="2667000" y="35052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13">
            <a:extLst>
              <a:ext uri="{FF2B5EF4-FFF2-40B4-BE49-F238E27FC236}">
                <a16:creationId xmlns:a16="http://schemas.microsoft.com/office/drawing/2014/main" id="{0FEE7E60-E25C-4AF3-8308-D1182A78C0E0}"/>
              </a:ext>
            </a:extLst>
          </p:cNvPr>
          <p:cNvSpPr>
            <a:spLocks noChangeShapeType="1"/>
          </p:cNvSpPr>
          <p:nvPr/>
        </p:nvSpPr>
        <p:spPr bwMode="auto">
          <a:xfrm>
            <a:off x="2667000" y="3048000"/>
            <a:ext cx="5562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14">
            <a:extLst>
              <a:ext uri="{FF2B5EF4-FFF2-40B4-BE49-F238E27FC236}">
                <a16:creationId xmlns:a16="http://schemas.microsoft.com/office/drawing/2014/main" id="{8C35BBAA-850C-428B-AA31-8CB5726440EF}"/>
              </a:ext>
            </a:extLst>
          </p:cNvPr>
          <p:cNvSpPr>
            <a:spLocks noChangeShapeType="1"/>
          </p:cNvSpPr>
          <p:nvPr/>
        </p:nvSpPr>
        <p:spPr bwMode="auto">
          <a:xfrm>
            <a:off x="2667000" y="3352800"/>
            <a:ext cx="5943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15">
            <a:extLst>
              <a:ext uri="{FF2B5EF4-FFF2-40B4-BE49-F238E27FC236}">
                <a16:creationId xmlns:a16="http://schemas.microsoft.com/office/drawing/2014/main" id="{91D16C40-2376-4862-B6CA-6D60966E0C6A}"/>
              </a:ext>
            </a:extLst>
          </p:cNvPr>
          <p:cNvSpPr>
            <a:spLocks noChangeShapeType="1"/>
          </p:cNvSpPr>
          <p:nvPr/>
        </p:nvSpPr>
        <p:spPr bwMode="auto">
          <a:xfrm>
            <a:off x="2667000" y="2895600"/>
            <a:ext cx="1828800" cy="0"/>
          </a:xfrm>
          <a:prstGeom prst="line">
            <a:avLst/>
          </a:prstGeom>
          <a:noFill/>
          <a:ln w="12700">
            <a:solidFill>
              <a:srgbClr val="FF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0" name="Line 16">
            <a:extLst>
              <a:ext uri="{FF2B5EF4-FFF2-40B4-BE49-F238E27FC236}">
                <a16:creationId xmlns:a16="http://schemas.microsoft.com/office/drawing/2014/main" id="{FC585AAA-4FE8-4BDC-9BB3-3B551B40820A}"/>
              </a:ext>
            </a:extLst>
          </p:cNvPr>
          <p:cNvSpPr>
            <a:spLocks noChangeShapeType="1"/>
          </p:cNvSpPr>
          <p:nvPr/>
        </p:nvSpPr>
        <p:spPr bwMode="auto">
          <a:xfrm>
            <a:off x="2667000" y="3657600"/>
            <a:ext cx="2209800" cy="0"/>
          </a:xfrm>
          <a:prstGeom prst="line">
            <a:avLst/>
          </a:prstGeom>
          <a:noFill/>
          <a:ln w="12700">
            <a:solidFill>
              <a:srgbClr val="FF33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246" name="Text Box 38">
            <a:extLst>
              <a:ext uri="{FF2B5EF4-FFF2-40B4-BE49-F238E27FC236}">
                <a16:creationId xmlns:a16="http://schemas.microsoft.com/office/drawing/2014/main" id="{7383D08E-9F97-4316-A8A9-0865D10E66FC}"/>
              </a:ext>
            </a:extLst>
          </p:cNvPr>
          <p:cNvSpPr txBox="1">
            <a:spLocks noChangeArrowheads="1"/>
          </p:cNvSpPr>
          <p:nvPr/>
        </p:nvSpPr>
        <p:spPr bwMode="auto">
          <a:xfrm>
            <a:off x="2590800" y="1965325"/>
            <a:ext cx="2743200" cy="369332"/>
          </a:xfrm>
          <a:prstGeom prst="rect">
            <a:avLst/>
          </a:prstGeom>
          <a:noFill/>
          <a:ln w="9525">
            <a:noFill/>
            <a:miter lim="800000"/>
            <a:headEnd/>
            <a:tailEnd/>
          </a:ln>
          <a:effectLst/>
        </p:spPr>
        <p:txBody>
          <a:bodyPr>
            <a:spAutoFit/>
          </a:bodyPr>
          <a:lstStyle/>
          <a:p>
            <a:pPr algn="ctr">
              <a:spcBef>
                <a:spcPct val="50000"/>
              </a:spcBef>
              <a:defRPr/>
            </a:pPr>
            <a:r>
              <a:rPr lang="en-US" u="sng" dirty="0">
                <a:effectLst>
                  <a:outerShdw blurRad="38100" dist="38100" dir="2700000" algn="tl">
                    <a:srgbClr val="C0C0C0"/>
                  </a:outerShdw>
                </a:effectLst>
                <a:latin typeface="Arial" charset="0"/>
              </a:rPr>
              <a:t>Pregnancies</a:t>
            </a:r>
          </a:p>
        </p:txBody>
      </p:sp>
      <p:sp>
        <p:nvSpPr>
          <p:cNvPr id="10252" name="Line 9">
            <a:extLst>
              <a:ext uri="{FF2B5EF4-FFF2-40B4-BE49-F238E27FC236}">
                <a16:creationId xmlns:a16="http://schemas.microsoft.com/office/drawing/2014/main" id="{AAFD1855-3803-4FBD-B2CB-F353F4C8016E}"/>
              </a:ext>
            </a:extLst>
          </p:cNvPr>
          <p:cNvSpPr>
            <a:spLocks noChangeShapeType="1"/>
          </p:cNvSpPr>
          <p:nvPr/>
        </p:nvSpPr>
        <p:spPr bwMode="auto">
          <a:xfrm>
            <a:off x="2667000" y="38862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3" name="Line 10">
            <a:extLst>
              <a:ext uri="{FF2B5EF4-FFF2-40B4-BE49-F238E27FC236}">
                <a16:creationId xmlns:a16="http://schemas.microsoft.com/office/drawing/2014/main" id="{BBEF6271-CCC3-45FB-A254-F85D64162605}"/>
              </a:ext>
            </a:extLst>
          </p:cNvPr>
          <p:cNvSpPr>
            <a:spLocks noChangeShapeType="1"/>
          </p:cNvSpPr>
          <p:nvPr/>
        </p:nvSpPr>
        <p:spPr bwMode="auto">
          <a:xfrm>
            <a:off x="2667000" y="4495800"/>
            <a:ext cx="16764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11">
            <a:extLst>
              <a:ext uri="{FF2B5EF4-FFF2-40B4-BE49-F238E27FC236}">
                <a16:creationId xmlns:a16="http://schemas.microsoft.com/office/drawing/2014/main" id="{038E1DD8-1623-4912-B223-E660352A61AE}"/>
              </a:ext>
            </a:extLst>
          </p:cNvPr>
          <p:cNvSpPr>
            <a:spLocks noChangeShapeType="1"/>
          </p:cNvSpPr>
          <p:nvPr/>
        </p:nvSpPr>
        <p:spPr bwMode="auto">
          <a:xfrm>
            <a:off x="2667000" y="4038600"/>
            <a:ext cx="617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5" name="Line 12">
            <a:extLst>
              <a:ext uri="{FF2B5EF4-FFF2-40B4-BE49-F238E27FC236}">
                <a16:creationId xmlns:a16="http://schemas.microsoft.com/office/drawing/2014/main" id="{5328CC96-E0E7-4F5F-8448-4E1196D170E3}"/>
              </a:ext>
            </a:extLst>
          </p:cNvPr>
          <p:cNvSpPr>
            <a:spLocks noChangeShapeType="1"/>
          </p:cNvSpPr>
          <p:nvPr/>
        </p:nvSpPr>
        <p:spPr bwMode="auto">
          <a:xfrm>
            <a:off x="2667000" y="4800600"/>
            <a:ext cx="571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6" name="Line 13">
            <a:extLst>
              <a:ext uri="{FF2B5EF4-FFF2-40B4-BE49-F238E27FC236}">
                <a16:creationId xmlns:a16="http://schemas.microsoft.com/office/drawing/2014/main" id="{AF4EEFD1-29AC-4639-B8C3-107D4ABDD270}"/>
              </a:ext>
            </a:extLst>
          </p:cNvPr>
          <p:cNvSpPr>
            <a:spLocks noChangeShapeType="1"/>
          </p:cNvSpPr>
          <p:nvPr/>
        </p:nvSpPr>
        <p:spPr bwMode="auto">
          <a:xfrm>
            <a:off x="2667000" y="4343400"/>
            <a:ext cx="594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4">
            <a:extLst>
              <a:ext uri="{FF2B5EF4-FFF2-40B4-BE49-F238E27FC236}">
                <a16:creationId xmlns:a16="http://schemas.microsoft.com/office/drawing/2014/main" id="{7BE407AF-14FB-414E-AF56-5E847654A7BD}"/>
              </a:ext>
            </a:extLst>
          </p:cNvPr>
          <p:cNvSpPr>
            <a:spLocks noChangeShapeType="1"/>
          </p:cNvSpPr>
          <p:nvPr/>
        </p:nvSpPr>
        <p:spPr bwMode="auto">
          <a:xfrm>
            <a:off x="2667000" y="4648200"/>
            <a:ext cx="601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5">
            <a:extLst>
              <a:ext uri="{FF2B5EF4-FFF2-40B4-BE49-F238E27FC236}">
                <a16:creationId xmlns:a16="http://schemas.microsoft.com/office/drawing/2014/main" id="{ED2FB555-D726-4038-AD50-1E0F04A6FFEA}"/>
              </a:ext>
            </a:extLst>
          </p:cNvPr>
          <p:cNvSpPr>
            <a:spLocks noChangeShapeType="1"/>
          </p:cNvSpPr>
          <p:nvPr/>
        </p:nvSpPr>
        <p:spPr bwMode="auto">
          <a:xfrm>
            <a:off x="2667000" y="4191000"/>
            <a:ext cx="1828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Line 16">
            <a:extLst>
              <a:ext uri="{FF2B5EF4-FFF2-40B4-BE49-F238E27FC236}">
                <a16:creationId xmlns:a16="http://schemas.microsoft.com/office/drawing/2014/main" id="{1C412549-B8EA-4DF4-97C1-EC51D416B1D5}"/>
              </a:ext>
            </a:extLst>
          </p:cNvPr>
          <p:cNvSpPr>
            <a:spLocks noChangeShapeType="1"/>
          </p:cNvSpPr>
          <p:nvPr/>
        </p:nvSpPr>
        <p:spPr bwMode="auto">
          <a:xfrm>
            <a:off x="2667000" y="4953000"/>
            <a:ext cx="2209800" cy="0"/>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Rectangle 23">
            <a:extLst>
              <a:ext uri="{FF2B5EF4-FFF2-40B4-BE49-F238E27FC236}">
                <a16:creationId xmlns:a16="http://schemas.microsoft.com/office/drawing/2014/main" id="{984E36CB-EBFE-43C1-ADAF-1BA3384160E6}"/>
              </a:ext>
            </a:extLst>
          </p:cNvPr>
          <p:cNvSpPr/>
          <p:nvPr/>
        </p:nvSpPr>
        <p:spPr>
          <a:xfrm>
            <a:off x="8077200" y="2438400"/>
            <a:ext cx="9906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a:extLst>
              <a:ext uri="{FF2B5EF4-FFF2-40B4-BE49-F238E27FC236}">
                <a16:creationId xmlns:a16="http://schemas.microsoft.com/office/drawing/2014/main" id="{4590B2C6-C9B7-45C5-B674-9FA8A2570CB9}"/>
              </a:ext>
            </a:extLst>
          </p:cNvPr>
          <p:cNvCxnSpPr/>
          <p:nvPr/>
        </p:nvCxnSpPr>
        <p:spPr>
          <a:xfrm>
            <a:off x="4953000" y="38862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322A98-6011-4129-BBE3-9DD2C2D46A57}"/>
              </a:ext>
            </a:extLst>
          </p:cNvPr>
          <p:cNvCxnSpPr/>
          <p:nvPr/>
        </p:nvCxnSpPr>
        <p:spPr>
          <a:xfrm>
            <a:off x="4572000" y="4191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A7B993-4C10-427D-B268-123E0501EE03}"/>
              </a:ext>
            </a:extLst>
          </p:cNvPr>
          <p:cNvCxnSpPr/>
          <p:nvPr/>
        </p:nvCxnSpPr>
        <p:spPr>
          <a:xfrm>
            <a:off x="4495800" y="44958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A55391-B9AC-466D-BCA2-02354BA8C758}"/>
              </a:ext>
            </a:extLst>
          </p:cNvPr>
          <p:cNvCxnSpPr/>
          <p:nvPr/>
        </p:nvCxnSpPr>
        <p:spPr>
          <a:xfrm>
            <a:off x="4953000" y="4953000"/>
            <a:ext cx="3581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65" name="Slide Number Placeholder 26">
            <a:extLst>
              <a:ext uri="{FF2B5EF4-FFF2-40B4-BE49-F238E27FC236}">
                <a16:creationId xmlns:a16="http://schemas.microsoft.com/office/drawing/2014/main" id="{867CBCC7-D8CB-4112-AA52-7E784908DF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0"/>
              </a:defRPr>
            </a:lvl1pPr>
            <a:lvl2pPr marL="742950" indent="-285750">
              <a:spcBef>
                <a:spcPct val="20000"/>
              </a:spcBef>
              <a:buChar char="–"/>
              <a:defRPr sz="2800" b="1">
                <a:solidFill>
                  <a:schemeClr val="tx1"/>
                </a:solidFill>
                <a:latin typeface="Arial Rounded MT Bold" panose="020F0704030504030204" pitchFamily="34" charset="0"/>
              </a:defRPr>
            </a:lvl2pPr>
            <a:lvl3pPr marL="1143000" indent="-228600">
              <a:spcBef>
                <a:spcPct val="20000"/>
              </a:spcBef>
              <a:buChar char="•"/>
              <a:defRPr sz="2400" b="1">
                <a:solidFill>
                  <a:schemeClr val="tx1"/>
                </a:solidFill>
                <a:latin typeface="Arial Rounded MT Bold" panose="020F0704030504030204" pitchFamily="34" charset="0"/>
              </a:defRPr>
            </a:lvl3pPr>
            <a:lvl4pPr marL="1600200" indent="-228600">
              <a:spcBef>
                <a:spcPct val="20000"/>
              </a:spcBef>
              <a:buChar char="–"/>
              <a:defRPr sz="2000" b="1">
                <a:solidFill>
                  <a:schemeClr val="tx1"/>
                </a:solidFill>
                <a:latin typeface="Arial Rounded MT Bold" panose="020F0704030504030204" pitchFamily="34" charset="0"/>
              </a:defRPr>
            </a:lvl4pPr>
            <a:lvl5pPr marL="2057400" indent="-228600">
              <a:spcBef>
                <a:spcPct val="20000"/>
              </a:spcBef>
              <a:buChar char="»"/>
              <a:defRPr sz="2000" b="1">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0"/>
              </a:defRPr>
            </a:lvl9pPr>
          </a:lstStyle>
          <a:p>
            <a:pPr>
              <a:spcBef>
                <a:spcPct val="0"/>
              </a:spcBef>
              <a:buFontTx/>
              <a:buNone/>
            </a:pPr>
            <a:fld id="{FE2A0906-E265-4493-99CA-3CED285984AF}" type="slidenum">
              <a:rPr lang="en-US" altLang="en-US" sz="1400" b="0">
                <a:latin typeface="Times New Roman" panose="02020603050405020304" pitchFamily="18" charset="0"/>
                <a:ea typeface="MS PGothic" panose="020B0600070205080204" pitchFamily="34" charset="-128"/>
              </a:rPr>
              <a:pPr>
                <a:spcBef>
                  <a:spcPct val="0"/>
                </a:spcBef>
                <a:buFontTx/>
                <a:buNone/>
              </a:pPr>
              <a:t>54</a:t>
            </a:fld>
            <a:endParaRPr lang="en-US" altLang="en-US" sz="1400" b="0">
              <a:latin typeface="Times New Roman" panose="02020603050405020304" pitchFamily="18" charset="0"/>
              <a:ea typeface="MS PGothic" panose="020B0600070205080204" pitchFamily="34" charset="-128"/>
            </a:endParaRPr>
          </a:p>
        </p:txBody>
      </p:sp>
      <p:sp>
        <p:nvSpPr>
          <p:cNvPr id="27" name="Title 1">
            <a:extLst>
              <a:ext uri="{FF2B5EF4-FFF2-40B4-BE49-F238E27FC236}">
                <a16:creationId xmlns:a16="http://schemas.microsoft.com/office/drawing/2014/main" id="{AE1CF641-E59E-493D-AB8F-2CA18A6DD9CC}"/>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Impact on Birth Defects</a:t>
            </a:r>
            <a:endParaRPr lang="en-US" b="1" dirty="0"/>
          </a:p>
        </p:txBody>
      </p:sp>
      <p:sp>
        <p:nvSpPr>
          <p:cNvPr id="2" name="Date Placeholder 1">
            <a:extLst>
              <a:ext uri="{FF2B5EF4-FFF2-40B4-BE49-F238E27FC236}">
                <a16:creationId xmlns:a16="http://schemas.microsoft.com/office/drawing/2014/main" id="{F6267CBB-D966-4F6C-8DE2-295044AD84B0}"/>
              </a:ext>
            </a:extLst>
          </p:cNvPr>
          <p:cNvSpPr>
            <a:spLocks noGrp="1"/>
          </p:cNvSpPr>
          <p:nvPr>
            <p:ph type="dt" sz="half" idx="10"/>
          </p:nvPr>
        </p:nvSpPr>
        <p:spPr/>
        <p:txBody>
          <a:bodyPr/>
          <a:lstStyle/>
          <a:p>
            <a:fld id="{D233AF6E-CDFC-4496-84C0-D372FCC81BA5}" type="datetime1">
              <a:rPr lang="en-US" smtClean="0"/>
              <a:t>9/7/2020</a:t>
            </a:fld>
            <a:endParaRPr lang="en-US"/>
          </a:p>
        </p:txBody>
      </p:sp>
      <p:sp>
        <p:nvSpPr>
          <p:cNvPr id="3" name="Footer Placeholder 2">
            <a:extLst>
              <a:ext uri="{FF2B5EF4-FFF2-40B4-BE49-F238E27FC236}">
                <a16:creationId xmlns:a16="http://schemas.microsoft.com/office/drawing/2014/main" id="{8ED5C208-F52C-486D-B11B-AC8525A31CEA}"/>
              </a:ext>
            </a:extLst>
          </p:cNvPr>
          <p:cNvSpPr>
            <a:spLocks noGrp="1"/>
          </p:cNvSpPr>
          <p:nvPr>
            <p:ph type="ftr" sz="quarter" idx="11"/>
          </p:nvPr>
        </p:nvSpPr>
        <p:spPr/>
        <p:txBody>
          <a:bodyPr/>
          <a:lstStyle/>
          <a:p>
            <a:r>
              <a:rPr lang="en-US"/>
              <a:t>Hernandez-Diaz</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a:extLst>
              <a:ext uri="{FF2B5EF4-FFF2-40B4-BE49-F238E27FC236}">
                <a16:creationId xmlns:a16="http://schemas.microsoft.com/office/drawing/2014/main" id="{8EE6D71A-7FCC-4F66-9553-00B90570FC15}"/>
              </a:ext>
            </a:extLst>
          </p:cNvPr>
          <p:cNvSpPr>
            <a:spLocks noGrp="1" noChangeArrowheads="1"/>
          </p:cNvSpPr>
          <p:nvPr>
            <p:ph type="body" idx="1"/>
          </p:nvPr>
        </p:nvSpPr>
        <p:spPr>
          <a:xfrm>
            <a:off x="1064419" y="1600200"/>
            <a:ext cx="9222581" cy="4724400"/>
          </a:xfrm>
        </p:spPr>
        <p:txBody>
          <a:bodyPr/>
          <a:lstStyle/>
          <a:p>
            <a:pPr>
              <a:spcBef>
                <a:spcPct val="50000"/>
              </a:spcBef>
              <a:defRPr/>
            </a:pPr>
            <a:r>
              <a:rPr lang="en-US" dirty="0">
                <a:ea typeface="+mn-ea"/>
              </a:rPr>
              <a:t>Right truncation</a:t>
            </a:r>
          </a:p>
          <a:p>
            <a:pPr lvl="2">
              <a:spcBef>
                <a:spcPct val="50000"/>
              </a:spcBef>
              <a:defRPr/>
            </a:pPr>
            <a:r>
              <a:rPr lang="en-US" sz="2800" dirty="0">
                <a:ea typeface="ＭＳ Ｐゴシック" charset="0"/>
              </a:rPr>
              <a:t>Non-differential</a:t>
            </a:r>
          </a:p>
          <a:p>
            <a:pPr lvl="3">
              <a:spcBef>
                <a:spcPct val="50000"/>
              </a:spcBef>
              <a:defRPr/>
            </a:pPr>
            <a:r>
              <a:rPr lang="en-US" sz="2400" i="1" dirty="0">
                <a:ea typeface="ＭＳ Ｐゴシック" charset="0"/>
              </a:rPr>
              <a:t>How common is it ? What is the impact?</a:t>
            </a:r>
          </a:p>
          <a:p>
            <a:pPr lvl="2">
              <a:spcBef>
                <a:spcPct val="50000"/>
              </a:spcBef>
              <a:defRPr/>
            </a:pPr>
            <a:r>
              <a:rPr lang="en-US" sz="2800" dirty="0">
                <a:ea typeface="ＭＳ Ｐゴシック" charset="0"/>
              </a:rPr>
              <a:t>Differential</a:t>
            </a:r>
          </a:p>
          <a:p>
            <a:pPr lvl="3">
              <a:spcBef>
                <a:spcPct val="50000"/>
              </a:spcBef>
              <a:defRPr/>
            </a:pPr>
            <a:r>
              <a:rPr lang="en-US" sz="2400" i="1" dirty="0">
                <a:ea typeface="ＭＳ Ｐゴシック" charset="0"/>
              </a:rPr>
              <a:t>How likely is it ? What is the impact ? </a:t>
            </a:r>
          </a:p>
          <a:p>
            <a:pPr lvl="1">
              <a:spcBef>
                <a:spcPct val="50000"/>
              </a:spcBef>
              <a:defRPr/>
            </a:pPr>
            <a:endParaRPr lang="en-US" dirty="0">
              <a:latin typeface="Arial Narrow" pitchFamily="34" charset="0"/>
              <a:ea typeface="ＭＳ Ｐゴシック" charset="0"/>
            </a:endParaRPr>
          </a:p>
        </p:txBody>
      </p:sp>
      <p:sp>
        <p:nvSpPr>
          <p:cNvPr id="56325" name="TextBox 4">
            <a:extLst>
              <a:ext uri="{FF2B5EF4-FFF2-40B4-BE49-F238E27FC236}">
                <a16:creationId xmlns:a16="http://schemas.microsoft.com/office/drawing/2014/main" id="{D8DC6779-718D-4261-9179-BB2C8808F982}"/>
              </a:ext>
            </a:extLst>
          </p:cNvPr>
          <p:cNvSpPr txBox="1">
            <a:spLocks noChangeArrowheads="1"/>
          </p:cNvSpPr>
          <p:nvPr/>
        </p:nvSpPr>
        <p:spPr bwMode="auto">
          <a:xfrm>
            <a:off x="871537" y="4953001"/>
            <a:ext cx="1052988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r>
              <a:rPr lang="en-US" altLang="en-US" sz="1600" dirty="0">
                <a:latin typeface="+mn-lt"/>
              </a:rPr>
              <a:t>Elisabeth </a:t>
            </a:r>
            <a:r>
              <a:rPr lang="en-US" altLang="en-US" sz="1600" dirty="0" err="1">
                <a:latin typeface="+mn-lt"/>
              </a:rPr>
              <a:t>Svensson</a:t>
            </a:r>
            <a:r>
              <a:rPr lang="en-US" altLang="en-US" sz="1600" dirty="0">
                <a:latin typeface="+mn-lt"/>
              </a:rPr>
              <a:t> et al. Estimating the Proportion of all Observed Birth Defects Occurring in Pregnancies Terminated by a Second-trimester Abortion. Epidemiology 2014.</a:t>
            </a:r>
          </a:p>
          <a:p>
            <a:pPr>
              <a:spcBef>
                <a:spcPts val="600"/>
              </a:spcBef>
              <a:spcAft>
                <a:spcPts val="600"/>
              </a:spcAft>
              <a:buClrTx/>
              <a:buSzTx/>
              <a:buNone/>
            </a:pPr>
            <a:r>
              <a:rPr lang="en-US" altLang="en-US" sz="1600" dirty="0">
                <a:latin typeface="+mn-lt"/>
              </a:rPr>
              <a:t>Levy A et al. Bias toward the null hypothesis in pregnancy drug studies that do not include data on medical terminations of pregnancy: the folic acid antagonists. J Clin </a:t>
            </a:r>
            <a:r>
              <a:rPr lang="en-US" altLang="en-US" sz="1600" dirty="0" err="1">
                <a:latin typeface="+mn-lt"/>
              </a:rPr>
              <a:t>Pharmacol</a:t>
            </a:r>
            <a:r>
              <a:rPr lang="en-US" altLang="en-US" sz="1600" dirty="0">
                <a:latin typeface="+mn-lt"/>
              </a:rPr>
              <a:t>. 2012;52:78–83.</a:t>
            </a:r>
          </a:p>
        </p:txBody>
      </p:sp>
      <p:sp>
        <p:nvSpPr>
          <p:cNvPr id="7" name="Title 1">
            <a:extLst>
              <a:ext uri="{FF2B5EF4-FFF2-40B4-BE49-F238E27FC236}">
                <a16:creationId xmlns:a16="http://schemas.microsoft.com/office/drawing/2014/main" id="{6FB08517-0AC1-481A-97CF-B33A00FC1D83}"/>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Intrauterine survival </a:t>
            </a:r>
            <a:endParaRPr lang="en-US" b="1" dirty="0"/>
          </a:p>
        </p:txBody>
      </p:sp>
      <p:sp>
        <p:nvSpPr>
          <p:cNvPr id="4" name="Date Placeholder 3">
            <a:extLst>
              <a:ext uri="{FF2B5EF4-FFF2-40B4-BE49-F238E27FC236}">
                <a16:creationId xmlns:a16="http://schemas.microsoft.com/office/drawing/2014/main" id="{2B1B9E9A-2D82-481E-96D0-BE7AA03CF1D8}"/>
              </a:ext>
            </a:extLst>
          </p:cNvPr>
          <p:cNvSpPr>
            <a:spLocks noGrp="1"/>
          </p:cNvSpPr>
          <p:nvPr>
            <p:ph type="dt" sz="half" idx="10"/>
          </p:nvPr>
        </p:nvSpPr>
        <p:spPr/>
        <p:txBody>
          <a:bodyPr/>
          <a:lstStyle/>
          <a:p>
            <a:fld id="{4D08625A-BD14-4881-9983-C1ED4EE1F8E8}" type="datetime1">
              <a:rPr lang="en-US" smtClean="0"/>
              <a:t>9/7/2020</a:t>
            </a:fld>
            <a:endParaRPr lang="en-US"/>
          </a:p>
        </p:txBody>
      </p:sp>
      <p:sp>
        <p:nvSpPr>
          <p:cNvPr id="5" name="Footer Placeholder 4">
            <a:extLst>
              <a:ext uri="{FF2B5EF4-FFF2-40B4-BE49-F238E27FC236}">
                <a16:creationId xmlns:a16="http://schemas.microsoft.com/office/drawing/2014/main" id="{DBDFB0EB-DA2D-4769-88F0-27B6EC0873CE}"/>
              </a:ext>
            </a:extLst>
          </p:cNvPr>
          <p:cNvSpPr>
            <a:spLocks noGrp="1"/>
          </p:cNvSpPr>
          <p:nvPr>
            <p:ph type="ftr" sz="quarter" idx="11"/>
          </p:nvPr>
        </p:nvSpPr>
        <p:spPr/>
        <p:txBody>
          <a:bodyPr/>
          <a:lstStyle/>
          <a:p>
            <a:r>
              <a:rPr lang="en-US"/>
              <a:t>Hernandez-Diaz</a:t>
            </a:r>
          </a:p>
        </p:txBody>
      </p:sp>
      <p:sp>
        <p:nvSpPr>
          <p:cNvPr id="8" name="Slide Number Placeholder 7">
            <a:extLst>
              <a:ext uri="{FF2B5EF4-FFF2-40B4-BE49-F238E27FC236}">
                <a16:creationId xmlns:a16="http://schemas.microsoft.com/office/drawing/2014/main" id="{BB093874-760F-44AB-840D-7BBD3156CF58}"/>
              </a:ext>
            </a:extLst>
          </p:cNvPr>
          <p:cNvSpPr>
            <a:spLocks noGrp="1"/>
          </p:cNvSpPr>
          <p:nvPr>
            <p:ph type="sldNum" sz="quarter" idx="12"/>
          </p:nvPr>
        </p:nvSpPr>
        <p:spPr/>
        <p:txBody>
          <a:bodyPr/>
          <a:lstStyle/>
          <a:p>
            <a:fld id="{E095BC32-3FC6-4AD0-BEDA-9CE5BCC99587}"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Confounding</a:t>
            </a:r>
          </a:p>
        </p:txBody>
      </p:sp>
      <p:sp>
        <p:nvSpPr>
          <p:cNvPr id="3" name="Content Placeholder 2"/>
          <p:cNvSpPr>
            <a:spLocks noGrp="1"/>
          </p:cNvSpPr>
          <p:nvPr>
            <p:ph idx="1"/>
          </p:nvPr>
        </p:nvSpPr>
        <p:spPr/>
        <p:txBody>
          <a:bodyPr>
            <a:normAutofit/>
          </a:bodyPr>
          <a:lstStyle/>
          <a:p>
            <a:pPr>
              <a:lnSpc>
                <a:spcPct val="100000"/>
              </a:lnSpc>
              <a:spcBef>
                <a:spcPts val="600"/>
              </a:spcBef>
            </a:pPr>
            <a:r>
              <a:rPr lang="en-US" dirty="0"/>
              <a:t>Smoking, illegal drugs, BMI, etc.</a:t>
            </a:r>
          </a:p>
          <a:p>
            <a:pPr>
              <a:lnSpc>
                <a:spcPct val="100000"/>
              </a:lnSpc>
              <a:spcBef>
                <a:spcPts val="600"/>
              </a:spcBef>
            </a:pPr>
            <a:r>
              <a:rPr lang="en-US" dirty="0"/>
              <a:t>Indication (e.g., depression, asthma)</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56</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1BF9D9FC-A416-4FDB-9B9E-7B6728E53FBB}"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0786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F0ED-DFE8-4CF6-8D85-55CC7D97BB69}"/>
              </a:ext>
            </a:extLst>
          </p:cNvPr>
          <p:cNvSpPr>
            <a:spLocks noGrp="1"/>
          </p:cNvSpPr>
          <p:nvPr>
            <p:ph type="title"/>
          </p:nvPr>
        </p:nvSpPr>
        <p:spPr>
          <a:solidFill>
            <a:schemeClr val="bg1"/>
          </a:solidFill>
          <a:ln>
            <a:solidFill>
              <a:schemeClr val="bg1"/>
            </a:solidFill>
          </a:ln>
        </p:spPr>
        <p:txBody>
          <a:bodyPr>
            <a:normAutofit/>
          </a:bodyPr>
          <a:lstStyle/>
          <a:p>
            <a:r>
              <a:rPr lang="en-US" sz="3600" b="1" dirty="0"/>
              <a:t>Effect of antidepressants on the risk of cardiac defects</a:t>
            </a:r>
          </a:p>
        </p:txBody>
      </p:sp>
      <p:sp>
        <p:nvSpPr>
          <p:cNvPr id="3" name="Content Placeholder 2">
            <a:extLst>
              <a:ext uri="{FF2B5EF4-FFF2-40B4-BE49-F238E27FC236}">
                <a16:creationId xmlns:a16="http://schemas.microsoft.com/office/drawing/2014/main" id="{3E02AD34-1157-4BC5-B495-8B771AD33CC0}"/>
              </a:ext>
            </a:extLst>
          </p:cNvPr>
          <p:cNvSpPr>
            <a:spLocks noGrp="1"/>
          </p:cNvSpPr>
          <p:nvPr>
            <p:ph idx="1"/>
          </p:nvPr>
        </p:nvSpPr>
        <p:spPr>
          <a:xfrm>
            <a:off x="838199" y="1787205"/>
            <a:ext cx="10772375" cy="4351338"/>
          </a:xfrm>
        </p:spPr>
        <p:txBody>
          <a:bodyPr>
            <a:normAutofit/>
          </a:bodyPr>
          <a:lstStyle/>
          <a:p>
            <a:pPr>
              <a:defRPr/>
            </a:pPr>
            <a:r>
              <a:rPr lang="en-US" sz="2400" dirty="0"/>
              <a:t>In 2005, the FDA warned against a potential increase in the risk of congenital cardiac malformations associated with paroxetine</a:t>
            </a:r>
          </a:p>
          <a:p>
            <a:pPr>
              <a:defRPr/>
            </a:pPr>
            <a:r>
              <a:rPr lang="en-US" sz="2400" dirty="0"/>
              <a:t>Adjustment (for smoking, BMI, SES, </a:t>
            </a:r>
            <a:r>
              <a:rPr lang="en-US" sz="2400" dirty="0" err="1"/>
              <a:t>etc</a:t>
            </a:r>
            <a:r>
              <a:rPr lang="en-US" sz="2400" dirty="0"/>
              <a:t>) did not change OR in case-control studies</a:t>
            </a:r>
          </a:p>
          <a:p>
            <a:pPr>
              <a:defRPr/>
            </a:pPr>
            <a:r>
              <a:rPr lang="en-US" sz="2400" dirty="0"/>
              <a:t>We created the Medicaid Analytic eXtract (MAX) mother-infant cohort (&gt;3M)</a:t>
            </a:r>
          </a:p>
          <a:p>
            <a:endParaRPr lang="en-US" dirty="0"/>
          </a:p>
          <a:p>
            <a:endParaRPr lang="en-US" dirty="0"/>
          </a:p>
        </p:txBody>
      </p:sp>
      <p:pic>
        <p:nvPicPr>
          <p:cNvPr id="12" name="Picture 3">
            <a:extLst>
              <a:ext uri="{FF2B5EF4-FFF2-40B4-BE49-F238E27FC236}">
                <a16:creationId xmlns:a16="http://schemas.microsoft.com/office/drawing/2014/main" id="{6812F78F-9410-43B5-8FF2-6ED067B34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271" y="3548032"/>
            <a:ext cx="10590039" cy="26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a:extLst>
              <a:ext uri="{FF2B5EF4-FFF2-40B4-BE49-F238E27FC236}">
                <a16:creationId xmlns:a16="http://schemas.microsoft.com/office/drawing/2014/main" id="{0E151B54-5059-463D-8265-FA77A7ADD760}"/>
              </a:ext>
            </a:extLst>
          </p:cNvPr>
          <p:cNvSpPr txBox="1">
            <a:spLocks noChangeArrowheads="1"/>
          </p:cNvSpPr>
          <p:nvPr/>
        </p:nvSpPr>
        <p:spPr bwMode="auto">
          <a:xfrm>
            <a:off x="945136" y="6213181"/>
            <a:ext cx="10019979" cy="523220"/>
          </a:xfrm>
          <a:prstGeom prst="rect">
            <a:avLst/>
          </a:prstGeom>
          <a:solidFill>
            <a:schemeClr val="bg1"/>
          </a:solidFill>
          <a:ln>
            <a:noFill/>
          </a:ln>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dirty="0">
                <a:latin typeface="+mn-lt"/>
              </a:rPr>
              <a:t>Huybrechts K, Palmsten K, Avorn J, Cohen LJ, Holmes LB, Franklin JM, Mogun H, Levin R, Kowal M, Setoguchi S, Hernández-Díaz S. Antidepressant Use in Pregnancy and the Risk of Cardiac Defects. New England Journal of Medicine. 2014;370:2397-407). </a:t>
            </a:r>
          </a:p>
        </p:txBody>
      </p:sp>
      <p:sp>
        <p:nvSpPr>
          <p:cNvPr id="14" name="Rectangle 13">
            <a:extLst>
              <a:ext uri="{FF2B5EF4-FFF2-40B4-BE49-F238E27FC236}">
                <a16:creationId xmlns:a16="http://schemas.microsoft.com/office/drawing/2014/main" id="{6A863BA4-0FBE-47F3-B108-5D6B9ED94C24}"/>
              </a:ext>
            </a:extLst>
          </p:cNvPr>
          <p:cNvSpPr/>
          <p:nvPr/>
        </p:nvSpPr>
        <p:spPr>
          <a:xfrm>
            <a:off x="5348087" y="3423422"/>
            <a:ext cx="6339328" cy="2766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D9CE982-371E-44D8-B867-03223DE9E5D9}"/>
              </a:ext>
            </a:extLst>
          </p:cNvPr>
          <p:cNvSpPr>
            <a:spLocks noGrp="1"/>
          </p:cNvSpPr>
          <p:nvPr>
            <p:ph type="dt" sz="half" idx="10"/>
          </p:nvPr>
        </p:nvSpPr>
        <p:spPr/>
        <p:txBody>
          <a:bodyPr/>
          <a:lstStyle/>
          <a:p>
            <a:fld id="{EA5E29BF-12F3-4447-865D-84412446D07D}" type="datetime1">
              <a:rPr lang="en-US" smtClean="0"/>
              <a:t>9/7/2020</a:t>
            </a:fld>
            <a:endParaRPr lang="en-US"/>
          </a:p>
        </p:txBody>
      </p:sp>
      <p:sp>
        <p:nvSpPr>
          <p:cNvPr id="5" name="Footer Placeholder 4">
            <a:extLst>
              <a:ext uri="{FF2B5EF4-FFF2-40B4-BE49-F238E27FC236}">
                <a16:creationId xmlns:a16="http://schemas.microsoft.com/office/drawing/2014/main" id="{957A6B34-9E61-408B-A036-196974F41B7F}"/>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40B28301-D13C-4088-9926-56AEE431FC4A}"/>
              </a:ext>
            </a:extLst>
          </p:cNvPr>
          <p:cNvSpPr>
            <a:spLocks noGrp="1"/>
          </p:cNvSpPr>
          <p:nvPr>
            <p:ph type="sldNum" sz="quarter" idx="12"/>
          </p:nvPr>
        </p:nvSpPr>
        <p:spPr/>
        <p:txBody>
          <a:bodyPr/>
          <a:lstStyle/>
          <a:p>
            <a:fld id="{E095BC32-3FC6-4AD0-BEDA-9CE5BCC99587}" type="slidenum">
              <a:rPr lang="en-US" smtClean="0"/>
              <a:t>57</a:t>
            </a:fld>
            <a:endParaRPr lang="en-US"/>
          </a:p>
        </p:txBody>
      </p:sp>
    </p:spTree>
    <p:extLst>
      <p:ext uri="{BB962C8B-B14F-4D97-AF65-F5344CB8AC3E}">
        <p14:creationId xmlns:p14="http://schemas.microsoft.com/office/powerpoint/2010/main" val="8194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3">
            <a:extLst>
              <a:ext uri="{FF2B5EF4-FFF2-40B4-BE49-F238E27FC236}">
                <a16:creationId xmlns:a16="http://schemas.microsoft.com/office/drawing/2014/main" id="{CB42E1DB-1A62-441B-B757-BB7F9EE87445}"/>
              </a:ext>
            </a:extLst>
          </p:cNvPr>
          <p:cNvSpPr>
            <a:spLocks noGrp="1"/>
          </p:cNvSpPr>
          <p:nvPr>
            <p:ph type="sldNum" sz="quarter" idx="12"/>
          </p:nvPr>
        </p:nvSpPr>
        <p:spPr>
          <a:xfrm>
            <a:off x="1543050" y="1209676"/>
            <a:ext cx="45878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fld id="{4D26C0F1-6BA8-452F-8853-434911F83621}" type="slidenum">
              <a:rPr lang="en-US" altLang="en-US" sz="1200" b="1">
                <a:solidFill>
                  <a:schemeClr val="bg1"/>
                </a:solidFill>
                <a:ea typeface="MS PGothic" panose="020B0600070205080204" pitchFamily="34" charset="-128"/>
              </a:rPr>
              <a:pPr algn="ctr">
                <a:spcBef>
                  <a:spcPct val="0"/>
                </a:spcBef>
                <a:buClrTx/>
                <a:buSzTx/>
                <a:buFontTx/>
                <a:buNone/>
              </a:pPr>
              <a:t>58</a:t>
            </a:fld>
            <a:endParaRPr lang="en-US" altLang="en-US" sz="1200" b="1" dirty="0">
              <a:solidFill>
                <a:schemeClr val="bg1"/>
              </a:solidFill>
              <a:ea typeface="MS PGothic" panose="020B0600070205080204" pitchFamily="34" charset="-128"/>
            </a:endParaRPr>
          </a:p>
        </p:txBody>
      </p:sp>
      <p:sp>
        <p:nvSpPr>
          <p:cNvPr id="3" name="Content Placeholder 2">
            <a:extLst>
              <a:ext uri="{FF2B5EF4-FFF2-40B4-BE49-F238E27FC236}">
                <a16:creationId xmlns:a16="http://schemas.microsoft.com/office/drawing/2014/main" id="{7B95CE3F-876D-4826-88FE-35FECF4D36E9}"/>
              </a:ext>
            </a:extLst>
          </p:cNvPr>
          <p:cNvSpPr>
            <a:spLocks noGrp="1"/>
          </p:cNvSpPr>
          <p:nvPr>
            <p:ph sz="quarter" idx="1"/>
          </p:nvPr>
        </p:nvSpPr>
        <p:spPr>
          <a:xfrm>
            <a:off x="475827" y="1880440"/>
            <a:ext cx="6625061" cy="4234610"/>
          </a:xfrm>
        </p:spPr>
        <p:txBody>
          <a:bodyPr>
            <a:normAutofit fontScale="85000" lnSpcReduction="10000"/>
          </a:bodyPr>
          <a:lstStyle/>
          <a:p>
            <a:pPr>
              <a:lnSpc>
                <a:spcPct val="100000"/>
              </a:lnSpc>
              <a:spcBef>
                <a:spcPts val="600"/>
              </a:spcBef>
              <a:defRPr/>
            </a:pPr>
            <a:r>
              <a:rPr lang="en-US" sz="3200" dirty="0">
                <a:ea typeface="ＭＳ Ｐゴシック" pitchFamily="34" charset="-128"/>
              </a:rPr>
              <a:t>Mitigate through design </a:t>
            </a:r>
            <a:r>
              <a:rPr lang="en-US" sz="3200" dirty="0">
                <a:ea typeface="ＭＳ Ｐゴシック" pitchFamily="34" charset="-128"/>
                <a:sym typeface="Wingdings" panose="05000000000000000000" pitchFamily="2" charset="2"/>
              </a:rPr>
              <a:t> Target trial (e.g., inclusion criteria, active comparator) </a:t>
            </a:r>
          </a:p>
          <a:p>
            <a:pPr>
              <a:lnSpc>
                <a:spcPct val="100000"/>
              </a:lnSpc>
              <a:spcBef>
                <a:spcPts val="600"/>
              </a:spcBef>
              <a:defRPr/>
            </a:pPr>
            <a:r>
              <a:rPr lang="en-US" sz="3200" dirty="0">
                <a:ea typeface="ＭＳ Ｐゴシック" pitchFamily="34" charset="-128"/>
                <a:sym typeface="Wingdings" panose="05000000000000000000" pitchFamily="2" charset="2"/>
              </a:rPr>
              <a:t>Adjust for measured confounders</a:t>
            </a:r>
          </a:p>
          <a:p>
            <a:pPr>
              <a:lnSpc>
                <a:spcPct val="100000"/>
              </a:lnSpc>
              <a:spcBef>
                <a:spcPts val="600"/>
              </a:spcBef>
              <a:defRPr/>
            </a:pPr>
            <a:r>
              <a:rPr lang="en-US" sz="3200" dirty="0">
                <a:ea typeface="ＭＳ Ｐゴシック" pitchFamily="34" charset="-128"/>
                <a:sym typeface="Wingdings" panose="05000000000000000000" pitchFamily="2" charset="2"/>
              </a:rPr>
              <a:t>External adjustment </a:t>
            </a:r>
            <a:r>
              <a:rPr lang="en-US" sz="3200" dirty="0"/>
              <a:t>(e.g., National Health and Nutrition Examination Survey) </a:t>
            </a:r>
            <a:endParaRPr lang="en-US" sz="3200" dirty="0">
              <a:ea typeface="ＭＳ Ｐゴシック" pitchFamily="34" charset="-128"/>
              <a:sym typeface="Wingdings" panose="05000000000000000000" pitchFamily="2" charset="2"/>
            </a:endParaRPr>
          </a:p>
          <a:p>
            <a:pPr>
              <a:lnSpc>
                <a:spcPct val="100000"/>
              </a:lnSpc>
              <a:spcBef>
                <a:spcPts val="600"/>
              </a:spcBef>
              <a:defRPr/>
            </a:pPr>
            <a:r>
              <a:rPr lang="en-US" sz="3200" dirty="0">
                <a:ea typeface="ＭＳ Ｐゴシック" pitchFamily="34" charset="-128"/>
                <a:sym typeface="Wingdings" panose="05000000000000000000" pitchFamily="2" charset="2"/>
              </a:rPr>
              <a:t>Negative controls (e.g., </a:t>
            </a:r>
            <a:r>
              <a:rPr lang="en-US" sz="3200" dirty="0"/>
              <a:t>Evaluate the effect of exposure during a window other than the suspected etiologically relevant window)</a:t>
            </a:r>
          </a:p>
          <a:p>
            <a:pPr>
              <a:lnSpc>
                <a:spcPct val="100000"/>
              </a:lnSpc>
              <a:spcBef>
                <a:spcPts val="600"/>
              </a:spcBef>
              <a:defRPr/>
            </a:pPr>
            <a:r>
              <a:rPr lang="en-US" sz="3200" dirty="0"/>
              <a:t>Probabilistic bias analyses (Fox et al. Int J Epidemiol 2005</a:t>
            </a:r>
            <a:r>
              <a:rPr lang="en-US" dirty="0"/>
              <a:t>)</a:t>
            </a:r>
            <a:endParaRPr lang="en-US" dirty="0">
              <a:ea typeface="ＭＳ Ｐゴシック" pitchFamily="34" charset="-128"/>
            </a:endParaRPr>
          </a:p>
        </p:txBody>
      </p:sp>
      <p:sp>
        <p:nvSpPr>
          <p:cNvPr id="61445" name="TextBox 3">
            <a:extLst>
              <a:ext uri="{FF2B5EF4-FFF2-40B4-BE49-F238E27FC236}">
                <a16:creationId xmlns:a16="http://schemas.microsoft.com/office/drawing/2014/main" id="{9803FCA1-8461-4B9F-870E-F6CA1BD121E8}"/>
              </a:ext>
            </a:extLst>
          </p:cNvPr>
          <p:cNvSpPr txBox="1">
            <a:spLocks noChangeArrowheads="1"/>
          </p:cNvSpPr>
          <p:nvPr/>
        </p:nvSpPr>
        <p:spPr bwMode="auto">
          <a:xfrm>
            <a:off x="7345363" y="6267451"/>
            <a:ext cx="196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dirty="0"/>
              <a:t> </a:t>
            </a:r>
          </a:p>
          <a:p>
            <a:pPr>
              <a:spcBef>
                <a:spcPct val="0"/>
              </a:spcBef>
              <a:buClrTx/>
              <a:buSzTx/>
              <a:buFontTx/>
              <a:buNone/>
            </a:pPr>
            <a:endParaRPr lang="en-US" altLang="en-US" sz="2400" dirty="0">
              <a:latin typeface="Calibri" panose="020F0502020204030204" pitchFamily="34" charset="0"/>
            </a:endParaRPr>
          </a:p>
        </p:txBody>
      </p:sp>
      <p:pic>
        <p:nvPicPr>
          <p:cNvPr id="2" name="Picture 1">
            <a:extLst>
              <a:ext uri="{FF2B5EF4-FFF2-40B4-BE49-F238E27FC236}">
                <a16:creationId xmlns:a16="http://schemas.microsoft.com/office/drawing/2014/main" id="{0594CE72-9DD1-4B86-BD2B-96E57F6D6254}"/>
              </a:ext>
            </a:extLst>
          </p:cNvPr>
          <p:cNvPicPr>
            <a:picLocks noChangeAspect="1"/>
          </p:cNvPicPr>
          <p:nvPr/>
        </p:nvPicPr>
        <p:blipFill>
          <a:blip r:embed="rId2"/>
          <a:stretch>
            <a:fillRect/>
          </a:stretch>
        </p:blipFill>
        <p:spPr>
          <a:xfrm>
            <a:off x="7190927" y="354282"/>
            <a:ext cx="4237087" cy="2548349"/>
          </a:xfrm>
          <a:prstGeom prst="rect">
            <a:avLst/>
          </a:prstGeom>
        </p:spPr>
      </p:pic>
      <p:sp>
        <p:nvSpPr>
          <p:cNvPr id="8" name="Rectangle 1">
            <a:extLst>
              <a:ext uri="{FF2B5EF4-FFF2-40B4-BE49-F238E27FC236}">
                <a16:creationId xmlns:a16="http://schemas.microsoft.com/office/drawing/2014/main" id="{38CD946B-B212-4E41-A998-1D168CDDE18C}"/>
              </a:ext>
            </a:extLst>
          </p:cNvPr>
          <p:cNvSpPr>
            <a:spLocks noChangeArrowheads="1"/>
          </p:cNvSpPr>
          <p:nvPr/>
        </p:nvSpPr>
        <p:spPr bwMode="auto">
          <a:xfrm>
            <a:off x="7267364" y="2926107"/>
            <a:ext cx="446362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r"/>
                <a:tab pos="2743200" algn="ctr"/>
                <a:tab pos="5486400" algn="r"/>
              </a:tabLst>
            </a:pPr>
            <a:r>
              <a:rPr lang="en-US" sz="1400" dirty="0">
                <a:ea typeface="MS Gothic" pitchFamily="49" charset="-128"/>
                <a:cs typeface="Times New Roman" pitchFamily="18" charset="0"/>
              </a:rPr>
              <a:t>External adjustment of the observed crude relative risk (RR</a:t>
            </a:r>
            <a:r>
              <a:rPr lang="en-US" sz="1400" baseline="-30000" dirty="0">
                <a:ea typeface="MS Gothic" pitchFamily="49" charset="-128"/>
                <a:cs typeface="Times New Roman" pitchFamily="18" charset="0"/>
              </a:rPr>
              <a:t>ED</a:t>
            </a:r>
            <a:r>
              <a:rPr lang="en-US" sz="1400" dirty="0">
                <a:ea typeface="MS Gothic" pitchFamily="49" charset="-128"/>
                <a:cs typeface="Times New Roman" pitchFamily="18" charset="0"/>
              </a:rPr>
              <a:t>) using NHANES data.</a:t>
            </a:r>
            <a:endParaRPr lang="en-US" sz="1400" dirty="0">
              <a:cs typeface="Arial" pitchFamily="34" charset="0"/>
            </a:endParaRPr>
          </a:p>
        </p:txBody>
      </p:sp>
      <p:pic>
        <p:nvPicPr>
          <p:cNvPr id="10" name="Picture 1">
            <a:extLst>
              <a:ext uri="{FF2B5EF4-FFF2-40B4-BE49-F238E27FC236}">
                <a16:creationId xmlns:a16="http://schemas.microsoft.com/office/drawing/2014/main" id="{278BFCB0-8697-4E83-94BA-7327DEAC9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888" y="3545116"/>
            <a:ext cx="3996267" cy="313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a:extLst>
              <a:ext uri="{FF2B5EF4-FFF2-40B4-BE49-F238E27FC236}">
                <a16:creationId xmlns:a16="http://schemas.microsoft.com/office/drawing/2014/main" id="{8C355FA1-39A4-43FB-A298-5CD8E8A920D1}"/>
              </a:ext>
            </a:extLst>
          </p:cNvPr>
          <p:cNvSpPr txBox="1">
            <a:spLocks noChangeArrowheads="1"/>
          </p:cNvSpPr>
          <p:nvPr/>
        </p:nvSpPr>
        <p:spPr bwMode="auto">
          <a:xfrm>
            <a:off x="6798337" y="6256199"/>
            <a:ext cx="5455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dirty="0">
                <a:latin typeface="+mn-lt"/>
              </a:rPr>
              <a:t>Hernandez-Diaz S, Huybrechts KF, Desai RJ, et al. Topiramate use early in pregnancy and the risk of oral clefts. Neurology. 2018; 90(4):e342-e351</a:t>
            </a:r>
          </a:p>
        </p:txBody>
      </p:sp>
      <p:sp>
        <p:nvSpPr>
          <p:cNvPr id="12" name="Title 1">
            <a:extLst>
              <a:ext uri="{FF2B5EF4-FFF2-40B4-BE49-F238E27FC236}">
                <a16:creationId xmlns:a16="http://schemas.microsoft.com/office/drawing/2014/main" id="{42D10020-38E3-4AC4-919D-730440BE9FEF}"/>
              </a:ext>
            </a:extLst>
          </p:cNvPr>
          <p:cNvSpPr>
            <a:spLocks noGrp="1"/>
          </p:cNvSpPr>
          <p:nvPr>
            <p:ph type="title"/>
          </p:nvPr>
        </p:nvSpPr>
        <p:spPr>
          <a:xfrm>
            <a:off x="838200" y="365125"/>
            <a:ext cx="10515600" cy="1325563"/>
          </a:xfrm>
        </p:spPr>
        <p:txBody>
          <a:bodyPr/>
          <a:lstStyle/>
          <a:p>
            <a:r>
              <a:rPr lang="en-US" b="1" dirty="0"/>
              <a:t>Confounding</a:t>
            </a:r>
          </a:p>
        </p:txBody>
      </p:sp>
      <p:sp>
        <p:nvSpPr>
          <p:cNvPr id="5" name="Date Placeholder 4">
            <a:extLst>
              <a:ext uri="{FF2B5EF4-FFF2-40B4-BE49-F238E27FC236}">
                <a16:creationId xmlns:a16="http://schemas.microsoft.com/office/drawing/2014/main" id="{899FF420-D295-4137-8E24-10D4E19F2ADE}"/>
              </a:ext>
            </a:extLst>
          </p:cNvPr>
          <p:cNvSpPr>
            <a:spLocks noGrp="1"/>
          </p:cNvSpPr>
          <p:nvPr>
            <p:ph type="dt" sz="half" idx="10"/>
          </p:nvPr>
        </p:nvSpPr>
        <p:spPr/>
        <p:txBody>
          <a:bodyPr/>
          <a:lstStyle/>
          <a:p>
            <a:fld id="{0C985158-A69C-40DF-AD70-2BD1D6EB6C0F}" type="datetime1">
              <a:rPr lang="en-US" smtClean="0"/>
              <a:t>9/7/2020</a:t>
            </a:fld>
            <a:endParaRPr lang="en-US"/>
          </a:p>
        </p:txBody>
      </p:sp>
      <p:sp>
        <p:nvSpPr>
          <p:cNvPr id="6" name="Footer Placeholder 5">
            <a:extLst>
              <a:ext uri="{FF2B5EF4-FFF2-40B4-BE49-F238E27FC236}">
                <a16:creationId xmlns:a16="http://schemas.microsoft.com/office/drawing/2014/main" id="{A1AD3785-B28D-41C3-A6D9-39BBEF23DE92}"/>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1382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0B8B28E-8AC0-4035-ACF4-12AFB2132A9E}"/>
              </a:ext>
            </a:extLst>
          </p:cNvPr>
          <p:cNvGraphicFramePr/>
          <p:nvPr>
            <p:extLst>
              <p:ext uri="{D42A27DB-BD31-4B8C-83A1-F6EECF244321}">
                <p14:modId xmlns:p14="http://schemas.microsoft.com/office/powerpoint/2010/main" val="2253321572"/>
              </p:ext>
            </p:extLst>
          </p:nvPr>
        </p:nvGraphicFramePr>
        <p:xfrm>
          <a:off x="3009900" y="2228850"/>
          <a:ext cx="58293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B2FFAFD-F87A-42FF-8F07-72CFB56B927C}"/>
              </a:ext>
            </a:extLst>
          </p:cNvPr>
          <p:cNvSpPr txBox="1">
            <a:spLocks/>
          </p:cNvSpPr>
          <p:nvPr/>
        </p:nvSpPr>
        <p:spPr>
          <a:xfrm>
            <a:off x="475827" y="427037"/>
            <a:ext cx="6507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Alternative explanations</a:t>
            </a:r>
          </a:p>
        </p:txBody>
      </p:sp>
      <p:sp>
        <p:nvSpPr>
          <p:cNvPr id="5" name="Date Placeholder 4">
            <a:extLst>
              <a:ext uri="{FF2B5EF4-FFF2-40B4-BE49-F238E27FC236}">
                <a16:creationId xmlns:a16="http://schemas.microsoft.com/office/drawing/2014/main" id="{411E2FC2-873D-42C7-BBFA-62789FD8B107}"/>
              </a:ext>
            </a:extLst>
          </p:cNvPr>
          <p:cNvSpPr>
            <a:spLocks noGrp="1"/>
          </p:cNvSpPr>
          <p:nvPr>
            <p:ph type="dt" sz="half" idx="10"/>
          </p:nvPr>
        </p:nvSpPr>
        <p:spPr/>
        <p:txBody>
          <a:bodyPr/>
          <a:lstStyle/>
          <a:p>
            <a:fld id="{5FCEAE10-49A0-4FFC-B33E-B724E1D9EBBA}" type="datetime1">
              <a:rPr lang="en-US" smtClean="0"/>
              <a:t>9/7/2020</a:t>
            </a:fld>
            <a:endParaRPr lang="en-US"/>
          </a:p>
        </p:txBody>
      </p:sp>
      <p:sp>
        <p:nvSpPr>
          <p:cNvPr id="7" name="Footer Placeholder 6">
            <a:extLst>
              <a:ext uri="{FF2B5EF4-FFF2-40B4-BE49-F238E27FC236}">
                <a16:creationId xmlns:a16="http://schemas.microsoft.com/office/drawing/2014/main" id="{10808A64-5BA3-44A9-BBA4-32548191D170}"/>
              </a:ext>
            </a:extLst>
          </p:cNvPr>
          <p:cNvSpPr>
            <a:spLocks noGrp="1"/>
          </p:cNvSpPr>
          <p:nvPr>
            <p:ph type="ftr" sz="quarter" idx="11"/>
          </p:nvPr>
        </p:nvSpPr>
        <p:spPr/>
        <p:txBody>
          <a:bodyPr/>
          <a:lstStyle/>
          <a:p>
            <a:r>
              <a:rPr lang="en-US"/>
              <a:t>Hernandez-Diaz</a:t>
            </a:r>
          </a:p>
        </p:txBody>
      </p:sp>
      <p:sp>
        <p:nvSpPr>
          <p:cNvPr id="8" name="Slide Number Placeholder 7">
            <a:extLst>
              <a:ext uri="{FF2B5EF4-FFF2-40B4-BE49-F238E27FC236}">
                <a16:creationId xmlns:a16="http://schemas.microsoft.com/office/drawing/2014/main" id="{FB4C6C3B-73D1-4E8D-B77B-C411E3E77710}"/>
              </a:ext>
            </a:extLst>
          </p:cNvPr>
          <p:cNvSpPr>
            <a:spLocks noGrp="1"/>
          </p:cNvSpPr>
          <p:nvPr>
            <p:ph type="sldNum" sz="quarter" idx="12"/>
          </p:nvPr>
        </p:nvSpPr>
        <p:spPr/>
        <p:txBody>
          <a:bodyPr/>
          <a:lstStyle/>
          <a:p>
            <a:fld id="{E095BC32-3FC6-4AD0-BEDA-9CE5BCC99587}"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1316" y="877277"/>
            <a:ext cx="6862059" cy="4901162"/>
          </a:xfrm>
        </p:spPr>
        <p:txBody>
          <a:bodyPr/>
          <a:lstStyle/>
          <a:p>
            <a:r>
              <a:rPr lang="en-US" dirty="0">
                <a:latin typeface="Arial Narrow"/>
                <a:cs typeface="Arial Narrow"/>
              </a:rPr>
              <a:t>…</a:t>
            </a:r>
            <a:r>
              <a:rPr lang="en-US" dirty="0">
                <a:cs typeface="Arial Narrow"/>
              </a:rPr>
              <a:t>that entered German market in 1957 as a non-addictive, non-barbiturate </a:t>
            </a:r>
            <a:r>
              <a:rPr lang="en-US" u="sng" dirty="0">
                <a:cs typeface="Arial Narrow"/>
              </a:rPr>
              <a:t>sedative</a:t>
            </a:r>
          </a:p>
          <a:p>
            <a:r>
              <a:rPr lang="en-US" dirty="0">
                <a:cs typeface="Arial Narrow"/>
              </a:rPr>
              <a:t>Quickly discovered to also be an effective </a:t>
            </a:r>
            <a:r>
              <a:rPr lang="en-US" dirty="0">
                <a:latin typeface="Arial Narrow"/>
                <a:cs typeface="Arial Narrow"/>
              </a:rPr>
              <a:t>anti‐emetic and used to treat </a:t>
            </a:r>
            <a:r>
              <a:rPr lang="en-US" u="sng" dirty="0">
                <a:latin typeface="Arial Narrow"/>
                <a:cs typeface="Arial Narrow"/>
              </a:rPr>
              <a:t>morning sickness </a:t>
            </a:r>
            <a:r>
              <a:rPr lang="en-US" dirty="0">
                <a:latin typeface="Arial Narrow"/>
                <a:cs typeface="Arial Narrow"/>
              </a:rPr>
              <a:t>in pregnant women</a:t>
            </a:r>
          </a:p>
          <a:p>
            <a:pPr marL="342900" lvl="1">
              <a:spcAft>
                <a:spcPts val="600"/>
              </a:spcAft>
            </a:pPr>
            <a:r>
              <a:rPr lang="en-US" dirty="0">
                <a:latin typeface="Arial Narrow" charset="0"/>
              </a:rPr>
              <a:t>Marketing (46 countries; </a:t>
            </a:r>
            <a:r>
              <a:rPr lang="en-US" dirty="0" err="1">
                <a:latin typeface="Arial Narrow" charset="0"/>
              </a:rPr>
              <a:t>Distaval</a:t>
            </a:r>
            <a:r>
              <a:rPr lang="en-US" dirty="0">
                <a:latin typeface="Arial Narrow" charset="0"/>
              </a:rPr>
              <a:t>, </a:t>
            </a:r>
            <a:r>
              <a:rPr lang="en-US" dirty="0" err="1">
                <a:latin typeface="Arial Narrow" charset="0"/>
              </a:rPr>
              <a:t>Softenon</a:t>
            </a:r>
            <a:r>
              <a:rPr lang="en-US" dirty="0">
                <a:latin typeface="Arial Narrow" charset="0"/>
              </a:rPr>
              <a:t>, </a:t>
            </a:r>
            <a:r>
              <a:rPr lang="en-US" dirty="0" err="1">
                <a:latin typeface="Arial Narrow" charset="0"/>
              </a:rPr>
              <a:t>Contergan</a:t>
            </a:r>
            <a:r>
              <a:rPr lang="en-US" dirty="0">
                <a:latin typeface="Arial Narrow" charset="0"/>
              </a:rPr>
              <a:t>):</a:t>
            </a:r>
          </a:p>
          <a:p>
            <a:pPr marL="745333" lvl="3">
              <a:spcAft>
                <a:spcPts val="0"/>
              </a:spcAft>
            </a:pPr>
            <a:r>
              <a:rPr lang="en-US" dirty="0">
                <a:latin typeface="Arial Narrow" charset="0"/>
              </a:rPr>
              <a:t>“…drug of choice to help pregnant women” </a:t>
            </a:r>
          </a:p>
          <a:p>
            <a:pPr marL="745333" lvl="3">
              <a:spcAft>
                <a:spcPts val="1200"/>
              </a:spcAft>
            </a:pPr>
            <a:r>
              <a:rPr lang="en-US" dirty="0">
                <a:latin typeface="Arial Narrow" charset="0"/>
              </a:rPr>
              <a:t>“completely safe for pregnant women”</a:t>
            </a:r>
          </a:p>
          <a:p>
            <a:pPr marL="342900" lvl="1">
              <a:spcAft>
                <a:spcPts val="600"/>
              </a:spcAft>
            </a:pPr>
            <a:r>
              <a:rPr lang="en-US" dirty="0">
                <a:latin typeface="Arial Narrow" charset="0"/>
              </a:rPr>
              <a:t>However:</a:t>
            </a:r>
          </a:p>
          <a:p>
            <a:pPr marL="745333" lvl="3">
              <a:spcAft>
                <a:spcPts val="0"/>
              </a:spcAft>
            </a:pPr>
            <a:r>
              <a:rPr lang="en-US" dirty="0">
                <a:latin typeface="Arial Narrow" charset="0"/>
              </a:rPr>
              <a:t>No studies in pregnant women (or animals) had been conducted.  </a:t>
            </a:r>
          </a:p>
          <a:p>
            <a:pPr marL="745333" lvl="3">
              <a:spcAft>
                <a:spcPts val="1200"/>
              </a:spcAft>
            </a:pPr>
            <a:r>
              <a:rPr lang="en-US" dirty="0">
                <a:latin typeface="Arial Narrow" charset="0"/>
              </a:rPr>
              <a:t>“Practically nothing was known about the drug at the time of its marketing"</a:t>
            </a:r>
          </a:p>
          <a:p>
            <a:endParaRPr lang="en-US" dirty="0">
              <a:latin typeface="Arial Narrow"/>
              <a:cs typeface="Arial Narrow"/>
            </a:endParaRPr>
          </a:p>
          <a:p>
            <a:endParaRPr lang="en-US" dirty="0">
              <a:latin typeface="Franklin Gothic Book Regular" charset="0"/>
            </a:endParaRPr>
          </a:p>
          <a:p>
            <a:endParaRPr lang="en-US" u="sng" dirty="0"/>
          </a:p>
        </p:txBody>
      </p:sp>
      <p:pic>
        <p:nvPicPr>
          <p:cNvPr id="6" name="Picture 4" descr="distaval"/>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2" y="896521"/>
            <a:ext cx="3729167" cy="545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5041316" y="1768831"/>
            <a:ext cx="7024058" cy="4369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15262350-7586-420B-825E-0BCE6CDEA217}"/>
              </a:ext>
            </a:extLst>
          </p:cNvPr>
          <p:cNvSpPr>
            <a:spLocks noGrp="1"/>
          </p:cNvSpPr>
          <p:nvPr>
            <p:ph type="dt" sz="half" idx="10"/>
          </p:nvPr>
        </p:nvSpPr>
        <p:spPr/>
        <p:txBody>
          <a:bodyPr/>
          <a:lstStyle/>
          <a:p>
            <a:fld id="{DE109DE5-4C39-49B2-A87F-E44947DF8E7B}" type="datetime1">
              <a:rPr lang="en-US" smtClean="0"/>
              <a:t>9/7/2020</a:t>
            </a:fld>
            <a:endParaRPr lang="en-US"/>
          </a:p>
        </p:txBody>
      </p:sp>
      <p:sp>
        <p:nvSpPr>
          <p:cNvPr id="11" name="Footer Placeholder 10">
            <a:extLst>
              <a:ext uri="{FF2B5EF4-FFF2-40B4-BE49-F238E27FC236}">
                <a16:creationId xmlns:a16="http://schemas.microsoft.com/office/drawing/2014/main" id="{65759807-E74F-4639-A4B0-E0B7B8BD714F}"/>
              </a:ext>
            </a:extLst>
          </p:cNvPr>
          <p:cNvSpPr>
            <a:spLocks noGrp="1"/>
          </p:cNvSpPr>
          <p:nvPr>
            <p:ph type="ftr" sz="quarter" idx="11"/>
          </p:nvPr>
        </p:nvSpPr>
        <p:spPr/>
        <p:txBody>
          <a:bodyPr/>
          <a:lstStyle/>
          <a:p>
            <a:r>
              <a:rPr lang="en-US"/>
              <a:t>Hernandez-Diaz</a:t>
            </a:r>
          </a:p>
        </p:txBody>
      </p:sp>
      <p:sp>
        <p:nvSpPr>
          <p:cNvPr id="12" name="Slide Number Placeholder 11">
            <a:extLst>
              <a:ext uri="{FF2B5EF4-FFF2-40B4-BE49-F238E27FC236}">
                <a16:creationId xmlns:a16="http://schemas.microsoft.com/office/drawing/2014/main" id="{F80BDB1A-AD03-43CF-A390-1C693D78E1D0}"/>
              </a:ext>
            </a:extLst>
          </p:cNvPr>
          <p:cNvSpPr>
            <a:spLocks noGrp="1"/>
          </p:cNvSpPr>
          <p:nvPr>
            <p:ph type="sldNum" sz="quarter" idx="12"/>
          </p:nvPr>
        </p:nvSpPr>
        <p:spPr/>
        <p:txBody>
          <a:bodyPr/>
          <a:lstStyle/>
          <a:p>
            <a:fld id="{E095BC32-3FC6-4AD0-BEDA-9CE5BCC99587}" type="slidenum">
              <a:rPr lang="en-US" smtClean="0"/>
              <a:t>6</a:t>
            </a:fld>
            <a:endParaRPr lang="en-US"/>
          </a:p>
        </p:txBody>
      </p:sp>
    </p:spTree>
    <p:extLst>
      <p:ext uri="{BB962C8B-B14F-4D97-AF65-F5344CB8AC3E}">
        <p14:creationId xmlns:p14="http://schemas.microsoft.com/office/powerpoint/2010/main" val="25755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756" y="166213"/>
            <a:ext cx="11489635" cy="1170120"/>
          </a:xfrm>
        </p:spPr>
        <p:txBody>
          <a:bodyPr>
            <a:noAutofit/>
          </a:bodyPr>
          <a:lstStyle/>
          <a:p>
            <a:r>
              <a:rPr lang="en-US" altLang="en-US" b="1" dirty="0"/>
              <a:t>Pregnancy Registries</a:t>
            </a:r>
            <a:endParaRPr lang="en-US" b="1" dirty="0"/>
          </a:p>
        </p:txBody>
      </p:sp>
      <p:sp>
        <p:nvSpPr>
          <p:cNvPr id="2" name="Content Placeholder 1"/>
          <p:cNvSpPr>
            <a:spLocks noGrp="1"/>
          </p:cNvSpPr>
          <p:nvPr>
            <p:ph idx="1"/>
          </p:nvPr>
        </p:nvSpPr>
        <p:spPr>
          <a:xfrm>
            <a:off x="318052" y="1402585"/>
            <a:ext cx="11489635" cy="3933177"/>
          </a:xfrm>
        </p:spPr>
        <p:txBody>
          <a:bodyPr>
            <a:normAutofit/>
          </a:bodyPr>
          <a:lstStyle/>
          <a:p>
            <a:r>
              <a:rPr lang="en-US" sz="2667" dirty="0"/>
              <a:t>First line of evidence to identify teratogens because they are able to enroll women soon after drug approval.</a:t>
            </a:r>
          </a:p>
          <a:p>
            <a:r>
              <a:rPr lang="en-US" sz="2667" dirty="0"/>
              <a:t>However, they often fail to produce robust safety data, particularly for newly introduced drugs for relatively rare conditions. </a:t>
            </a:r>
          </a:p>
          <a:p>
            <a:r>
              <a:rPr lang="en-US" sz="2667" dirty="0"/>
              <a:t>Targeted enrollment usually ranges between 100 and 500 pregnancies</a:t>
            </a:r>
            <a:r>
              <a:rPr lang="en-US" dirty="0"/>
              <a:t> </a:t>
            </a:r>
          </a:p>
          <a:p>
            <a:pPr lvl="1"/>
            <a:r>
              <a:rPr lang="en-US" dirty="0"/>
              <a:t>only 14% of registries achieve target enrolment </a:t>
            </a:r>
          </a:p>
          <a:p>
            <a:pPr lvl="1"/>
            <a:r>
              <a:rPr lang="en-US" b="1" dirty="0"/>
              <a:t>Is this sample size sufficient to detect meaningful risks? </a:t>
            </a:r>
          </a:p>
          <a:p>
            <a:pPr lvl="1"/>
            <a:endParaRPr lang="en-US" b="1" dirty="0">
              <a:solidFill>
                <a:srgbClr val="004758"/>
              </a:solidFill>
            </a:endParaRPr>
          </a:p>
        </p:txBody>
      </p:sp>
      <p:sp>
        <p:nvSpPr>
          <p:cNvPr id="4" name="TextBox 3">
            <a:extLst>
              <a:ext uri="{FF2B5EF4-FFF2-40B4-BE49-F238E27FC236}">
                <a16:creationId xmlns:a16="http://schemas.microsoft.com/office/drawing/2014/main" id="{074FAB2A-31E0-4FE3-8FBD-865698370045}"/>
              </a:ext>
            </a:extLst>
          </p:cNvPr>
          <p:cNvSpPr txBox="1"/>
          <p:nvPr/>
        </p:nvSpPr>
        <p:spPr>
          <a:xfrm>
            <a:off x="243614" y="5212345"/>
            <a:ext cx="11820188" cy="923330"/>
          </a:xfrm>
          <a:prstGeom prst="rect">
            <a:avLst/>
          </a:prstGeom>
          <a:noFill/>
        </p:spPr>
        <p:txBody>
          <a:bodyPr wrap="square" rtlCol="0">
            <a:spAutoFit/>
          </a:bodyPr>
          <a:lstStyle/>
          <a:p>
            <a:r>
              <a:rPr lang="en-US" dirty="0" err="1"/>
              <a:t>Sahin</a:t>
            </a:r>
            <a:r>
              <a:rPr lang="en-US" dirty="0"/>
              <a:t> L. Pregnancy exposure registries and other post-approval studies: current status and observations. Data on file. Center for Drug Evaluation and Research, Office of New Drugs, FDA; 2014. Available at: http://www.fda.gov/downloads/Drugs/NewsEvents/UCM399660.pdf. </a:t>
            </a:r>
          </a:p>
        </p:txBody>
      </p:sp>
      <p:sp>
        <p:nvSpPr>
          <p:cNvPr id="5" name="Date Placeholder 4">
            <a:extLst>
              <a:ext uri="{FF2B5EF4-FFF2-40B4-BE49-F238E27FC236}">
                <a16:creationId xmlns:a16="http://schemas.microsoft.com/office/drawing/2014/main" id="{E5024ACA-A6EA-46EE-A3C1-6D9D49FF3FF1}"/>
              </a:ext>
            </a:extLst>
          </p:cNvPr>
          <p:cNvSpPr>
            <a:spLocks noGrp="1"/>
          </p:cNvSpPr>
          <p:nvPr>
            <p:ph type="dt" sz="half" idx="10"/>
          </p:nvPr>
        </p:nvSpPr>
        <p:spPr/>
        <p:txBody>
          <a:bodyPr/>
          <a:lstStyle/>
          <a:p>
            <a:fld id="{B66BAF13-DCF0-4295-B639-DE9B317EED63}" type="datetime1">
              <a:rPr lang="en-US" smtClean="0"/>
              <a:t>9/7/2020</a:t>
            </a:fld>
            <a:endParaRPr lang="en-US"/>
          </a:p>
        </p:txBody>
      </p:sp>
      <p:sp>
        <p:nvSpPr>
          <p:cNvPr id="6" name="Footer Placeholder 5">
            <a:extLst>
              <a:ext uri="{FF2B5EF4-FFF2-40B4-BE49-F238E27FC236}">
                <a16:creationId xmlns:a16="http://schemas.microsoft.com/office/drawing/2014/main" id="{3C0D77CC-3CE7-469A-83B6-970129E2C312}"/>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26062E17-8324-4ACE-8968-8E65E5EFDF85}"/>
              </a:ext>
            </a:extLst>
          </p:cNvPr>
          <p:cNvSpPr>
            <a:spLocks noGrp="1"/>
          </p:cNvSpPr>
          <p:nvPr>
            <p:ph type="sldNum" sz="quarter" idx="12"/>
          </p:nvPr>
        </p:nvSpPr>
        <p:spPr/>
        <p:txBody>
          <a:bodyPr/>
          <a:lstStyle/>
          <a:p>
            <a:fld id="{E095BC32-3FC6-4AD0-BEDA-9CE5BCC99587}" type="slidenum">
              <a:rPr lang="en-US" smtClean="0"/>
              <a:t>60</a:t>
            </a:fld>
            <a:endParaRPr lang="en-US"/>
          </a:p>
        </p:txBody>
      </p:sp>
    </p:spTree>
    <p:extLst>
      <p:ext uri="{BB962C8B-B14F-4D97-AF65-F5344CB8AC3E}">
        <p14:creationId xmlns:p14="http://schemas.microsoft.com/office/powerpoint/2010/main" val="2469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365125"/>
            <a:ext cx="10782300" cy="1325563"/>
          </a:xfrm>
        </p:spPr>
        <p:txBody>
          <a:bodyPr>
            <a:normAutofit/>
          </a:bodyPr>
          <a:lstStyle/>
          <a:p>
            <a:r>
              <a:rPr lang="en-US" altLang="en-US" b="1" dirty="0"/>
              <a:t>Deciding the minimal sample size: Under null</a:t>
            </a:r>
            <a:endParaRPr lang="en-US" dirty="0"/>
          </a:p>
        </p:txBody>
      </p:sp>
      <p:sp>
        <p:nvSpPr>
          <p:cNvPr id="2" name="Content Placeholder 1"/>
          <p:cNvSpPr>
            <a:spLocks noGrp="1"/>
          </p:cNvSpPr>
          <p:nvPr>
            <p:ph idx="1"/>
          </p:nvPr>
        </p:nvSpPr>
        <p:spPr>
          <a:xfrm>
            <a:off x="318053" y="1921394"/>
            <a:ext cx="5981148" cy="3933177"/>
          </a:xfrm>
        </p:spPr>
        <p:txBody>
          <a:bodyPr>
            <a:normAutofit/>
          </a:bodyPr>
          <a:lstStyle/>
          <a:p>
            <a:r>
              <a:rPr lang="en-US" dirty="0"/>
              <a:t>Assuming a baseline risk of </a:t>
            </a:r>
            <a:r>
              <a:rPr lang="en-US" b="1" dirty="0"/>
              <a:t>3% for major malformations</a:t>
            </a:r>
            <a:r>
              <a:rPr lang="en-US" dirty="0"/>
              <a:t>, a cohort with a ratio of exposed to unexposed 1:3, and about 100 exposed pregnancies would have 80% power to “exclude” relative risks (RRs) of 6.5 based on 95% confidence intervals, </a:t>
            </a:r>
            <a:r>
              <a:rPr lang="en-US" b="1" dirty="0"/>
              <a:t>if the true RRs equal 1. </a:t>
            </a:r>
          </a:p>
        </p:txBody>
      </p:sp>
      <p:graphicFrame>
        <p:nvGraphicFramePr>
          <p:cNvPr id="4" name="Table 3">
            <a:extLst>
              <a:ext uri="{FF2B5EF4-FFF2-40B4-BE49-F238E27FC236}">
                <a16:creationId xmlns:a16="http://schemas.microsoft.com/office/drawing/2014/main" id="{36A79669-BA1F-4A39-B23B-5817BD39AC9F}"/>
              </a:ext>
            </a:extLst>
          </p:cNvPr>
          <p:cNvGraphicFramePr>
            <a:graphicFrameLocks noGrp="1"/>
          </p:cNvGraphicFramePr>
          <p:nvPr/>
        </p:nvGraphicFramePr>
        <p:xfrm>
          <a:off x="6256960" y="2109983"/>
          <a:ext cx="5592969" cy="4493900"/>
        </p:xfrm>
        <a:graphic>
          <a:graphicData uri="http://schemas.openxmlformats.org/drawingml/2006/table">
            <a:tbl>
              <a:tblPr/>
              <a:tblGrid>
                <a:gridCol w="1808305">
                  <a:extLst>
                    <a:ext uri="{9D8B030D-6E8A-4147-A177-3AD203B41FA5}">
                      <a16:colId xmlns:a16="http://schemas.microsoft.com/office/drawing/2014/main" val="20000"/>
                    </a:ext>
                  </a:extLst>
                </a:gridCol>
                <a:gridCol w="1892332">
                  <a:extLst>
                    <a:ext uri="{9D8B030D-6E8A-4147-A177-3AD203B41FA5}">
                      <a16:colId xmlns:a16="http://schemas.microsoft.com/office/drawing/2014/main" val="20001"/>
                    </a:ext>
                  </a:extLst>
                </a:gridCol>
                <a:gridCol w="1892332">
                  <a:extLst>
                    <a:ext uri="{9D8B030D-6E8A-4147-A177-3AD203B41FA5}">
                      <a16:colId xmlns:a16="http://schemas.microsoft.com/office/drawing/2014/main" val="20002"/>
                    </a:ext>
                  </a:extLst>
                </a:gridCol>
              </a:tblGrid>
              <a:tr h="944880">
                <a:tc rowSpan="2">
                  <a:txBody>
                    <a:bodyPr/>
                    <a:lstStyle/>
                    <a:p>
                      <a:pPr algn="ctr">
                        <a:lnSpc>
                          <a:spcPct val="100000"/>
                        </a:lnSpc>
                      </a:pPr>
                      <a:r>
                        <a:rPr lang="en-US" sz="1900" dirty="0">
                          <a:latin typeface="+mn-lt"/>
                        </a:rPr>
                        <a:t>Upper limit of 95% CI for RR will be</a:t>
                      </a:r>
                      <a:r>
                        <a:rPr lang="en-US" sz="1900" baseline="0" dirty="0">
                          <a:latin typeface="+mn-lt"/>
                        </a:rPr>
                        <a:t> less than</a:t>
                      </a:r>
                      <a:endParaRPr lang="en-GB" sz="1900" dirty="0">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dirty="0">
                          <a:ln>
                            <a:noFill/>
                          </a:ln>
                          <a:solidFill>
                            <a:srgbClr val="FFFFFF"/>
                          </a:solidFill>
                          <a:effectLst/>
                          <a:latin typeface="+mn-lt"/>
                        </a:rPr>
                        <a:t> </a:t>
                      </a:r>
                      <a:r>
                        <a:rPr lang="en-US" sz="1900" dirty="0">
                          <a:latin typeface="+mn-lt"/>
                        </a:rPr>
                        <a:t>Study size required to have 80% probability that the UL of the 95% CIs will be below selected thresholds </a:t>
                      </a: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60325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a:ln>
                            <a:noFill/>
                          </a:ln>
                          <a:solidFill>
                            <a:srgbClr val="000000"/>
                          </a:solidFill>
                          <a:effectLst/>
                          <a:latin typeface="+mn-lt"/>
                        </a:rPr>
                        <a:t>Exposed</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a:ln>
                            <a:noFill/>
                          </a:ln>
                          <a:solidFill>
                            <a:srgbClr val="000000"/>
                          </a:solidFill>
                          <a:effectLst/>
                          <a:latin typeface="+mn-lt"/>
                        </a:rPr>
                        <a:t>Unexposed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03251">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03251">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60388">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0388">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45403734"/>
                  </a:ext>
                </a:extLst>
              </a:tr>
              <a:tr h="603251">
                <a:tc grid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a:ln>
                            <a:noFill/>
                          </a:ln>
                          <a:solidFill>
                            <a:srgbClr val="000000"/>
                          </a:solidFill>
                          <a:effectLst/>
                          <a:latin typeface="+mn-lt"/>
                        </a:rPr>
                        <a:t>Alpha=0.05 ; Beta=0.20; Reference group = 3x Exposed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Date Placeholder 4">
            <a:extLst>
              <a:ext uri="{FF2B5EF4-FFF2-40B4-BE49-F238E27FC236}">
                <a16:creationId xmlns:a16="http://schemas.microsoft.com/office/drawing/2014/main" id="{D4177389-E16E-4801-A771-F1BAF77B274B}"/>
              </a:ext>
            </a:extLst>
          </p:cNvPr>
          <p:cNvSpPr>
            <a:spLocks noGrp="1"/>
          </p:cNvSpPr>
          <p:nvPr>
            <p:ph type="dt" sz="half" idx="10"/>
          </p:nvPr>
        </p:nvSpPr>
        <p:spPr/>
        <p:txBody>
          <a:bodyPr/>
          <a:lstStyle/>
          <a:p>
            <a:fld id="{718826EE-4E95-4ED1-BCD6-9AD82C61A01B}" type="datetime1">
              <a:rPr lang="en-US" smtClean="0"/>
              <a:t>9/7/2020</a:t>
            </a:fld>
            <a:endParaRPr lang="en-US"/>
          </a:p>
        </p:txBody>
      </p:sp>
      <p:sp>
        <p:nvSpPr>
          <p:cNvPr id="6" name="Footer Placeholder 5">
            <a:extLst>
              <a:ext uri="{FF2B5EF4-FFF2-40B4-BE49-F238E27FC236}">
                <a16:creationId xmlns:a16="http://schemas.microsoft.com/office/drawing/2014/main" id="{94F79BDC-AE35-4266-8CB1-B846CC12141A}"/>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FBB6330F-1D63-47B3-B337-7A0BABBD8155}"/>
              </a:ext>
            </a:extLst>
          </p:cNvPr>
          <p:cNvSpPr>
            <a:spLocks noGrp="1"/>
          </p:cNvSpPr>
          <p:nvPr>
            <p:ph type="sldNum" sz="quarter" idx="12"/>
          </p:nvPr>
        </p:nvSpPr>
        <p:spPr/>
        <p:txBody>
          <a:bodyPr/>
          <a:lstStyle/>
          <a:p>
            <a:fld id="{E095BC32-3FC6-4AD0-BEDA-9CE5BCC99587}" type="slidenum">
              <a:rPr lang="en-US" smtClean="0"/>
              <a:t>61</a:t>
            </a:fld>
            <a:endParaRPr lang="en-US"/>
          </a:p>
        </p:txBody>
      </p:sp>
      <p:sp>
        <p:nvSpPr>
          <p:cNvPr id="8" name="TextBox 7">
            <a:extLst>
              <a:ext uri="{FF2B5EF4-FFF2-40B4-BE49-F238E27FC236}">
                <a16:creationId xmlns:a16="http://schemas.microsoft.com/office/drawing/2014/main" id="{43D292A8-BB2F-4CD7-AD3A-138BF9B866F3}"/>
              </a:ext>
            </a:extLst>
          </p:cNvPr>
          <p:cNvSpPr txBox="1"/>
          <p:nvPr/>
        </p:nvSpPr>
        <p:spPr>
          <a:xfrm>
            <a:off x="743445" y="5686313"/>
            <a:ext cx="8763853" cy="307777"/>
          </a:xfrm>
          <a:prstGeom prst="rect">
            <a:avLst/>
          </a:prstGeom>
          <a:noFill/>
        </p:spPr>
        <p:txBody>
          <a:bodyPr wrap="square" rtlCol="0">
            <a:spAutoFit/>
          </a:bodyPr>
          <a:lstStyle/>
          <a:p>
            <a:r>
              <a:rPr lang="en-GB" sz="1400" dirty="0">
                <a:ea typeface="Calibri" panose="020F0502020204030204" pitchFamily="34" charset="0"/>
                <a:cs typeface="Times New Roman" panose="02020603050405020304" pitchFamily="18" charset="0"/>
              </a:rPr>
              <a:t>Rothman KJ. Available at: http://www.krothman.org/episheet.xls. </a:t>
            </a:r>
            <a:endParaRPr lang="en-US" sz="1400" dirty="0"/>
          </a:p>
        </p:txBody>
      </p:sp>
    </p:spTree>
    <p:extLst>
      <p:ext uri="{BB962C8B-B14F-4D97-AF65-F5344CB8AC3E}">
        <p14:creationId xmlns:p14="http://schemas.microsoft.com/office/powerpoint/2010/main" val="3889629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638" y="365125"/>
            <a:ext cx="10825162" cy="1325563"/>
          </a:xfrm>
        </p:spPr>
        <p:txBody>
          <a:bodyPr>
            <a:normAutofit/>
          </a:bodyPr>
          <a:lstStyle/>
          <a:p>
            <a:r>
              <a:rPr lang="en-US" altLang="en-US" sz="4000" b="1" dirty="0"/>
              <a:t>Deciding the minimal sample size: Under alternative</a:t>
            </a:r>
            <a:endParaRPr lang="en-US" b="1" dirty="0"/>
          </a:p>
        </p:txBody>
      </p:sp>
      <p:sp>
        <p:nvSpPr>
          <p:cNvPr id="2" name="Content Placeholder 1"/>
          <p:cNvSpPr>
            <a:spLocks noGrp="1"/>
          </p:cNvSpPr>
          <p:nvPr>
            <p:ph idx="1"/>
          </p:nvPr>
        </p:nvSpPr>
        <p:spPr>
          <a:xfrm>
            <a:off x="318053" y="1921394"/>
            <a:ext cx="5561777" cy="3933177"/>
          </a:xfrm>
        </p:spPr>
        <p:txBody>
          <a:bodyPr>
            <a:normAutofit/>
          </a:bodyPr>
          <a:lstStyle/>
          <a:p>
            <a:r>
              <a:rPr lang="en-US" dirty="0"/>
              <a:t>If there is an effect, a sample size of 100 exposed would provide power to detect RRs over 3.1. </a:t>
            </a:r>
          </a:p>
          <a:p>
            <a:r>
              <a:rPr lang="en-US" b="1" dirty="0"/>
              <a:t>Larger numbers would be needed to study specific defects </a:t>
            </a:r>
          </a:p>
          <a:p>
            <a:endParaRPr lang="en-US" b="1" dirty="0">
              <a:solidFill>
                <a:srgbClr val="004758"/>
              </a:solidFill>
            </a:endParaRPr>
          </a:p>
        </p:txBody>
      </p:sp>
      <p:graphicFrame>
        <p:nvGraphicFramePr>
          <p:cNvPr id="5" name="Table 4">
            <a:extLst>
              <a:ext uri="{FF2B5EF4-FFF2-40B4-BE49-F238E27FC236}">
                <a16:creationId xmlns:a16="http://schemas.microsoft.com/office/drawing/2014/main" id="{6E335E2E-3F4B-4168-9344-E8CAF62D37DB}"/>
              </a:ext>
            </a:extLst>
          </p:cNvPr>
          <p:cNvGraphicFramePr>
            <a:graphicFrameLocks noGrp="1"/>
          </p:cNvGraphicFramePr>
          <p:nvPr/>
        </p:nvGraphicFramePr>
        <p:xfrm>
          <a:off x="6217056" y="2118468"/>
          <a:ext cx="5590632" cy="4398233"/>
        </p:xfrm>
        <a:graphic>
          <a:graphicData uri="http://schemas.openxmlformats.org/drawingml/2006/table">
            <a:tbl>
              <a:tblPr/>
              <a:tblGrid>
                <a:gridCol w="1863544">
                  <a:extLst>
                    <a:ext uri="{9D8B030D-6E8A-4147-A177-3AD203B41FA5}">
                      <a16:colId xmlns:a16="http://schemas.microsoft.com/office/drawing/2014/main" val="20000"/>
                    </a:ext>
                  </a:extLst>
                </a:gridCol>
                <a:gridCol w="1863544">
                  <a:extLst>
                    <a:ext uri="{9D8B030D-6E8A-4147-A177-3AD203B41FA5}">
                      <a16:colId xmlns:a16="http://schemas.microsoft.com/office/drawing/2014/main" val="20001"/>
                    </a:ext>
                  </a:extLst>
                </a:gridCol>
                <a:gridCol w="1863544">
                  <a:extLst>
                    <a:ext uri="{9D8B030D-6E8A-4147-A177-3AD203B41FA5}">
                      <a16:colId xmlns:a16="http://schemas.microsoft.com/office/drawing/2014/main" val="20002"/>
                    </a:ext>
                  </a:extLst>
                </a:gridCol>
              </a:tblGrid>
              <a:tr h="641339">
                <a:tc rowSpan="2">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chemeClr val="tx1"/>
                          </a:solidFill>
                          <a:effectLst/>
                          <a:latin typeface="+mn-lt"/>
                        </a:rPr>
                        <a:t>To identify a relative risk of at least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FFFFFF"/>
                          </a:solidFill>
                          <a:effectLst/>
                          <a:latin typeface="+mn-lt"/>
                        </a:rPr>
                        <a:t> </a:t>
                      </a:r>
                      <a:r>
                        <a:rPr kumimoji="0" lang="en-US" sz="1900" b="0" i="0" u="none" strike="noStrike" cap="none" normalizeH="0" baseline="0" dirty="0">
                          <a:ln>
                            <a:noFill/>
                          </a:ln>
                          <a:solidFill>
                            <a:schemeClr val="tx1"/>
                          </a:solidFill>
                          <a:effectLst/>
                          <a:latin typeface="+mn-lt"/>
                        </a:rPr>
                        <a:t>Need to follow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6413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dirty="0">
                          <a:ln>
                            <a:noFill/>
                          </a:ln>
                          <a:solidFill>
                            <a:srgbClr val="000000"/>
                          </a:solidFill>
                          <a:effectLst/>
                          <a:latin typeface="+mn-lt"/>
                        </a:rPr>
                        <a:t>Exposed</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a:ln>
                            <a:noFill/>
                          </a:ln>
                          <a:solidFill>
                            <a:srgbClr val="000000"/>
                          </a:solidFill>
                          <a:effectLst/>
                          <a:latin typeface="+mn-lt"/>
                        </a:rPr>
                        <a:t>Unexposed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4133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4133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9576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9576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0000"/>
                        <a:lumOff val="40000"/>
                      </a:schemeClr>
                    </a:solidFill>
                  </a:tcPr>
                </a:tc>
                <a:extLst>
                  <a:ext uri="{0D108BD9-81ED-4DB2-BD59-A6C34878D82A}">
                    <a16:rowId xmlns:a16="http://schemas.microsoft.com/office/drawing/2014/main" val="186048143"/>
                  </a:ext>
                </a:extLst>
              </a:tr>
              <a:tr h="641339">
                <a:tc grid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a:ln>
                            <a:noFill/>
                          </a:ln>
                          <a:solidFill>
                            <a:srgbClr val="000000"/>
                          </a:solidFill>
                          <a:effectLst/>
                          <a:latin typeface="+mn-lt"/>
                        </a:rPr>
                        <a:t>Alpha=0.05 ; Beta=0.20; Reference group = 3x Exposed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 name="Date Placeholder 3">
            <a:extLst>
              <a:ext uri="{FF2B5EF4-FFF2-40B4-BE49-F238E27FC236}">
                <a16:creationId xmlns:a16="http://schemas.microsoft.com/office/drawing/2014/main" id="{4A2D02A5-0BAF-4065-A923-F88AB219CB8F}"/>
              </a:ext>
            </a:extLst>
          </p:cNvPr>
          <p:cNvSpPr>
            <a:spLocks noGrp="1"/>
          </p:cNvSpPr>
          <p:nvPr>
            <p:ph type="dt" sz="half" idx="10"/>
          </p:nvPr>
        </p:nvSpPr>
        <p:spPr/>
        <p:txBody>
          <a:bodyPr/>
          <a:lstStyle/>
          <a:p>
            <a:fld id="{8F5760DF-CA38-4120-B6F7-EE66C677AB49}" type="datetime1">
              <a:rPr lang="en-US" smtClean="0"/>
              <a:t>9/7/2020</a:t>
            </a:fld>
            <a:endParaRPr lang="en-US"/>
          </a:p>
        </p:txBody>
      </p:sp>
      <p:sp>
        <p:nvSpPr>
          <p:cNvPr id="6" name="Footer Placeholder 5">
            <a:extLst>
              <a:ext uri="{FF2B5EF4-FFF2-40B4-BE49-F238E27FC236}">
                <a16:creationId xmlns:a16="http://schemas.microsoft.com/office/drawing/2014/main" id="{C38D3E36-C3B2-400A-9D96-C718C3A78092}"/>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F860A9CD-CFB1-463A-A9A9-3CB819526017}"/>
              </a:ext>
            </a:extLst>
          </p:cNvPr>
          <p:cNvSpPr>
            <a:spLocks noGrp="1"/>
          </p:cNvSpPr>
          <p:nvPr>
            <p:ph type="sldNum" sz="quarter" idx="12"/>
          </p:nvPr>
        </p:nvSpPr>
        <p:spPr/>
        <p:txBody>
          <a:bodyPr/>
          <a:lstStyle/>
          <a:p>
            <a:fld id="{E095BC32-3FC6-4AD0-BEDA-9CE5BCC99587}" type="slidenum">
              <a:rPr lang="en-US" smtClean="0"/>
              <a:t>62</a:t>
            </a:fld>
            <a:endParaRPr lang="en-US"/>
          </a:p>
        </p:txBody>
      </p:sp>
    </p:spTree>
    <p:extLst>
      <p:ext uri="{BB962C8B-B14F-4D97-AF65-F5344CB8AC3E}">
        <p14:creationId xmlns:p14="http://schemas.microsoft.com/office/powerpoint/2010/main" val="38323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3">
            <a:extLst>
              <a:ext uri="{FF2B5EF4-FFF2-40B4-BE49-F238E27FC236}">
                <a16:creationId xmlns:a16="http://schemas.microsoft.com/office/drawing/2014/main" id="{C3A1D71C-556B-4002-9953-3884ECE87EA5}"/>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r">
              <a:spcBef>
                <a:spcPct val="0"/>
              </a:spcBef>
              <a:buClrTx/>
              <a:buSzTx/>
              <a:buFontTx/>
              <a:buNone/>
            </a:pPr>
            <a:fld id="{32FFCBA5-BA50-47EB-BF22-E64D522A24B2}" type="slidenum">
              <a:rPr lang="en-US" altLang="en-US" sz="1200">
                <a:solidFill>
                  <a:srgbClr val="898989"/>
                </a:solidFill>
                <a:latin typeface="Calibri" panose="020F0502020204030204" pitchFamily="34" charset="0"/>
              </a:rPr>
              <a:pPr algn="r">
                <a:spcBef>
                  <a:spcPct val="0"/>
                </a:spcBef>
                <a:buClrTx/>
                <a:buSzTx/>
                <a:buFontTx/>
                <a:buNone/>
              </a:pPr>
              <a:t>63</a:t>
            </a:fld>
            <a:endParaRPr lang="en-US" altLang="en-US" sz="1200">
              <a:solidFill>
                <a:srgbClr val="898989"/>
              </a:solidFill>
              <a:latin typeface="Calibri" panose="020F0502020204030204" pitchFamily="34" charset="0"/>
            </a:endParaRPr>
          </a:p>
        </p:txBody>
      </p:sp>
      <p:sp>
        <p:nvSpPr>
          <p:cNvPr id="200707" name="Rectangle 3">
            <a:extLst>
              <a:ext uri="{FF2B5EF4-FFF2-40B4-BE49-F238E27FC236}">
                <a16:creationId xmlns:a16="http://schemas.microsoft.com/office/drawing/2014/main" id="{4EF69ECA-E0D6-41F5-84A4-D882F4AB7651}"/>
              </a:ext>
            </a:extLst>
          </p:cNvPr>
          <p:cNvSpPr>
            <a:spLocks noChangeArrowheads="1"/>
          </p:cNvSpPr>
          <p:nvPr/>
        </p:nvSpPr>
        <p:spPr bwMode="auto">
          <a:xfrm>
            <a:off x="1971472" y="533400"/>
            <a:ext cx="83917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br>
              <a:rPr lang="en-US" altLang="en-US" sz="2400" b="1" dirty="0">
                <a:latin typeface="Arial Narrow" panose="020B0606020202030204" pitchFamily="34" charset="0"/>
              </a:rPr>
            </a:br>
            <a:r>
              <a:rPr lang="en-US" altLang="en-US" b="1" dirty="0">
                <a:latin typeface="+mj-lt"/>
              </a:rPr>
              <a:t>For a relatively common defect such as oral cleft</a:t>
            </a:r>
            <a:br>
              <a:rPr lang="en-US" altLang="en-US" b="1" dirty="0">
                <a:latin typeface="+mj-lt"/>
              </a:rPr>
            </a:br>
            <a:r>
              <a:rPr lang="en-US" altLang="en-US" b="1" dirty="0">
                <a:latin typeface="+mj-lt"/>
              </a:rPr>
              <a:t>(baseline 1 per 1,000 births):</a:t>
            </a:r>
            <a:endParaRPr kumimoji="1" lang="en-US" altLang="en-US" sz="2400" dirty="0">
              <a:latin typeface="+mj-lt"/>
            </a:endParaRPr>
          </a:p>
        </p:txBody>
      </p:sp>
      <p:graphicFrame>
        <p:nvGraphicFramePr>
          <p:cNvPr id="5" name="Table 4">
            <a:extLst>
              <a:ext uri="{FF2B5EF4-FFF2-40B4-BE49-F238E27FC236}">
                <a16:creationId xmlns:a16="http://schemas.microsoft.com/office/drawing/2014/main" id="{D4D17AF2-DFE2-4B9F-86F0-6F64A27ABF3C}"/>
              </a:ext>
            </a:extLst>
          </p:cNvPr>
          <p:cNvGraphicFramePr>
            <a:graphicFrameLocks noGrp="1"/>
          </p:cNvGraphicFramePr>
          <p:nvPr/>
        </p:nvGraphicFramePr>
        <p:xfrm>
          <a:off x="2667000" y="2057401"/>
          <a:ext cx="7162800" cy="3576643"/>
        </p:xfrm>
        <a:graphic>
          <a:graphicData uri="http://schemas.openxmlformats.org/drawingml/2006/table">
            <a:tbl>
              <a:tblPr/>
              <a:tblGrid>
                <a:gridCol w="17907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gridCol w="1790700">
                  <a:extLst>
                    <a:ext uri="{9D8B030D-6E8A-4147-A177-3AD203B41FA5}">
                      <a16:colId xmlns:a16="http://schemas.microsoft.com/office/drawing/2014/main" val="20003"/>
                    </a:ext>
                  </a:extLst>
                </a:gridCol>
              </a:tblGrid>
              <a:tr h="603251">
                <a:tc rowSpan="2">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dirty="0">
                          <a:ln>
                            <a:noFill/>
                          </a:ln>
                          <a:solidFill>
                            <a:schemeClr val="tx1"/>
                          </a:solidFill>
                          <a:effectLst/>
                          <a:latin typeface="+mn-lt"/>
                        </a:rPr>
                        <a:t>To identify a relative risk of at least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dirty="0">
                          <a:ln>
                            <a:noFill/>
                          </a:ln>
                          <a:solidFill>
                            <a:srgbClr val="FFFFFF"/>
                          </a:solidFill>
                          <a:effectLst/>
                          <a:latin typeface="+mn-lt"/>
                        </a:rPr>
                        <a:t> </a:t>
                      </a:r>
                      <a:r>
                        <a:rPr kumimoji="0" lang="en-US" sz="1900" b="1" i="0" u="none" strike="noStrike" cap="none" normalizeH="0" baseline="0" dirty="0">
                          <a:ln>
                            <a:noFill/>
                          </a:ln>
                          <a:solidFill>
                            <a:schemeClr val="tx1"/>
                          </a:solidFill>
                          <a:effectLst/>
                          <a:latin typeface="+mn-lt"/>
                        </a:rPr>
                        <a:t>Need to follow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325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dirty="0">
                          <a:ln>
                            <a:noFill/>
                          </a:ln>
                          <a:solidFill>
                            <a:srgbClr val="000000"/>
                          </a:solidFill>
                          <a:effectLst/>
                          <a:latin typeface="+mn-lt"/>
                        </a:rPr>
                        <a:t>Exposed</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dirty="0">
                          <a:ln>
                            <a:noFill/>
                          </a:ln>
                          <a:solidFill>
                            <a:srgbClr val="000000"/>
                          </a:solidFill>
                          <a:effectLst/>
                          <a:latin typeface="+mn-lt"/>
                        </a:rPr>
                        <a:t>Unexposed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1" i="0" u="none" strike="noStrike" cap="none" normalizeH="0" baseline="0">
                          <a:ln>
                            <a:noFill/>
                          </a:ln>
                          <a:solidFill>
                            <a:srgbClr val="000000"/>
                          </a:solidFill>
                          <a:effectLst/>
                          <a:latin typeface="+mn-lt"/>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03251">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000000"/>
                          </a:solidFill>
                          <a:effectLst/>
                          <a:latin typeface="+mn-lt"/>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000000"/>
                          </a:solidFill>
                          <a:effectLst/>
                          <a:latin typeface="+mn-lt"/>
                        </a:rPr>
                        <a:t>450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03251">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000000"/>
                          </a:solidFill>
                          <a:effectLst/>
                          <a:latin typeface="+mn-lt"/>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000000"/>
                          </a:solidFill>
                          <a:effectLst/>
                          <a:latin typeface="+mn-lt"/>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900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60388">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000000"/>
                          </a:solidFill>
                          <a:effectLst/>
                          <a:latin typeface="+mn-lt"/>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a:ln>
                            <a:noFill/>
                          </a:ln>
                          <a:solidFill>
                            <a:srgbClr val="000000"/>
                          </a:solidFill>
                          <a:effectLst/>
                          <a:latin typeface="+mn-lt"/>
                        </a:rPr>
                        <a:t>1,500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3,000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900" b="0" i="0" u="none" strike="noStrike" cap="none" normalizeH="0" baseline="0" dirty="0">
                          <a:ln>
                            <a:noFill/>
                          </a:ln>
                          <a:solidFill>
                            <a:srgbClr val="000000"/>
                          </a:solidFill>
                          <a:effectLst/>
                          <a:latin typeface="+mn-lt"/>
                        </a:rPr>
                        <a:t>4,500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03251">
                <a:tc gridSpan="4">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600" b="0" i="0" u="none" strike="noStrike" cap="none" normalizeH="0" baseline="0" dirty="0">
                          <a:ln>
                            <a:noFill/>
                          </a:ln>
                          <a:solidFill>
                            <a:srgbClr val="000000"/>
                          </a:solidFill>
                          <a:effectLst/>
                          <a:latin typeface="+mn-lt"/>
                        </a:rPr>
                        <a:t>Alpha=0.05 ; Beta=0.20; Reference group = 2x Exposed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00742" name="Date Placeholder 5">
            <a:extLst>
              <a:ext uri="{FF2B5EF4-FFF2-40B4-BE49-F238E27FC236}">
                <a16:creationId xmlns:a16="http://schemas.microsoft.com/office/drawing/2014/main" id="{AB1645EF-786D-4DCC-B270-79537041B124}"/>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32" indent="-285744">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2971" indent="-228594">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160" indent="-228594">
              <a:spcBef>
                <a:spcPct val="20000"/>
              </a:spcBef>
              <a:buClr>
                <a:schemeClr val="tx1"/>
              </a:buClr>
              <a:buSzPct val="100000"/>
              <a:buChar char="•"/>
              <a:defRPr sz="2000">
                <a:solidFill>
                  <a:schemeClr val="tx1"/>
                </a:solidFill>
                <a:latin typeface="Times New Roman" panose="02020603050405020304" pitchFamily="18" charset="0"/>
              </a:defRPr>
            </a:lvl4pPr>
            <a:lvl5pPr marL="2057349" indent="-228594">
              <a:spcBef>
                <a:spcPct val="20000"/>
              </a:spcBef>
              <a:buClr>
                <a:schemeClr val="tx1"/>
              </a:buClr>
              <a:buSzPct val="100000"/>
              <a:buChar char="–"/>
              <a:defRPr sz="2000">
                <a:solidFill>
                  <a:schemeClr val="tx1"/>
                </a:solidFill>
                <a:latin typeface="Times New Roman" panose="02020603050405020304" pitchFamily="18" charset="0"/>
              </a:defRPr>
            </a:lvl5pPr>
            <a:lvl6pPr marL="2514537"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726"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8914"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103"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20CFCB99-2EDB-4658-B787-B0FD1C55E18D}" type="datetime1">
              <a:rPr lang="en-US" altLang="en-US" sz="1400" smtClean="0"/>
              <a:t>9/7/2020</a:t>
            </a:fld>
            <a:endParaRPr lang="en-US" altLang="en-US" sz="1400" dirty="0"/>
          </a:p>
        </p:txBody>
      </p:sp>
      <p:sp>
        <p:nvSpPr>
          <p:cNvPr id="200744" name="Footer Placeholder 7">
            <a:extLst>
              <a:ext uri="{FF2B5EF4-FFF2-40B4-BE49-F238E27FC236}">
                <a16:creationId xmlns:a16="http://schemas.microsoft.com/office/drawing/2014/main" id="{A9659348-B1E9-4C07-83A3-8C91AD56182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32" indent="-285744">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2971" indent="-228594">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160" indent="-228594">
              <a:spcBef>
                <a:spcPct val="20000"/>
              </a:spcBef>
              <a:buClr>
                <a:schemeClr val="tx1"/>
              </a:buClr>
              <a:buSzPct val="100000"/>
              <a:buChar char="•"/>
              <a:defRPr sz="2000">
                <a:solidFill>
                  <a:schemeClr val="tx1"/>
                </a:solidFill>
                <a:latin typeface="Times New Roman" panose="02020603050405020304" pitchFamily="18" charset="0"/>
              </a:defRPr>
            </a:lvl4pPr>
            <a:lvl5pPr marL="2057349" indent="-228594">
              <a:spcBef>
                <a:spcPct val="20000"/>
              </a:spcBef>
              <a:buClr>
                <a:schemeClr val="tx1"/>
              </a:buClr>
              <a:buSzPct val="100000"/>
              <a:buChar char="–"/>
              <a:defRPr sz="2000">
                <a:solidFill>
                  <a:schemeClr val="tx1"/>
                </a:solidFill>
                <a:latin typeface="Times New Roman" panose="02020603050405020304" pitchFamily="18" charset="0"/>
              </a:defRPr>
            </a:lvl5pPr>
            <a:lvl6pPr marL="2514537"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726"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8914"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103"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Hernandez-Diaz</a:t>
            </a:r>
            <a:endParaRPr lang="en-US" altLang="en-US" sz="1400" dirty="0"/>
          </a:p>
        </p:txBody>
      </p:sp>
    </p:spTree>
    <p:extLst>
      <p:ext uri="{BB962C8B-B14F-4D97-AF65-F5344CB8AC3E}">
        <p14:creationId xmlns:p14="http://schemas.microsoft.com/office/powerpoint/2010/main" val="727652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Slide Number Placeholder 4">
            <a:extLst>
              <a:ext uri="{FF2B5EF4-FFF2-40B4-BE49-F238E27FC236}">
                <a16:creationId xmlns:a16="http://schemas.microsoft.com/office/drawing/2014/main" id="{EA28E8BA-3FAA-4AA5-A673-2D7C10C8ED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32" indent="-285744">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2971" indent="-228594">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160" indent="-228594">
              <a:spcBef>
                <a:spcPct val="20000"/>
              </a:spcBef>
              <a:buClr>
                <a:schemeClr val="tx1"/>
              </a:buClr>
              <a:buSzPct val="100000"/>
              <a:buChar char="•"/>
              <a:defRPr sz="2000">
                <a:solidFill>
                  <a:schemeClr val="tx1"/>
                </a:solidFill>
                <a:latin typeface="Times New Roman" panose="02020603050405020304" pitchFamily="18" charset="0"/>
              </a:defRPr>
            </a:lvl4pPr>
            <a:lvl5pPr marL="2057349" indent="-228594">
              <a:spcBef>
                <a:spcPct val="20000"/>
              </a:spcBef>
              <a:buClr>
                <a:schemeClr val="tx1"/>
              </a:buClr>
              <a:buSzPct val="100000"/>
              <a:buChar char="–"/>
              <a:defRPr sz="2000">
                <a:solidFill>
                  <a:schemeClr val="tx1"/>
                </a:solidFill>
                <a:latin typeface="Times New Roman" panose="02020603050405020304" pitchFamily="18" charset="0"/>
              </a:defRPr>
            </a:lvl5pPr>
            <a:lvl6pPr marL="2514537"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726"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8914"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103" indent="-228594"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5F3CB633-25CB-4183-A9EC-98298649280A}" type="slidenum">
              <a:rPr lang="en-US" altLang="en-US" sz="1400"/>
              <a:pPr>
                <a:spcBef>
                  <a:spcPct val="0"/>
                </a:spcBef>
                <a:buClrTx/>
                <a:buSzTx/>
                <a:buFontTx/>
                <a:buNone/>
              </a:pPr>
              <a:t>64</a:t>
            </a:fld>
            <a:endParaRPr lang="en-US" altLang="en-US" sz="1400"/>
          </a:p>
        </p:txBody>
      </p:sp>
      <p:sp>
        <p:nvSpPr>
          <p:cNvPr id="9" name="Title 2">
            <a:extLst>
              <a:ext uri="{FF2B5EF4-FFF2-40B4-BE49-F238E27FC236}">
                <a16:creationId xmlns:a16="http://schemas.microsoft.com/office/drawing/2014/main" id="{23EC69CA-DBFB-4C50-B21F-1504C87F2512}"/>
              </a:ext>
            </a:extLst>
          </p:cNvPr>
          <p:cNvSpPr txBox="1">
            <a:spLocks/>
          </p:cNvSpPr>
          <p:nvPr/>
        </p:nvSpPr>
        <p:spPr>
          <a:xfrm>
            <a:off x="838200" y="366185"/>
            <a:ext cx="10515600" cy="1325033"/>
          </a:xfrm>
          <a:prstGeom prst="rect">
            <a:avLst/>
          </a:prstGeom>
        </p:spPr>
        <p:txBody>
          <a:bodyPr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altLang="en-US" sz="4267" b="1" dirty="0"/>
              <a:t>Conclusion</a:t>
            </a:r>
            <a:endParaRPr lang="en-US" sz="4267" b="1" dirty="0"/>
          </a:p>
        </p:txBody>
      </p:sp>
      <p:sp>
        <p:nvSpPr>
          <p:cNvPr id="10" name="Content Placeholder 1">
            <a:extLst>
              <a:ext uri="{FF2B5EF4-FFF2-40B4-BE49-F238E27FC236}">
                <a16:creationId xmlns:a16="http://schemas.microsoft.com/office/drawing/2014/main" id="{B13F167F-C1AF-492C-B138-39CC24D485A9}"/>
              </a:ext>
            </a:extLst>
          </p:cNvPr>
          <p:cNvSpPr txBox="1">
            <a:spLocks/>
          </p:cNvSpPr>
          <p:nvPr/>
        </p:nvSpPr>
        <p:spPr>
          <a:xfrm>
            <a:off x="812754" y="1515534"/>
            <a:ext cx="10883991" cy="3932767"/>
          </a:xfrm>
          <a:prstGeom prst="rect">
            <a:avLst/>
          </a:prstGeom>
        </p:spPr>
        <p:txBody>
          <a:bodyPr vert="horz" lIns="121920" tIns="60960" rIns="121920" bIns="6096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667" dirty="0"/>
              <a:t>The typical pregnancy registry would detect strong teratogenicity, but low- risk teratogens will not be identifiable </a:t>
            </a:r>
          </a:p>
          <a:p>
            <a:r>
              <a:rPr lang="en-US" sz="2667" dirty="0"/>
              <a:t>Most registries are inadequately powered to study associations for specific major malformations</a:t>
            </a:r>
          </a:p>
          <a:p>
            <a:r>
              <a:rPr lang="en-US" sz="2667" dirty="0"/>
              <a:t>Complementary approaches should be considered before concluding that “there is no increased risk in birth defects,” or that “drug A causes specific defect X”</a:t>
            </a:r>
          </a:p>
        </p:txBody>
      </p:sp>
      <p:sp>
        <p:nvSpPr>
          <p:cNvPr id="11" name="TextBox 10">
            <a:extLst>
              <a:ext uri="{FF2B5EF4-FFF2-40B4-BE49-F238E27FC236}">
                <a16:creationId xmlns:a16="http://schemas.microsoft.com/office/drawing/2014/main" id="{8EF4F097-2AF9-42AB-954A-AD3150064328}"/>
              </a:ext>
            </a:extLst>
          </p:cNvPr>
          <p:cNvSpPr txBox="1"/>
          <p:nvPr/>
        </p:nvSpPr>
        <p:spPr>
          <a:xfrm>
            <a:off x="431208" y="5294351"/>
            <a:ext cx="11613155" cy="954300"/>
          </a:xfrm>
          <a:prstGeom prst="rect">
            <a:avLst/>
          </a:prstGeom>
          <a:noFill/>
        </p:spPr>
        <p:txBody>
          <a:bodyPr wrap="square" rtlCol="0">
            <a:spAutoFit/>
          </a:bodyPr>
          <a:lstStyle/>
          <a:p>
            <a:r>
              <a:rPr lang="en-US" dirty="0" err="1"/>
              <a:t>Gelperin</a:t>
            </a:r>
            <a:r>
              <a:rPr lang="en-US" dirty="0"/>
              <a:t> K, Hammad H, </a:t>
            </a:r>
            <a:r>
              <a:rPr lang="en-US" dirty="0" err="1"/>
              <a:t>Leishear</a:t>
            </a:r>
            <a:r>
              <a:rPr lang="en-US" dirty="0"/>
              <a:t> K, Bird ST, Taylor L, </a:t>
            </a:r>
            <a:r>
              <a:rPr lang="en-US" dirty="0" err="1"/>
              <a:t>Hampp</a:t>
            </a:r>
            <a:r>
              <a:rPr lang="en-US" dirty="0"/>
              <a:t> C, et al. A systematic review of pregnancy exposure registries: examination of protocol-specified pregnancy outcomes, target sample size, and comparator selection. </a:t>
            </a:r>
            <a:r>
              <a:rPr lang="en-US" dirty="0" err="1"/>
              <a:t>Pharmacoepidemiol</a:t>
            </a:r>
            <a:r>
              <a:rPr lang="en-US" dirty="0"/>
              <a:t> Drug </a:t>
            </a:r>
            <a:r>
              <a:rPr lang="en-US" dirty="0" err="1"/>
              <a:t>Saf</a:t>
            </a:r>
            <a:r>
              <a:rPr lang="en-US" dirty="0"/>
              <a:t>. 2017 Feb;26(2):208-14. </a:t>
            </a:r>
          </a:p>
        </p:txBody>
      </p:sp>
      <p:sp>
        <p:nvSpPr>
          <p:cNvPr id="2" name="Date Placeholder 1">
            <a:extLst>
              <a:ext uri="{FF2B5EF4-FFF2-40B4-BE49-F238E27FC236}">
                <a16:creationId xmlns:a16="http://schemas.microsoft.com/office/drawing/2014/main" id="{2DE0A79C-0543-47A1-A4F9-6630128881A2}"/>
              </a:ext>
            </a:extLst>
          </p:cNvPr>
          <p:cNvSpPr>
            <a:spLocks noGrp="1"/>
          </p:cNvSpPr>
          <p:nvPr>
            <p:ph type="dt" sz="half" idx="10"/>
          </p:nvPr>
        </p:nvSpPr>
        <p:spPr/>
        <p:txBody>
          <a:bodyPr/>
          <a:lstStyle/>
          <a:p>
            <a:fld id="{C68BE11C-58C4-4EAC-BE5A-1EE921CA3457}" type="datetime1">
              <a:rPr lang="en-US" smtClean="0"/>
              <a:t>9/7/2020</a:t>
            </a:fld>
            <a:endParaRPr lang="en-US"/>
          </a:p>
        </p:txBody>
      </p:sp>
      <p:sp>
        <p:nvSpPr>
          <p:cNvPr id="3" name="Footer Placeholder 2">
            <a:extLst>
              <a:ext uri="{FF2B5EF4-FFF2-40B4-BE49-F238E27FC236}">
                <a16:creationId xmlns:a16="http://schemas.microsoft.com/office/drawing/2014/main" id="{ADB83A37-D4DB-4B9E-85D1-12246AFDD4E1}"/>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6357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052" y="310287"/>
            <a:ext cx="11597251" cy="1170120"/>
          </a:xfrm>
        </p:spPr>
        <p:txBody>
          <a:bodyPr>
            <a:normAutofit/>
          </a:bodyPr>
          <a:lstStyle/>
          <a:p>
            <a:r>
              <a:rPr lang="en-US" altLang="en-US" b="1" dirty="0"/>
              <a:t>Consequences of small numbers</a:t>
            </a:r>
            <a:endParaRPr lang="en-US" sz="4800" b="1" dirty="0"/>
          </a:p>
        </p:txBody>
      </p:sp>
      <p:sp>
        <p:nvSpPr>
          <p:cNvPr id="2" name="Content Placeholder 1"/>
          <p:cNvSpPr>
            <a:spLocks noGrp="1"/>
          </p:cNvSpPr>
          <p:nvPr>
            <p:ph idx="1"/>
          </p:nvPr>
        </p:nvSpPr>
        <p:spPr/>
        <p:txBody>
          <a:bodyPr>
            <a:normAutofit/>
          </a:bodyPr>
          <a:lstStyle/>
          <a:p>
            <a:r>
              <a:rPr lang="en-US" sz="3200" b="1" dirty="0"/>
              <a:t>False Negatives:</a:t>
            </a:r>
          </a:p>
          <a:p>
            <a:pPr lvl="1"/>
            <a:r>
              <a:rPr lang="en-US" sz="2667" dirty="0"/>
              <a:t>Most studies lump together all major malformations even when teratogens tend to cause specific defects </a:t>
            </a:r>
            <a:r>
              <a:rPr lang="en-US" sz="2667" dirty="0">
                <a:sym typeface="Wingdings" panose="05000000000000000000" pitchFamily="2" charset="2"/>
              </a:rPr>
              <a:t> dilution of effect</a:t>
            </a:r>
            <a:endParaRPr lang="en-US" sz="2667" dirty="0"/>
          </a:p>
          <a:p>
            <a:pPr lvl="1"/>
            <a:r>
              <a:rPr lang="en-US" sz="2667" dirty="0"/>
              <a:t>Wrong interpretation of evidence when non statistical significance is used as evidence of no effect </a:t>
            </a:r>
            <a:r>
              <a:rPr lang="en-US" sz="2667" dirty="0">
                <a:sym typeface="Wingdings" panose="05000000000000000000" pitchFamily="2" charset="2"/>
              </a:rPr>
              <a:t> </a:t>
            </a:r>
            <a:r>
              <a:rPr lang="en-US" sz="2667" b="1" dirty="0">
                <a:solidFill>
                  <a:srgbClr val="FF0000"/>
                </a:solidFill>
                <a:sym typeface="Wingdings" panose="05000000000000000000" pitchFamily="2" charset="2"/>
              </a:rPr>
              <a:t>DO NOT USE p-values for safety</a:t>
            </a:r>
          </a:p>
          <a:p>
            <a:pPr lvl="2"/>
            <a:r>
              <a:rPr lang="en-US" sz="2400" dirty="0">
                <a:sym typeface="Wingdings" panose="05000000000000000000" pitchFamily="2" charset="2"/>
              </a:rPr>
              <a:t>It is not a yes/no question, it is about establishing the level of risk and discussing whether it is acceptable given the benefits, risks and costs</a:t>
            </a:r>
            <a:endParaRPr lang="en-US" sz="2400" dirty="0"/>
          </a:p>
        </p:txBody>
      </p:sp>
      <p:sp>
        <p:nvSpPr>
          <p:cNvPr id="4" name="Date Placeholder 3">
            <a:extLst>
              <a:ext uri="{FF2B5EF4-FFF2-40B4-BE49-F238E27FC236}">
                <a16:creationId xmlns:a16="http://schemas.microsoft.com/office/drawing/2014/main" id="{0F2F5973-6600-4D78-A9FB-0D31718C4736}"/>
              </a:ext>
            </a:extLst>
          </p:cNvPr>
          <p:cNvSpPr>
            <a:spLocks noGrp="1"/>
          </p:cNvSpPr>
          <p:nvPr>
            <p:ph type="dt" sz="half" idx="10"/>
          </p:nvPr>
        </p:nvSpPr>
        <p:spPr/>
        <p:txBody>
          <a:bodyPr/>
          <a:lstStyle/>
          <a:p>
            <a:fld id="{E6ED9BFB-0D83-4571-A0E4-7DCC15F85468}" type="datetime1">
              <a:rPr lang="en-US" smtClean="0"/>
              <a:t>9/7/2020</a:t>
            </a:fld>
            <a:endParaRPr lang="en-US"/>
          </a:p>
        </p:txBody>
      </p:sp>
      <p:sp>
        <p:nvSpPr>
          <p:cNvPr id="5" name="Footer Placeholder 4">
            <a:extLst>
              <a:ext uri="{FF2B5EF4-FFF2-40B4-BE49-F238E27FC236}">
                <a16:creationId xmlns:a16="http://schemas.microsoft.com/office/drawing/2014/main" id="{BDF13E0B-CAC1-4E17-B107-55F37E3F9614}"/>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DD8F9C92-14B2-49D0-9B5C-B1185D47A074}"/>
              </a:ext>
            </a:extLst>
          </p:cNvPr>
          <p:cNvSpPr>
            <a:spLocks noGrp="1"/>
          </p:cNvSpPr>
          <p:nvPr>
            <p:ph type="sldNum" sz="quarter" idx="12"/>
          </p:nvPr>
        </p:nvSpPr>
        <p:spPr/>
        <p:txBody>
          <a:bodyPr/>
          <a:lstStyle/>
          <a:p>
            <a:fld id="{E095BC32-3FC6-4AD0-BEDA-9CE5BCC99587}" type="slidenum">
              <a:rPr lang="en-US" smtClean="0"/>
              <a:t>65</a:t>
            </a:fld>
            <a:endParaRPr lang="en-US"/>
          </a:p>
        </p:txBody>
      </p:sp>
    </p:spTree>
    <p:extLst>
      <p:ext uri="{BB962C8B-B14F-4D97-AF65-F5344CB8AC3E}">
        <p14:creationId xmlns:p14="http://schemas.microsoft.com/office/powerpoint/2010/main" val="14236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052" y="310287"/>
            <a:ext cx="11597251" cy="1170120"/>
          </a:xfrm>
        </p:spPr>
        <p:txBody>
          <a:bodyPr>
            <a:normAutofit/>
          </a:bodyPr>
          <a:lstStyle/>
          <a:p>
            <a:r>
              <a:rPr lang="en-US" b="1" dirty="0"/>
              <a:t>Incorrect use of p-values and confidence intervals</a:t>
            </a:r>
            <a:endParaRPr lang="en-US" sz="4800" b="1" dirty="0"/>
          </a:p>
        </p:txBody>
      </p:sp>
      <p:sp>
        <p:nvSpPr>
          <p:cNvPr id="2" name="Content Placeholder 1"/>
          <p:cNvSpPr>
            <a:spLocks noGrp="1"/>
          </p:cNvSpPr>
          <p:nvPr>
            <p:ph idx="1"/>
          </p:nvPr>
        </p:nvSpPr>
        <p:spPr>
          <a:xfrm>
            <a:off x="318052" y="1921394"/>
            <a:ext cx="6486987" cy="3933177"/>
          </a:xfrm>
        </p:spPr>
        <p:txBody>
          <a:bodyPr>
            <a:normAutofit/>
          </a:bodyPr>
          <a:lstStyle/>
          <a:p>
            <a:pPr lvl="1"/>
            <a:r>
              <a:rPr lang="en-US" sz="2667" dirty="0"/>
              <a:t>Example: “… we found an adjusted hazard ratio [HR] of 1.59 [95% CI, 1.17-2.17]). After adjustment the association was not significant (HR, 1.61 [95% CI, 0.997-2.59]). In conclusions, in utero XXXXX exposure was not associated with YYYYY</a:t>
            </a:r>
          </a:p>
          <a:p>
            <a:pPr lvl="1"/>
            <a:r>
              <a:rPr lang="en-US" sz="2667" dirty="0">
                <a:solidFill>
                  <a:srgbClr val="004758"/>
                </a:solidFill>
              </a:rPr>
              <a:t>Just wrong </a:t>
            </a:r>
            <a:endParaRPr lang="en-US" dirty="0"/>
          </a:p>
        </p:txBody>
      </p:sp>
      <p:pic>
        <p:nvPicPr>
          <p:cNvPr id="4" name="Picture 3">
            <a:extLst>
              <a:ext uri="{FF2B5EF4-FFF2-40B4-BE49-F238E27FC236}">
                <a16:creationId xmlns:a16="http://schemas.microsoft.com/office/drawing/2014/main" id="{D9B3713C-F957-4B8F-A54A-34CA50E3502B}"/>
              </a:ext>
            </a:extLst>
          </p:cNvPr>
          <p:cNvPicPr>
            <a:picLocks noChangeAspect="1"/>
          </p:cNvPicPr>
          <p:nvPr/>
        </p:nvPicPr>
        <p:blipFill rotWithShape="1">
          <a:blip r:embed="rId3"/>
          <a:srcRect r="3148"/>
          <a:stretch/>
        </p:blipFill>
        <p:spPr>
          <a:xfrm>
            <a:off x="7137001" y="1738010"/>
            <a:ext cx="4916652" cy="3761657"/>
          </a:xfrm>
          <a:prstGeom prst="rect">
            <a:avLst/>
          </a:prstGeom>
        </p:spPr>
      </p:pic>
      <p:sp>
        <p:nvSpPr>
          <p:cNvPr id="5" name="Date Placeholder 4">
            <a:extLst>
              <a:ext uri="{FF2B5EF4-FFF2-40B4-BE49-F238E27FC236}">
                <a16:creationId xmlns:a16="http://schemas.microsoft.com/office/drawing/2014/main" id="{0A874FBA-5694-4CBC-A3DB-FDAA2E33BA6E}"/>
              </a:ext>
            </a:extLst>
          </p:cNvPr>
          <p:cNvSpPr>
            <a:spLocks noGrp="1"/>
          </p:cNvSpPr>
          <p:nvPr>
            <p:ph type="dt" sz="half" idx="10"/>
          </p:nvPr>
        </p:nvSpPr>
        <p:spPr/>
        <p:txBody>
          <a:bodyPr/>
          <a:lstStyle/>
          <a:p>
            <a:fld id="{5BB126D7-E748-4191-8D9E-17F55D4B7541}" type="datetime1">
              <a:rPr lang="en-US" smtClean="0"/>
              <a:t>9/7/2020</a:t>
            </a:fld>
            <a:endParaRPr lang="en-US"/>
          </a:p>
        </p:txBody>
      </p:sp>
      <p:sp>
        <p:nvSpPr>
          <p:cNvPr id="6" name="Footer Placeholder 5">
            <a:extLst>
              <a:ext uri="{FF2B5EF4-FFF2-40B4-BE49-F238E27FC236}">
                <a16:creationId xmlns:a16="http://schemas.microsoft.com/office/drawing/2014/main" id="{92BCD2CA-496F-49E7-9C2B-C2D7BF52541B}"/>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188F3CCC-5AB6-468B-9B8A-629D8017BE6E}"/>
              </a:ext>
            </a:extLst>
          </p:cNvPr>
          <p:cNvSpPr>
            <a:spLocks noGrp="1"/>
          </p:cNvSpPr>
          <p:nvPr>
            <p:ph type="sldNum" sz="quarter" idx="12"/>
          </p:nvPr>
        </p:nvSpPr>
        <p:spPr/>
        <p:txBody>
          <a:bodyPr/>
          <a:lstStyle/>
          <a:p>
            <a:fld id="{E095BC32-3FC6-4AD0-BEDA-9CE5BCC99587}" type="slidenum">
              <a:rPr lang="en-US" smtClean="0"/>
              <a:t>66</a:t>
            </a:fld>
            <a:endParaRPr lang="en-US"/>
          </a:p>
        </p:txBody>
      </p:sp>
    </p:spTree>
    <p:extLst>
      <p:ext uri="{BB962C8B-B14F-4D97-AF65-F5344CB8AC3E}">
        <p14:creationId xmlns:p14="http://schemas.microsoft.com/office/powerpoint/2010/main" val="410806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052" y="751273"/>
            <a:ext cx="11597251" cy="1170120"/>
          </a:xfrm>
        </p:spPr>
        <p:txBody>
          <a:bodyPr>
            <a:normAutofit fontScale="90000"/>
          </a:bodyPr>
          <a:lstStyle/>
          <a:p>
            <a:r>
              <a:rPr lang="en-US" altLang="en-US" b="1" dirty="0"/>
              <a:t>Consequences of small numbers + multiple comparisons </a:t>
            </a:r>
            <a:br>
              <a:rPr lang="en-US" altLang="en-US" dirty="0"/>
            </a:br>
            <a:endParaRPr lang="en-US" dirty="0"/>
          </a:p>
        </p:txBody>
      </p:sp>
      <p:sp>
        <p:nvSpPr>
          <p:cNvPr id="2" name="Content Placeholder 1"/>
          <p:cNvSpPr>
            <a:spLocks noGrp="1"/>
          </p:cNvSpPr>
          <p:nvPr>
            <p:ph idx="1"/>
          </p:nvPr>
        </p:nvSpPr>
        <p:spPr/>
        <p:txBody>
          <a:bodyPr>
            <a:normAutofit/>
          </a:bodyPr>
          <a:lstStyle/>
          <a:p>
            <a:r>
              <a:rPr lang="en-US" sz="3200" b="1" dirty="0"/>
              <a:t>False Positives </a:t>
            </a:r>
          </a:p>
          <a:p>
            <a:pPr lvl="1"/>
            <a:r>
              <a:rPr lang="en-US" sz="2667" dirty="0"/>
              <a:t>when the estimated prevalence for the first specific malformation identified in enrollees (e.g., an oral cleft) is compared with the expected prevalence in the population (e.g., 0.1%) </a:t>
            </a:r>
            <a:r>
              <a:rPr lang="en-US" sz="2667" dirty="0">
                <a:sym typeface="Wingdings" panose="05000000000000000000" pitchFamily="2" charset="2"/>
              </a:rPr>
              <a:t> </a:t>
            </a:r>
            <a:r>
              <a:rPr lang="en-US" sz="2667" b="1" dirty="0">
                <a:solidFill>
                  <a:srgbClr val="FF0000"/>
                </a:solidFill>
                <a:sym typeface="Wingdings" panose="05000000000000000000" pitchFamily="2" charset="2"/>
              </a:rPr>
              <a:t>no cherry picking</a:t>
            </a:r>
            <a:endParaRPr lang="en-US" sz="2667" b="1" dirty="0">
              <a:solidFill>
                <a:srgbClr val="FF0000"/>
              </a:solidFill>
            </a:endParaRPr>
          </a:p>
          <a:p>
            <a:pPr lvl="1"/>
            <a:r>
              <a:rPr lang="en-US" sz="2667" dirty="0"/>
              <a:t>or when results are selectively reported only if the number of exposed cases is &gt;5 </a:t>
            </a:r>
            <a:r>
              <a:rPr lang="en-US" sz="2667" dirty="0">
                <a:sym typeface="Wingdings" panose="05000000000000000000" pitchFamily="2" charset="2"/>
              </a:rPr>
              <a:t> </a:t>
            </a:r>
            <a:r>
              <a:rPr lang="en-US" sz="2667" b="1" dirty="0">
                <a:solidFill>
                  <a:srgbClr val="FF0000"/>
                </a:solidFill>
                <a:sym typeface="Wingdings" panose="05000000000000000000" pitchFamily="2" charset="2"/>
              </a:rPr>
              <a:t>publication bias</a:t>
            </a:r>
            <a:endParaRPr lang="en-US" sz="2667" b="1" dirty="0">
              <a:solidFill>
                <a:srgbClr val="FF0000"/>
              </a:solidFill>
            </a:endParaRPr>
          </a:p>
        </p:txBody>
      </p:sp>
      <p:sp>
        <p:nvSpPr>
          <p:cNvPr id="4" name="Date Placeholder 3">
            <a:extLst>
              <a:ext uri="{FF2B5EF4-FFF2-40B4-BE49-F238E27FC236}">
                <a16:creationId xmlns:a16="http://schemas.microsoft.com/office/drawing/2014/main" id="{1B93FBDC-67B0-4647-A07E-967C5D77D491}"/>
              </a:ext>
            </a:extLst>
          </p:cNvPr>
          <p:cNvSpPr>
            <a:spLocks noGrp="1"/>
          </p:cNvSpPr>
          <p:nvPr>
            <p:ph type="dt" sz="half" idx="10"/>
          </p:nvPr>
        </p:nvSpPr>
        <p:spPr/>
        <p:txBody>
          <a:bodyPr/>
          <a:lstStyle/>
          <a:p>
            <a:fld id="{8A11EC30-26E4-46F5-839E-CB144DDC7F41}" type="datetime1">
              <a:rPr lang="en-US" smtClean="0"/>
              <a:t>9/7/2020</a:t>
            </a:fld>
            <a:endParaRPr lang="en-US"/>
          </a:p>
        </p:txBody>
      </p:sp>
      <p:sp>
        <p:nvSpPr>
          <p:cNvPr id="5" name="Footer Placeholder 4">
            <a:extLst>
              <a:ext uri="{FF2B5EF4-FFF2-40B4-BE49-F238E27FC236}">
                <a16:creationId xmlns:a16="http://schemas.microsoft.com/office/drawing/2014/main" id="{DA508644-8383-4110-B3D7-102A4B2BC0BF}"/>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E1D770D1-0149-4BFB-BB66-AA13B63B429E}"/>
              </a:ext>
            </a:extLst>
          </p:cNvPr>
          <p:cNvSpPr>
            <a:spLocks noGrp="1"/>
          </p:cNvSpPr>
          <p:nvPr>
            <p:ph type="sldNum" sz="quarter" idx="12"/>
          </p:nvPr>
        </p:nvSpPr>
        <p:spPr/>
        <p:txBody>
          <a:bodyPr/>
          <a:lstStyle/>
          <a:p>
            <a:fld id="{E095BC32-3FC6-4AD0-BEDA-9CE5BCC99587}" type="slidenum">
              <a:rPr lang="en-US" smtClean="0"/>
              <a:t>67</a:t>
            </a:fld>
            <a:endParaRPr lang="en-US"/>
          </a:p>
        </p:txBody>
      </p:sp>
    </p:spTree>
    <p:extLst>
      <p:ext uri="{BB962C8B-B14F-4D97-AF65-F5344CB8AC3E}">
        <p14:creationId xmlns:p14="http://schemas.microsoft.com/office/powerpoint/2010/main" val="25353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769" y="550069"/>
            <a:ext cx="11600588" cy="1371324"/>
          </a:xfrm>
        </p:spPr>
        <p:txBody>
          <a:bodyPr>
            <a:normAutofit fontScale="90000"/>
          </a:bodyPr>
          <a:lstStyle/>
          <a:p>
            <a:r>
              <a:rPr lang="en-US" sz="4133" dirty="0"/>
              <a:t>Selective reporting renders false the meanings of statistical significance, P values, and confidence intervals</a:t>
            </a:r>
            <a:r>
              <a:rPr lang="en-US" altLang="en-US" sz="3600" dirty="0"/>
              <a:t> </a:t>
            </a:r>
            <a:br>
              <a:rPr lang="en-US" altLang="en-US" dirty="0"/>
            </a:br>
            <a:endParaRPr lang="en-US" dirty="0"/>
          </a:p>
        </p:txBody>
      </p:sp>
      <p:cxnSp>
        <p:nvCxnSpPr>
          <p:cNvPr id="6" name="Straight Connector 5">
            <a:extLst>
              <a:ext uri="{FF2B5EF4-FFF2-40B4-BE49-F238E27FC236}">
                <a16:creationId xmlns:a16="http://schemas.microsoft.com/office/drawing/2014/main" id="{3B1095B2-11B2-40BE-A47E-EF925FC33BDE}"/>
              </a:ext>
            </a:extLst>
          </p:cNvPr>
          <p:cNvCxnSpPr/>
          <p:nvPr/>
        </p:nvCxnSpPr>
        <p:spPr>
          <a:xfrm>
            <a:off x="2726777" y="5586072"/>
            <a:ext cx="6573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79651F-D9C0-421F-B374-F1D86DAFB85D}"/>
              </a:ext>
            </a:extLst>
          </p:cNvPr>
          <p:cNvCxnSpPr/>
          <p:nvPr/>
        </p:nvCxnSpPr>
        <p:spPr>
          <a:xfrm>
            <a:off x="5981889" y="5453449"/>
            <a:ext cx="0" cy="238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B101DA-1B0C-4E9B-BEA3-C64C96C18B42}"/>
              </a:ext>
            </a:extLst>
          </p:cNvPr>
          <p:cNvCxnSpPr/>
          <p:nvPr/>
        </p:nvCxnSpPr>
        <p:spPr>
          <a:xfrm>
            <a:off x="7305435" y="5450705"/>
            <a:ext cx="0" cy="238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CFE6E4-2E51-4FD2-AC47-050BBA65061F}"/>
              </a:ext>
            </a:extLst>
          </p:cNvPr>
          <p:cNvSpPr txBox="1"/>
          <p:nvPr/>
        </p:nvSpPr>
        <p:spPr>
          <a:xfrm>
            <a:off x="5780062" y="5782964"/>
            <a:ext cx="403655" cy="461665"/>
          </a:xfrm>
          <a:prstGeom prst="rect">
            <a:avLst/>
          </a:prstGeom>
          <a:noFill/>
        </p:spPr>
        <p:txBody>
          <a:bodyPr wrap="square" rtlCol="0">
            <a:spAutoFit/>
          </a:bodyPr>
          <a:lstStyle/>
          <a:p>
            <a:r>
              <a:rPr lang="en-US" sz="2400" dirty="0"/>
              <a:t>1</a:t>
            </a:r>
          </a:p>
        </p:txBody>
      </p:sp>
      <p:sp>
        <p:nvSpPr>
          <p:cNvPr id="10" name="TextBox 9">
            <a:extLst>
              <a:ext uri="{FF2B5EF4-FFF2-40B4-BE49-F238E27FC236}">
                <a16:creationId xmlns:a16="http://schemas.microsoft.com/office/drawing/2014/main" id="{C56DC02E-7E61-437B-8973-5AB4395DA409}"/>
              </a:ext>
            </a:extLst>
          </p:cNvPr>
          <p:cNvSpPr txBox="1"/>
          <p:nvPr/>
        </p:nvSpPr>
        <p:spPr>
          <a:xfrm>
            <a:off x="7111843" y="5771984"/>
            <a:ext cx="403655" cy="461665"/>
          </a:xfrm>
          <a:prstGeom prst="rect">
            <a:avLst/>
          </a:prstGeom>
          <a:noFill/>
        </p:spPr>
        <p:txBody>
          <a:bodyPr wrap="square" rtlCol="0">
            <a:spAutoFit/>
          </a:bodyPr>
          <a:lstStyle/>
          <a:p>
            <a:r>
              <a:rPr lang="en-US" sz="2400" dirty="0"/>
              <a:t>2</a:t>
            </a:r>
          </a:p>
        </p:txBody>
      </p:sp>
      <p:sp>
        <p:nvSpPr>
          <p:cNvPr id="11" name="TextBox 10">
            <a:extLst>
              <a:ext uri="{FF2B5EF4-FFF2-40B4-BE49-F238E27FC236}">
                <a16:creationId xmlns:a16="http://schemas.microsoft.com/office/drawing/2014/main" id="{EF2E7CF0-DAA8-44D5-9540-BFF9947AF017}"/>
              </a:ext>
            </a:extLst>
          </p:cNvPr>
          <p:cNvSpPr txBox="1"/>
          <p:nvPr/>
        </p:nvSpPr>
        <p:spPr>
          <a:xfrm>
            <a:off x="4551252" y="5771981"/>
            <a:ext cx="532712" cy="461665"/>
          </a:xfrm>
          <a:prstGeom prst="rect">
            <a:avLst/>
          </a:prstGeom>
          <a:noFill/>
        </p:spPr>
        <p:txBody>
          <a:bodyPr wrap="square" rtlCol="0">
            <a:spAutoFit/>
          </a:bodyPr>
          <a:lstStyle/>
          <a:p>
            <a:r>
              <a:rPr lang="en-US" sz="2400" dirty="0"/>
              <a:t>.5</a:t>
            </a:r>
          </a:p>
        </p:txBody>
      </p:sp>
      <p:cxnSp>
        <p:nvCxnSpPr>
          <p:cNvPr id="12" name="Straight Connector 11">
            <a:extLst>
              <a:ext uri="{FF2B5EF4-FFF2-40B4-BE49-F238E27FC236}">
                <a16:creationId xmlns:a16="http://schemas.microsoft.com/office/drawing/2014/main" id="{ED8D3A7D-14F6-4558-B838-D69923B26B0C}"/>
              </a:ext>
            </a:extLst>
          </p:cNvPr>
          <p:cNvCxnSpPr/>
          <p:nvPr/>
        </p:nvCxnSpPr>
        <p:spPr>
          <a:xfrm>
            <a:off x="4817604" y="5450709"/>
            <a:ext cx="0" cy="238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FF755C-0254-40C3-BBE6-CA0A95DC7771}"/>
              </a:ext>
            </a:extLst>
          </p:cNvPr>
          <p:cNvCxnSpPr/>
          <p:nvPr/>
        </p:nvCxnSpPr>
        <p:spPr>
          <a:xfrm>
            <a:off x="8348895" y="5464445"/>
            <a:ext cx="0" cy="238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BC44D4-48E9-4826-AF9B-3E1D83E05068}"/>
              </a:ext>
            </a:extLst>
          </p:cNvPr>
          <p:cNvSpPr txBox="1"/>
          <p:nvPr/>
        </p:nvSpPr>
        <p:spPr>
          <a:xfrm>
            <a:off x="8147066" y="5769237"/>
            <a:ext cx="403655" cy="461665"/>
          </a:xfrm>
          <a:prstGeom prst="rect">
            <a:avLst/>
          </a:prstGeom>
          <a:noFill/>
        </p:spPr>
        <p:txBody>
          <a:bodyPr wrap="square" rtlCol="0">
            <a:spAutoFit/>
          </a:bodyPr>
          <a:lstStyle/>
          <a:p>
            <a:r>
              <a:rPr lang="en-US" sz="2400" dirty="0"/>
              <a:t>3</a:t>
            </a:r>
          </a:p>
        </p:txBody>
      </p:sp>
      <p:grpSp>
        <p:nvGrpSpPr>
          <p:cNvPr id="15" name="Group 14">
            <a:extLst>
              <a:ext uri="{FF2B5EF4-FFF2-40B4-BE49-F238E27FC236}">
                <a16:creationId xmlns:a16="http://schemas.microsoft.com/office/drawing/2014/main" id="{BE8006F5-F9C0-47BC-8D27-82ACA50C50C2}"/>
              </a:ext>
            </a:extLst>
          </p:cNvPr>
          <p:cNvGrpSpPr/>
          <p:nvPr/>
        </p:nvGrpSpPr>
        <p:grpSpPr>
          <a:xfrm>
            <a:off x="3941841" y="2100527"/>
            <a:ext cx="2726724" cy="156519"/>
            <a:chOff x="3490784" y="1315995"/>
            <a:chExt cx="2045043" cy="117389"/>
          </a:xfrm>
        </p:grpSpPr>
        <p:cxnSp>
          <p:nvCxnSpPr>
            <p:cNvPr id="16" name="Straight Connector 15">
              <a:extLst>
                <a:ext uri="{FF2B5EF4-FFF2-40B4-BE49-F238E27FC236}">
                  <a16:creationId xmlns:a16="http://schemas.microsoft.com/office/drawing/2014/main" id="{EDCDBD6B-9E08-4991-B351-82230A1657B0}"/>
                </a:ext>
              </a:extLst>
            </p:cNvPr>
            <p:cNvCxnSpPr/>
            <p:nvPr/>
          </p:nvCxnSpPr>
          <p:spPr>
            <a:xfrm>
              <a:off x="3490784" y="1383957"/>
              <a:ext cx="20450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86F32C6-CACB-4982-BEAE-8E94789C8783}"/>
                </a:ext>
              </a:extLst>
            </p:cNvPr>
            <p:cNvSpPr/>
            <p:nvPr/>
          </p:nvSpPr>
          <p:spPr>
            <a:xfrm>
              <a:off x="4448430" y="1315995"/>
              <a:ext cx="111211"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a:extLst>
              <a:ext uri="{FF2B5EF4-FFF2-40B4-BE49-F238E27FC236}">
                <a16:creationId xmlns:a16="http://schemas.microsoft.com/office/drawing/2014/main" id="{A4BC6AB4-6E12-475C-8265-D02E4BC9F26B}"/>
              </a:ext>
            </a:extLst>
          </p:cNvPr>
          <p:cNvGrpSpPr/>
          <p:nvPr/>
        </p:nvGrpSpPr>
        <p:grpSpPr>
          <a:xfrm>
            <a:off x="5372475" y="3516731"/>
            <a:ext cx="2726724" cy="156519"/>
            <a:chOff x="3490784" y="1315995"/>
            <a:chExt cx="2045043" cy="117389"/>
          </a:xfrm>
        </p:grpSpPr>
        <p:cxnSp>
          <p:nvCxnSpPr>
            <p:cNvPr id="19" name="Straight Connector 18">
              <a:extLst>
                <a:ext uri="{FF2B5EF4-FFF2-40B4-BE49-F238E27FC236}">
                  <a16:creationId xmlns:a16="http://schemas.microsoft.com/office/drawing/2014/main" id="{814009C8-B214-446D-8B47-E78A2FEF780E}"/>
                </a:ext>
              </a:extLst>
            </p:cNvPr>
            <p:cNvCxnSpPr/>
            <p:nvPr/>
          </p:nvCxnSpPr>
          <p:spPr>
            <a:xfrm>
              <a:off x="3490784" y="1383957"/>
              <a:ext cx="20450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25B124F-CADA-4FBA-9588-79B9ECC06EB5}"/>
                </a:ext>
              </a:extLst>
            </p:cNvPr>
            <p:cNvSpPr/>
            <p:nvPr/>
          </p:nvSpPr>
          <p:spPr>
            <a:xfrm>
              <a:off x="4448430" y="1315995"/>
              <a:ext cx="111211"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 name="Group 20">
            <a:extLst>
              <a:ext uri="{FF2B5EF4-FFF2-40B4-BE49-F238E27FC236}">
                <a16:creationId xmlns:a16="http://schemas.microsoft.com/office/drawing/2014/main" id="{555BB91C-97D3-4690-B646-33DB3EA4BDC3}"/>
              </a:ext>
            </a:extLst>
          </p:cNvPr>
          <p:cNvGrpSpPr/>
          <p:nvPr/>
        </p:nvGrpSpPr>
        <p:grpSpPr>
          <a:xfrm>
            <a:off x="4112086" y="4487571"/>
            <a:ext cx="2726724" cy="156519"/>
            <a:chOff x="3490784" y="1315995"/>
            <a:chExt cx="2045043" cy="117389"/>
          </a:xfrm>
        </p:grpSpPr>
        <p:cxnSp>
          <p:nvCxnSpPr>
            <p:cNvPr id="22" name="Straight Connector 21">
              <a:extLst>
                <a:ext uri="{FF2B5EF4-FFF2-40B4-BE49-F238E27FC236}">
                  <a16:creationId xmlns:a16="http://schemas.microsoft.com/office/drawing/2014/main" id="{15EA10CE-FEA9-43D0-9F38-7C3EF123CB2A}"/>
                </a:ext>
              </a:extLst>
            </p:cNvPr>
            <p:cNvCxnSpPr/>
            <p:nvPr/>
          </p:nvCxnSpPr>
          <p:spPr>
            <a:xfrm>
              <a:off x="3490784" y="1383957"/>
              <a:ext cx="20450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F4DFBAC3-5CAE-4385-85DF-208C48FF5FE1}"/>
                </a:ext>
              </a:extLst>
            </p:cNvPr>
            <p:cNvSpPr/>
            <p:nvPr/>
          </p:nvSpPr>
          <p:spPr>
            <a:xfrm>
              <a:off x="4448430" y="1315995"/>
              <a:ext cx="111211"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4" name="Group 23">
            <a:extLst>
              <a:ext uri="{FF2B5EF4-FFF2-40B4-BE49-F238E27FC236}">
                <a16:creationId xmlns:a16="http://schemas.microsoft.com/office/drawing/2014/main" id="{CB1F37D1-901A-4B85-BD71-D696EBBE099E}"/>
              </a:ext>
            </a:extLst>
          </p:cNvPr>
          <p:cNvGrpSpPr/>
          <p:nvPr/>
        </p:nvGrpSpPr>
        <p:grpSpPr>
          <a:xfrm>
            <a:off x="5677277" y="2372901"/>
            <a:ext cx="2726724" cy="156519"/>
            <a:chOff x="3490784" y="1315995"/>
            <a:chExt cx="2045043" cy="117389"/>
          </a:xfrm>
        </p:grpSpPr>
        <p:cxnSp>
          <p:nvCxnSpPr>
            <p:cNvPr id="25" name="Straight Connector 24">
              <a:extLst>
                <a:ext uri="{FF2B5EF4-FFF2-40B4-BE49-F238E27FC236}">
                  <a16:creationId xmlns:a16="http://schemas.microsoft.com/office/drawing/2014/main" id="{266223EB-9096-4D2C-8965-14E08C056881}"/>
                </a:ext>
              </a:extLst>
            </p:cNvPr>
            <p:cNvCxnSpPr/>
            <p:nvPr/>
          </p:nvCxnSpPr>
          <p:spPr>
            <a:xfrm>
              <a:off x="3490784" y="1383957"/>
              <a:ext cx="20450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761F84C-30BA-4305-A020-10C044B8BBCF}"/>
                </a:ext>
              </a:extLst>
            </p:cNvPr>
            <p:cNvSpPr/>
            <p:nvPr/>
          </p:nvSpPr>
          <p:spPr>
            <a:xfrm>
              <a:off x="4448430" y="1315995"/>
              <a:ext cx="111211"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7" name="Group 26">
            <a:extLst>
              <a:ext uri="{FF2B5EF4-FFF2-40B4-BE49-F238E27FC236}">
                <a16:creationId xmlns:a16="http://schemas.microsoft.com/office/drawing/2014/main" id="{A35CD492-1D2C-4B16-B51B-D5F1548A3C29}"/>
              </a:ext>
            </a:extLst>
          </p:cNvPr>
          <p:cNvGrpSpPr/>
          <p:nvPr/>
        </p:nvGrpSpPr>
        <p:grpSpPr>
          <a:xfrm>
            <a:off x="4163159" y="2909062"/>
            <a:ext cx="1540476" cy="156519"/>
            <a:chOff x="4380470" y="1902941"/>
            <a:chExt cx="1155357" cy="117389"/>
          </a:xfrm>
        </p:grpSpPr>
        <p:cxnSp>
          <p:nvCxnSpPr>
            <p:cNvPr id="28" name="Straight Connector 27">
              <a:extLst>
                <a:ext uri="{FF2B5EF4-FFF2-40B4-BE49-F238E27FC236}">
                  <a16:creationId xmlns:a16="http://schemas.microsoft.com/office/drawing/2014/main" id="{6F13DE92-9FBE-41A8-A199-03511C691A58}"/>
                </a:ext>
              </a:extLst>
            </p:cNvPr>
            <p:cNvCxnSpPr/>
            <p:nvPr/>
          </p:nvCxnSpPr>
          <p:spPr>
            <a:xfrm>
              <a:off x="4380470" y="1970903"/>
              <a:ext cx="11553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A57A716-0582-4B19-BBC8-519695288E7B}"/>
                </a:ext>
              </a:extLst>
            </p:cNvPr>
            <p:cNvSpPr/>
            <p:nvPr/>
          </p:nvSpPr>
          <p:spPr>
            <a:xfrm>
              <a:off x="4862385" y="1902941"/>
              <a:ext cx="121942"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0" name="Group 29">
            <a:extLst>
              <a:ext uri="{FF2B5EF4-FFF2-40B4-BE49-F238E27FC236}">
                <a16:creationId xmlns:a16="http://schemas.microsoft.com/office/drawing/2014/main" id="{B1A240BF-9CCE-40B3-B068-801FCACE15AA}"/>
              </a:ext>
            </a:extLst>
          </p:cNvPr>
          <p:cNvGrpSpPr/>
          <p:nvPr/>
        </p:nvGrpSpPr>
        <p:grpSpPr>
          <a:xfrm>
            <a:off x="5306573" y="3844609"/>
            <a:ext cx="1540476" cy="156519"/>
            <a:chOff x="4380470" y="1902941"/>
            <a:chExt cx="1155357" cy="117389"/>
          </a:xfrm>
        </p:grpSpPr>
        <p:cxnSp>
          <p:nvCxnSpPr>
            <p:cNvPr id="31" name="Straight Connector 30">
              <a:extLst>
                <a:ext uri="{FF2B5EF4-FFF2-40B4-BE49-F238E27FC236}">
                  <a16:creationId xmlns:a16="http://schemas.microsoft.com/office/drawing/2014/main" id="{C17D2EDE-C462-4CDE-80BA-2C1D532EAFC6}"/>
                </a:ext>
              </a:extLst>
            </p:cNvPr>
            <p:cNvCxnSpPr/>
            <p:nvPr/>
          </p:nvCxnSpPr>
          <p:spPr>
            <a:xfrm>
              <a:off x="4380470" y="1970903"/>
              <a:ext cx="11553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47EBA6E8-92AB-408D-81D6-C60C996E35E6}"/>
                </a:ext>
              </a:extLst>
            </p:cNvPr>
            <p:cNvSpPr/>
            <p:nvPr/>
          </p:nvSpPr>
          <p:spPr>
            <a:xfrm>
              <a:off x="4862385" y="1902941"/>
              <a:ext cx="121942"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3" name="Group 32">
            <a:extLst>
              <a:ext uri="{FF2B5EF4-FFF2-40B4-BE49-F238E27FC236}">
                <a16:creationId xmlns:a16="http://schemas.microsoft.com/office/drawing/2014/main" id="{9DCACA86-D42C-403B-B9CC-0E3292125547}"/>
              </a:ext>
            </a:extLst>
          </p:cNvPr>
          <p:cNvGrpSpPr/>
          <p:nvPr/>
        </p:nvGrpSpPr>
        <p:grpSpPr>
          <a:xfrm>
            <a:off x="5696494" y="4796814"/>
            <a:ext cx="1540476" cy="156519"/>
            <a:chOff x="4380470" y="1902941"/>
            <a:chExt cx="1155357" cy="117389"/>
          </a:xfrm>
        </p:grpSpPr>
        <p:cxnSp>
          <p:nvCxnSpPr>
            <p:cNvPr id="34" name="Straight Connector 33">
              <a:extLst>
                <a:ext uri="{FF2B5EF4-FFF2-40B4-BE49-F238E27FC236}">
                  <a16:creationId xmlns:a16="http://schemas.microsoft.com/office/drawing/2014/main" id="{21C01A63-CC1C-4EB7-8355-EF45D58555E6}"/>
                </a:ext>
              </a:extLst>
            </p:cNvPr>
            <p:cNvCxnSpPr/>
            <p:nvPr/>
          </p:nvCxnSpPr>
          <p:spPr>
            <a:xfrm>
              <a:off x="4380470" y="1970903"/>
              <a:ext cx="11553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0BE32767-5C7D-4DC7-8876-A6D04E327D61}"/>
                </a:ext>
              </a:extLst>
            </p:cNvPr>
            <p:cNvSpPr/>
            <p:nvPr/>
          </p:nvSpPr>
          <p:spPr>
            <a:xfrm>
              <a:off x="4862385" y="1902941"/>
              <a:ext cx="121942"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6" name="Group 35">
            <a:extLst>
              <a:ext uri="{FF2B5EF4-FFF2-40B4-BE49-F238E27FC236}">
                <a16:creationId xmlns:a16="http://schemas.microsoft.com/office/drawing/2014/main" id="{B6E0B287-933B-4FD3-B995-ADD37E31E440}"/>
              </a:ext>
            </a:extLst>
          </p:cNvPr>
          <p:cNvGrpSpPr/>
          <p:nvPr/>
        </p:nvGrpSpPr>
        <p:grpSpPr>
          <a:xfrm>
            <a:off x="5280414" y="3266151"/>
            <a:ext cx="718644" cy="156519"/>
            <a:chOff x="4618338" y="2125363"/>
            <a:chExt cx="538983" cy="117389"/>
          </a:xfrm>
        </p:grpSpPr>
        <p:cxnSp>
          <p:nvCxnSpPr>
            <p:cNvPr id="37" name="Straight Connector 36">
              <a:extLst>
                <a:ext uri="{FF2B5EF4-FFF2-40B4-BE49-F238E27FC236}">
                  <a16:creationId xmlns:a16="http://schemas.microsoft.com/office/drawing/2014/main" id="{CE308FD8-FC34-4335-A26C-8F158FF299C5}"/>
                </a:ext>
              </a:extLst>
            </p:cNvPr>
            <p:cNvCxnSpPr>
              <a:cxnSpLocks/>
            </p:cNvCxnSpPr>
            <p:nvPr/>
          </p:nvCxnSpPr>
          <p:spPr>
            <a:xfrm flipV="1">
              <a:off x="4618338" y="2184057"/>
              <a:ext cx="538983" cy="92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610666E-38C5-40BA-ABEC-35B4172243C5}"/>
                </a:ext>
              </a:extLst>
            </p:cNvPr>
            <p:cNvSpPr/>
            <p:nvPr/>
          </p:nvSpPr>
          <p:spPr>
            <a:xfrm>
              <a:off x="4862385" y="2125363"/>
              <a:ext cx="121942"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9" name="Group 38">
            <a:extLst>
              <a:ext uri="{FF2B5EF4-FFF2-40B4-BE49-F238E27FC236}">
                <a16:creationId xmlns:a16="http://schemas.microsoft.com/office/drawing/2014/main" id="{40FA965D-E723-461A-B07B-A538E55F0E41}"/>
              </a:ext>
            </a:extLst>
          </p:cNvPr>
          <p:cNvGrpSpPr/>
          <p:nvPr/>
        </p:nvGrpSpPr>
        <p:grpSpPr>
          <a:xfrm>
            <a:off x="5489469" y="2679742"/>
            <a:ext cx="718644" cy="156519"/>
            <a:chOff x="4618338" y="2125363"/>
            <a:chExt cx="538983" cy="117389"/>
          </a:xfrm>
        </p:grpSpPr>
        <p:cxnSp>
          <p:nvCxnSpPr>
            <p:cNvPr id="40" name="Straight Connector 39">
              <a:extLst>
                <a:ext uri="{FF2B5EF4-FFF2-40B4-BE49-F238E27FC236}">
                  <a16:creationId xmlns:a16="http://schemas.microsoft.com/office/drawing/2014/main" id="{D9259B14-A957-4862-AD36-9212C58A8B99}"/>
                </a:ext>
              </a:extLst>
            </p:cNvPr>
            <p:cNvCxnSpPr>
              <a:cxnSpLocks/>
            </p:cNvCxnSpPr>
            <p:nvPr/>
          </p:nvCxnSpPr>
          <p:spPr>
            <a:xfrm flipV="1">
              <a:off x="4618338" y="2184057"/>
              <a:ext cx="538983" cy="92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AA74AAA4-D734-4976-BD8A-7A5558B544AB}"/>
                </a:ext>
              </a:extLst>
            </p:cNvPr>
            <p:cNvSpPr/>
            <p:nvPr/>
          </p:nvSpPr>
          <p:spPr>
            <a:xfrm>
              <a:off x="4862385" y="2125363"/>
              <a:ext cx="121942"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2" name="Group 41">
            <a:extLst>
              <a:ext uri="{FF2B5EF4-FFF2-40B4-BE49-F238E27FC236}">
                <a16:creationId xmlns:a16="http://schemas.microsoft.com/office/drawing/2014/main" id="{860AF524-A834-4703-9D2F-9287BAC9FE77}"/>
              </a:ext>
            </a:extLst>
          </p:cNvPr>
          <p:cNvGrpSpPr/>
          <p:nvPr/>
        </p:nvGrpSpPr>
        <p:grpSpPr>
          <a:xfrm>
            <a:off x="6120381" y="4223554"/>
            <a:ext cx="718644" cy="156519"/>
            <a:chOff x="4618338" y="2125363"/>
            <a:chExt cx="538983" cy="117389"/>
          </a:xfrm>
        </p:grpSpPr>
        <p:cxnSp>
          <p:nvCxnSpPr>
            <p:cNvPr id="43" name="Straight Connector 42">
              <a:extLst>
                <a:ext uri="{FF2B5EF4-FFF2-40B4-BE49-F238E27FC236}">
                  <a16:creationId xmlns:a16="http://schemas.microsoft.com/office/drawing/2014/main" id="{E4DE3EE1-13E6-4A97-B5E1-30A5526D1F5C}"/>
                </a:ext>
              </a:extLst>
            </p:cNvPr>
            <p:cNvCxnSpPr>
              <a:cxnSpLocks/>
            </p:cNvCxnSpPr>
            <p:nvPr/>
          </p:nvCxnSpPr>
          <p:spPr>
            <a:xfrm flipV="1">
              <a:off x="4618338" y="2184057"/>
              <a:ext cx="538983" cy="92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5224529-897C-41F4-BC9A-5283CD020870}"/>
                </a:ext>
              </a:extLst>
            </p:cNvPr>
            <p:cNvSpPr/>
            <p:nvPr/>
          </p:nvSpPr>
          <p:spPr>
            <a:xfrm>
              <a:off x="4862385" y="2125363"/>
              <a:ext cx="121942" cy="117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45" name="Straight Connector 44">
            <a:extLst>
              <a:ext uri="{FF2B5EF4-FFF2-40B4-BE49-F238E27FC236}">
                <a16:creationId xmlns:a16="http://schemas.microsoft.com/office/drawing/2014/main" id="{75441C3B-C5BF-49CD-A0FE-C93A0A634D0E}"/>
              </a:ext>
            </a:extLst>
          </p:cNvPr>
          <p:cNvCxnSpPr/>
          <p:nvPr/>
        </p:nvCxnSpPr>
        <p:spPr>
          <a:xfrm>
            <a:off x="5966419" y="1626920"/>
            <a:ext cx="0" cy="4085968"/>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1BC389C-55A3-4B0D-A6BC-46907BEBC199}"/>
              </a:ext>
            </a:extLst>
          </p:cNvPr>
          <p:cNvSpPr txBox="1"/>
          <p:nvPr/>
        </p:nvSpPr>
        <p:spPr>
          <a:xfrm>
            <a:off x="5643453" y="6148174"/>
            <a:ext cx="737275" cy="461665"/>
          </a:xfrm>
          <a:prstGeom prst="rect">
            <a:avLst/>
          </a:prstGeom>
          <a:noFill/>
        </p:spPr>
        <p:txBody>
          <a:bodyPr wrap="square" rtlCol="0">
            <a:spAutoFit/>
          </a:bodyPr>
          <a:lstStyle/>
          <a:p>
            <a:r>
              <a:rPr lang="en-US" sz="2400" dirty="0"/>
              <a:t>null</a:t>
            </a:r>
          </a:p>
        </p:txBody>
      </p:sp>
      <p:sp>
        <p:nvSpPr>
          <p:cNvPr id="2" name="Date Placeholder 1">
            <a:extLst>
              <a:ext uri="{FF2B5EF4-FFF2-40B4-BE49-F238E27FC236}">
                <a16:creationId xmlns:a16="http://schemas.microsoft.com/office/drawing/2014/main" id="{A2CA64F3-86AE-4AE1-B129-3A0C49337F84}"/>
              </a:ext>
            </a:extLst>
          </p:cNvPr>
          <p:cNvSpPr>
            <a:spLocks noGrp="1"/>
          </p:cNvSpPr>
          <p:nvPr>
            <p:ph type="dt" sz="half" idx="10"/>
          </p:nvPr>
        </p:nvSpPr>
        <p:spPr/>
        <p:txBody>
          <a:bodyPr/>
          <a:lstStyle/>
          <a:p>
            <a:fld id="{7E65EB78-87B9-40BB-AF6D-5EA8576B05A3}" type="datetime1">
              <a:rPr lang="en-US" smtClean="0"/>
              <a:t>9/7/2020</a:t>
            </a:fld>
            <a:endParaRPr lang="en-US"/>
          </a:p>
        </p:txBody>
      </p:sp>
      <p:sp>
        <p:nvSpPr>
          <p:cNvPr id="4" name="Footer Placeholder 3">
            <a:extLst>
              <a:ext uri="{FF2B5EF4-FFF2-40B4-BE49-F238E27FC236}">
                <a16:creationId xmlns:a16="http://schemas.microsoft.com/office/drawing/2014/main" id="{388AD009-B6E4-400D-98C2-EB2DD62A30F3}"/>
              </a:ext>
            </a:extLst>
          </p:cNvPr>
          <p:cNvSpPr>
            <a:spLocks noGrp="1"/>
          </p:cNvSpPr>
          <p:nvPr>
            <p:ph type="ftr" sz="quarter" idx="11"/>
          </p:nvPr>
        </p:nvSpPr>
        <p:spPr/>
        <p:txBody>
          <a:bodyPr/>
          <a:lstStyle/>
          <a:p>
            <a:r>
              <a:rPr lang="en-US"/>
              <a:t>Hernandez-Diaz</a:t>
            </a:r>
          </a:p>
        </p:txBody>
      </p:sp>
      <p:sp>
        <p:nvSpPr>
          <p:cNvPr id="5" name="Slide Number Placeholder 4">
            <a:extLst>
              <a:ext uri="{FF2B5EF4-FFF2-40B4-BE49-F238E27FC236}">
                <a16:creationId xmlns:a16="http://schemas.microsoft.com/office/drawing/2014/main" id="{46ECEBD2-ED2D-4998-BB1A-68D70EBFD73C}"/>
              </a:ext>
            </a:extLst>
          </p:cNvPr>
          <p:cNvSpPr>
            <a:spLocks noGrp="1"/>
          </p:cNvSpPr>
          <p:nvPr>
            <p:ph type="sldNum" sz="quarter" idx="12"/>
          </p:nvPr>
        </p:nvSpPr>
        <p:spPr/>
        <p:txBody>
          <a:bodyPr/>
          <a:lstStyle/>
          <a:p>
            <a:fld id="{E095BC32-3FC6-4AD0-BEDA-9CE5BCC99587}" type="slidenum">
              <a:rPr lang="en-US" smtClean="0"/>
              <a:t>68</a:t>
            </a:fld>
            <a:endParaRPr lang="en-US"/>
          </a:p>
        </p:txBody>
      </p:sp>
    </p:spTree>
    <p:extLst>
      <p:ext uri="{BB962C8B-B14F-4D97-AF65-F5344CB8AC3E}">
        <p14:creationId xmlns:p14="http://schemas.microsoft.com/office/powerpoint/2010/main" val="5862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altLang="en-US" sz="4400" dirty="0"/>
              <a:t>Solution</a:t>
            </a:r>
            <a:endParaRPr lang="en-US" sz="4400" dirty="0"/>
          </a:p>
        </p:txBody>
      </p:sp>
      <p:sp>
        <p:nvSpPr>
          <p:cNvPr id="2" name="Content Placeholder 1"/>
          <p:cNvSpPr>
            <a:spLocks noGrp="1"/>
          </p:cNvSpPr>
          <p:nvPr>
            <p:ph idx="1"/>
          </p:nvPr>
        </p:nvSpPr>
        <p:spPr>
          <a:xfrm>
            <a:off x="907915" y="1600201"/>
            <a:ext cx="9961124" cy="4191000"/>
          </a:xfrm>
        </p:spPr>
        <p:txBody>
          <a:bodyPr>
            <a:normAutofit/>
          </a:bodyPr>
          <a:lstStyle/>
          <a:p>
            <a:pPr>
              <a:buFont typeface="Arial" panose="020B0604020202020204" pitchFamily="34" charset="0"/>
              <a:buChar char="•"/>
            </a:pPr>
            <a:r>
              <a:rPr lang="en-US" sz="3200" dirty="0">
                <a:solidFill>
                  <a:schemeClr val="tx1"/>
                </a:solidFill>
              </a:rPr>
              <a:t>Careful Interpretation</a:t>
            </a:r>
          </a:p>
          <a:p>
            <a:pPr>
              <a:buFont typeface="Arial" panose="020B0604020202020204" pitchFamily="34" charset="0"/>
              <a:buChar char="•"/>
            </a:pPr>
            <a:r>
              <a:rPr lang="en-US" sz="3200" dirty="0">
                <a:solidFill>
                  <a:schemeClr val="tx1"/>
                </a:solidFill>
              </a:rPr>
              <a:t>Replication</a:t>
            </a:r>
          </a:p>
          <a:p>
            <a:pPr>
              <a:buFont typeface="Arial" panose="020B0604020202020204" pitchFamily="34" charset="0"/>
              <a:buChar char="•"/>
            </a:pPr>
            <a:r>
              <a:rPr lang="en-US" sz="3200" dirty="0">
                <a:solidFill>
                  <a:schemeClr val="tx1"/>
                </a:solidFill>
              </a:rPr>
              <a:t>Strategies to increase the power</a:t>
            </a:r>
          </a:p>
          <a:p>
            <a:pPr lvl="1">
              <a:buFont typeface="Arial" panose="020B0604020202020204" pitchFamily="34" charset="0"/>
              <a:buChar char="•"/>
            </a:pPr>
            <a:r>
              <a:rPr lang="en-US" sz="2667" dirty="0">
                <a:solidFill>
                  <a:schemeClr val="tx1"/>
                </a:solidFill>
              </a:rPr>
              <a:t>Healthcare Databases </a:t>
            </a:r>
          </a:p>
          <a:p>
            <a:pPr lvl="1">
              <a:buFont typeface="Arial" panose="020B0604020202020204" pitchFamily="34" charset="0"/>
              <a:buChar char="•"/>
            </a:pPr>
            <a:r>
              <a:rPr lang="en-US" sz="2667" dirty="0">
                <a:solidFill>
                  <a:schemeClr val="tx1"/>
                </a:solidFill>
              </a:rPr>
              <a:t>International collaborations</a:t>
            </a:r>
          </a:p>
        </p:txBody>
      </p:sp>
    </p:spTree>
    <p:extLst>
      <p:ext uri="{BB962C8B-B14F-4D97-AF65-F5344CB8AC3E}">
        <p14:creationId xmlns:p14="http://schemas.microsoft.com/office/powerpoint/2010/main" val="17983780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1316" y="877277"/>
            <a:ext cx="6862059" cy="5311252"/>
          </a:xfrm>
        </p:spPr>
        <p:txBody>
          <a:bodyPr>
            <a:normAutofit fontScale="92500" lnSpcReduction="10000"/>
          </a:bodyPr>
          <a:lstStyle/>
          <a:p>
            <a:r>
              <a:rPr lang="en-US" dirty="0">
                <a:solidFill>
                  <a:schemeClr val="bg1">
                    <a:lumMod val="75000"/>
                  </a:schemeClr>
                </a:solidFill>
                <a:cs typeface="Arial Narrow"/>
              </a:rPr>
              <a:t>…that entered German market in 1957 as a non-addictive, non-barbiturate </a:t>
            </a:r>
            <a:r>
              <a:rPr lang="en-US" u="sng" dirty="0">
                <a:solidFill>
                  <a:schemeClr val="bg1">
                    <a:lumMod val="75000"/>
                  </a:schemeClr>
                </a:solidFill>
                <a:cs typeface="Arial Narrow"/>
              </a:rPr>
              <a:t>sedative</a:t>
            </a:r>
          </a:p>
          <a:p>
            <a:r>
              <a:rPr lang="en-US" dirty="0">
                <a:cs typeface="Arial Narrow"/>
              </a:rPr>
              <a:t>Quickly discovered to also be an effective anti‐emetic and used to treat </a:t>
            </a:r>
            <a:r>
              <a:rPr lang="en-US" u="sng" dirty="0">
                <a:cs typeface="Arial Narrow"/>
              </a:rPr>
              <a:t>morning sickness </a:t>
            </a:r>
            <a:r>
              <a:rPr lang="en-US" dirty="0">
                <a:cs typeface="Arial Narrow"/>
              </a:rPr>
              <a:t>in pregnant women</a:t>
            </a:r>
          </a:p>
          <a:p>
            <a:pPr marL="342900" lvl="1">
              <a:spcAft>
                <a:spcPts val="600"/>
              </a:spcAft>
            </a:pPr>
            <a:r>
              <a:rPr lang="en-US" dirty="0"/>
              <a:t>Marketing (46 countries; </a:t>
            </a:r>
            <a:r>
              <a:rPr lang="en-US" dirty="0" err="1"/>
              <a:t>Distaval</a:t>
            </a:r>
            <a:r>
              <a:rPr lang="en-US" dirty="0"/>
              <a:t>, </a:t>
            </a:r>
            <a:r>
              <a:rPr lang="en-US" dirty="0" err="1"/>
              <a:t>Softenon</a:t>
            </a:r>
            <a:r>
              <a:rPr lang="en-US" dirty="0"/>
              <a:t>, </a:t>
            </a:r>
            <a:r>
              <a:rPr lang="en-US" dirty="0" err="1"/>
              <a:t>Contergan</a:t>
            </a:r>
            <a:r>
              <a:rPr lang="en-US" dirty="0"/>
              <a:t>):</a:t>
            </a:r>
          </a:p>
          <a:p>
            <a:pPr marL="745333" lvl="3">
              <a:spcAft>
                <a:spcPts val="0"/>
              </a:spcAft>
            </a:pPr>
            <a:r>
              <a:rPr lang="en-US" sz="2200" dirty="0"/>
              <a:t>“…drug of choice to help pregnant women” </a:t>
            </a:r>
          </a:p>
          <a:p>
            <a:pPr marL="745333" lvl="3">
              <a:spcAft>
                <a:spcPts val="1200"/>
              </a:spcAft>
            </a:pPr>
            <a:r>
              <a:rPr lang="en-US" sz="2200" dirty="0"/>
              <a:t>“</a:t>
            </a:r>
            <a:r>
              <a:rPr lang="en-US" sz="2200" dirty="0">
                <a:solidFill>
                  <a:srgbClr val="FF0000"/>
                </a:solidFill>
              </a:rPr>
              <a:t>completely safe </a:t>
            </a:r>
            <a:r>
              <a:rPr lang="en-US" sz="2200" dirty="0"/>
              <a:t>for pregnant women”</a:t>
            </a:r>
          </a:p>
          <a:p>
            <a:pPr marL="342900" lvl="1">
              <a:spcAft>
                <a:spcPts val="600"/>
              </a:spcAft>
            </a:pPr>
            <a:r>
              <a:rPr lang="en-US" dirty="0"/>
              <a:t>However:</a:t>
            </a:r>
          </a:p>
          <a:p>
            <a:pPr marL="745333" lvl="3">
              <a:spcAft>
                <a:spcPts val="0"/>
              </a:spcAft>
            </a:pPr>
            <a:r>
              <a:rPr lang="en-US" sz="2200" dirty="0"/>
              <a:t>No studies in pregnant women (or animals) had been conducted.  </a:t>
            </a:r>
          </a:p>
          <a:p>
            <a:pPr marL="745333" lvl="3">
              <a:spcAft>
                <a:spcPts val="1200"/>
              </a:spcAft>
            </a:pPr>
            <a:r>
              <a:rPr lang="en-US" sz="2200" dirty="0"/>
              <a:t>Practically nothing was known about the drug at the time of its marketing</a:t>
            </a:r>
          </a:p>
          <a:p>
            <a:endParaRPr lang="en-US" dirty="0">
              <a:latin typeface="Arial Narrow"/>
              <a:cs typeface="Arial Narrow"/>
            </a:endParaRPr>
          </a:p>
          <a:p>
            <a:endParaRPr lang="en-US" dirty="0">
              <a:latin typeface="Franklin Gothic Book Regular" charset="0"/>
            </a:endParaRPr>
          </a:p>
          <a:p>
            <a:endParaRPr lang="en-US" u="sng" dirty="0"/>
          </a:p>
        </p:txBody>
      </p:sp>
      <p:pic>
        <p:nvPicPr>
          <p:cNvPr id="6" name="Picture 4" descr="distaval"/>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2" y="896521"/>
            <a:ext cx="3729167" cy="545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68060448-658D-4755-8CD5-333DC17CDCAC}"/>
              </a:ext>
            </a:extLst>
          </p:cNvPr>
          <p:cNvSpPr>
            <a:spLocks noGrp="1"/>
          </p:cNvSpPr>
          <p:nvPr>
            <p:ph type="dt" sz="half" idx="10"/>
          </p:nvPr>
        </p:nvSpPr>
        <p:spPr/>
        <p:txBody>
          <a:bodyPr/>
          <a:lstStyle/>
          <a:p>
            <a:fld id="{386947CA-C8C0-4F2A-A105-EF86470B5A10}" type="datetime1">
              <a:rPr lang="en-US" smtClean="0"/>
              <a:t>9/7/2020</a:t>
            </a:fld>
            <a:endParaRPr lang="en-US"/>
          </a:p>
        </p:txBody>
      </p:sp>
      <p:sp>
        <p:nvSpPr>
          <p:cNvPr id="8" name="Footer Placeholder 7">
            <a:extLst>
              <a:ext uri="{FF2B5EF4-FFF2-40B4-BE49-F238E27FC236}">
                <a16:creationId xmlns:a16="http://schemas.microsoft.com/office/drawing/2014/main" id="{8B2CE8C1-E576-4095-98E8-6572D580C4BA}"/>
              </a:ext>
            </a:extLst>
          </p:cNvPr>
          <p:cNvSpPr>
            <a:spLocks noGrp="1"/>
          </p:cNvSpPr>
          <p:nvPr>
            <p:ph type="ftr" sz="quarter" idx="11"/>
          </p:nvPr>
        </p:nvSpPr>
        <p:spPr/>
        <p:txBody>
          <a:bodyPr/>
          <a:lstStyle/>
          <a:p>
            <a:r>
              <a:rPr lang="en-US"/>
              <a:t>Hernandez-Diaz</a:t>
            </a:r>
          </a:p>
        </p:txBody>
      </p:sp>
      <p:sp>
        <p:nvSpPr>
          <p:cNvPr id="9" name="Slide Number Placeholder 8">
            <a:extLst>
              <a:ext uri="{FF2B5EF4-FFF2-40B4-BE49-F238E27FC236}">
                <a16:creationId xmlns:a16="http://schemas.microsoft.com/office/drawing/2014/main" id="{D1A3AB32-1568-4FA4-99F3-40E2987E32E5}"/>
              </a:ext>
            </a:extLst>
          </p:cNvPr>
          <p:cNvSpPr>
            <a:spLocks noGrp="1"/>
          </p:cNvSpPr>
          <p:nvPr>
            <p:ph type="sldNum" sz="quarter" idx="12"/>
          </p:nvPr>
        </p:nvSpPr>
        <p:spPr/>
        <p:txBody>
          <a:bodyPr/>
          <a:lstStyle/>
          <a:p>
            <a:fld id="{E095BC32-3FC6-4AD0-BEDA-9CE5BCC99587}" type="slidenum">
              <a:rPr lang="en-US" smtClean="0"/>
              <a:t>7</a:t>
            </a:fld>
            <a:endParaRPr lang="en-US"/>
          </a:p>
        </p:txBody>
      </p:sp>
    </p:spTree>
    <p:extLst>
      <p:ext uri="{BB962C8B-B14F-4D97-AF65-F5344CB8AC3E}">
        <p14:creationId xmlns:p14="http://schemas.microsoft.com/office/powerpoint/2010/main" val="18352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a:bodyPr>
          <a:lstStyle/>
          <a:p>
            <a:pPr>
              <a:lnSpc>
                <a:spcPct val="140000"/>
              </a:lnSpc>
              <a:spcBef>
                <a:spcPts val="600"/>
              </a:spcBef>
            </a:pPr>
            <a:r>
              <a:rPr lang="en-US" dirty="0">
                <a:solidFill>
                  <a:schemeClr val="bg1">
                    <a:lumMod val="75000"/>
                  </a:schemeClr>
                </a:solidFill>
              </a:rPr>
              <a:t>Introduction to Drug Safety in Pregnancy</a:t>
            </a:r>
          </a:p>
          <a:p>
            <a:pPr>
              <a:lnSpc>
                <a:spcPct val="140000"/>
              </a:lnSpc>
              <a:spcBef>
                <a:spcPts val="600"/>
              </a:spcBef>
            </a:pPr>
            <a:r>
              <a:rPr lang="en-US" dirty="0">
                <a:solidFill>
                  <a:schemeClr val="bg1">
                    <a:lumMod val="75000"/>
                  </a:schemeClr>
                </a:solidFill>
              </a:rPr>
              <a:t>Tools Overview</a:t>
            </a:r>
          </a:p>
          <a:p>
            <a:pPr>
              <a:lnSpc>
                <a:spcPct val="140000"/>
              </a:lnSpc>
              <a:spcBef>
                <a:spcPts val="600"/>
              </a:spcBef>
            </a:pPr>
            <a:r>
              <a:rPr lang="en-US" dirty="0">
                <a:solidFill>
                  <a:schemeClr val="bg1">
                    <a:lumMod val="75000"/>
                  </a:schemeClr>
                </a:solidFill>
              </a:rPr>
              <a:t>Challenges &amp; Solutions</a:t>
            </a:r>
          </a:p>
          <a:p>
            <a:pPr>
              <a:lnSpc>
                <a:spcPct val="140000"/>
              </a:lnSpc>
              <a:spcBef>
                <a:spcPts val="600"/>
              </a:spcBef>
            </a:pPr>
            <a:r>
              <a:rPr lang="en-US" dirty="0"/>
              <a:t>Example</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70</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55997612-57DD-48F4-AE60-7300A3816D67}"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42086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Background:</a:t>
            </a:r>
            <a:r>
              <a:rPr lang="en-US" dirty="0"/>
              <a:t> One report had suggested an increased risk of oral clefts after in utero exposure to topiramate</a:t>
            </a:r>
          </a:p>
          <a:p>
            <a:r>
              <a:rPr lang="en-US" b="1" dirty="0"/>
              <a:t>Aim:</a:t>
            </a:r>
            <a:r>
              <a:rPr lang="en-US" dirty="0"/>
              <a:t> To estimate the risk of oral clefts in infants whose mothers had taken topiramate as monotherapy during the first trimester of pregnancy</a:t>
            </a:r>
          </a:p>
        </p:txBody>
      </p:sp>
      <p:sp>
        <p:nvSpPr>
          <p:cNvPr id="4" name="TextBox 3">
            <a:extLst>
              <a:ext uri="{FF2B5EF4-FFF2-40B4-BE49-F238E27FC236}">
                <a16:creationId xmlns:a16="http://schemas.microsoft.com/office/drawing/2014/main" id="{EF3DF187-C00C-417A-B15A-2F0A784553CF}"/>
              </a:ext>
            </a:extLst>
          </p:cNvPr>
          <p:cNvSpPr txBox="1"/>
          <p:nvPr/>
        </p:nvSpPr>
        <p:spPr>
          <a:xfrm>
            <a:off x="719634" y="5733778"/>
            <a:ext cx="10592341" cy="584775"/>
          </a:xfrm>
          <a:prstGeom prst="rect">
            <a:avLst/>
          </a:prstGeom>
          <a:noFill/>
        </p:spPr>
        <p:txBody>
          <a:bodyPr wrap="square" rtlCol="0">
            <a:spAutoFit/>
          </a:bodyPr>
          <a:lstStyle/>
          <a:p>
            <a:r>
              <a:rPr lang="en-US" sz="1600" dirty="0"/>
              <a:t>Hunt S et al. Topiramate in pregnancy: Preliminary experience from the UK Epilepsy and Pregnancy Register. Neurology 2008;71;272-276</a:t>
            </a:r>
          </a:p>
        </p:txBody>
      </p:sp>
      <p:sp>
        <p:nvSpPr>
          <p:cNvPr id="5" name="Title 1">
            <a:extLst>
              <a:ext uri="{FF2B5EF4-FFF2-40B4-BE49-F238E27FC236}">
                <a16:creationId xmlns:a16="http://schemas.microsoft.com/office/drawing/2014/main" id="{7CAF11F9-9234-4F67-80F2-855007C619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Example: Topiramate</a:t>
            </a:r>
          </a:p>
        </p:txBody>
      </p:sp>
      <p:pic>
        <p:nvPicPr>
          <p:cNvPr id="8" name="Picture 1">
            <a:extLst>
              <a:ext uri="{FF2B5EF4-FFF2-40B4-BE49-F238E27FC236}">
                <a16:creationId xmlns:a16="http://schemas.microsoft.com/office/drawing/2014/main" id="{369E5A4E-6D5B-4A58-AF38-8588B6F7C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1782" y="356386"/>
            <a:ext cx="1116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385E67C1-BC63-4592-836E-D8DE87518479}"/>
              </a:ext>
            </a:extLst>
          </p:cNvPr>
          <p:cNvSpPr>
            <a:spLocks noGrp="1"/>
          </p:cNvSpPr>
          <p:nvPr>
            <p:ph type="dt" sz="half" idx="10"/>
          </p:nvPr>
        </p:nvSpPr>
        <p:spPr/>
        <p:txBody>
          <a:bodyPr/>
          <a:lstStyle/>
          <a:p>
            <a:fld id="{02A0E65B-3D1E-4DE8-95FB-875DB479919E}" type="datetime1">
              <a:rPr lang="en-US" smtClean="0"/>
              <a:t>9/7/2020</a:t>
            </a:fld>
            <a:endParaRPr lang="en-US"/>
          </a:p>
        </p:txBody>
      </p:sp>
      <p:sp>
        <p:nvSpPr>
          <p:cNvPr id="10" name="Footer Placeholder 9">
            <a:extLst>
              <a:ext uri="{FF2B5EF4-FFF2-40B4-BE49-F238E27FC236}">
                <a16:creationId xmlns:a16="http://schemas.microsoft.com/office/drawing/2014/main" id="{D6688430-8992-4A2D-8358-1DC048987430}"/>
              </a:ext>
            </a:extLst>
          </p:cNvPr>
          <p:cNvSpPr>
            <a:spLocks noGrp="1"/>
          </p:cNvSpPr>
          <p:nvPr>
            <p:ph type="ftr" sz="quarter" idx="11"/>
          </p:nvPr>
        </p:nvSpPr>
        <p:spPr/>
        <p:txBody>
          <a:bodyPr/>
          <a:lstStyle/>
          <a:p>
            <a:r>
              <a:rPr lang="en-US"/>
              <a:t>Hernandez-Diaz</a:t>
            </a:r>
          </a:p>
        </p:txBody>
      </p:sp>
      <p:sp>
        <p:nvSpPr>
          <p:cNvPr id="11" name="Slide Number Placeholder 10">
            <a:extLst>
              <a:ext uri="{FF2B5EF4-FFF2-40B4-BE49-F238E27FC236}">
                <a16:creationId xmlns:a16="http://schemas.microsoft.com/office/drawing/2014/main" id="{10D72A32-5B64-4862-B779-54CB07C27CDF}"/>
              </a:ext>
            </a:extLst>
          </p:cNvPr>
          <p:cNvSpPr>
            <a:spLocks noGrp="1"/>
          </p:cNvSpPr>
          <p:nvPr>
            <p:ph type="sldNum" sz="quarter" idx="12"/>
          </p:nvPr>
        </p:nvSpPr>
        <p:spPr/>
        <p:txBody>
          <a:bodyPr/>
          <a:lstStyle/>
          <a:p>
            <a:fld id="{E095BC32-3FC6-4AD0-BEDA-9CE5BCC99587}" type="slidenum">
              <a:rPr lang="en-US" smtClean="0"/>
              <a:t>71</a:t>
            </a:fld>
            <a:endParaRPr lang="en-US"/>
          </a:p>
        </p:txBody>
      </p:sp>
    </p:spTree>
    <p:extLst>
      <p:ext uri="{BB962C8B-B14F-4D97-AF65-F5344CB8AC3E}">
        <p14:creationId xmlns:p14="http://schemas.microsoft.com/office/powerpoint/2010/main" val="103628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a:extLst>
              <a:ext uri="{FF2B5EF4-FFF2-40B4-BE49-F238E27FC236}">
                <a16:creationId xmlns:a16="http://schemas.microsoft.com/office/drawing/2014/main" id="{736354BF-8E16-4BEC-A7EA-871FB517C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241DFB7B-645B-478F-9FBA-F56684F5A89B}" type="slidenum">
              <a:rPr lang="en-US" altLang="en-US" sz="1400"/>
              <a:pPr>
                <a:spcBef>
                  <a:spcPct val="0"/>
                </a:spcBef>
                <a:buClrTx/>
                <a:buSzTx/>
                <a:buFontTx/>
                <a:buNone/>
              </a:pPr>
              <a:t>72</a:t>
            </a:fld>
            <a:endParaRPr lang="en-US" altLang="en-US" sz="1400"/>
          </a:p>
        </p:txBody>
      </p:sp>
      <p:sp>
        <p:nvSpPr>
          <p:cNvPr id="64515" name="Text Box 5">
            <a:extLst>
              <a:ext uri="{FF2B5EF4-FFF2-40B4-BE49-F238E27FC236}">
                <a16:creationId xmlns:a16="http://schemas.microsoft.com/office/drawing/2014/main" id="{EB76B301-6CB6-47AE-814D-358C7CD3D9EF}"/>
              </a:ext>
            </a:extLst>
          </p:cNvPr>
          <p:cNvSpPr txBox="1">
            <a:spLocks noChangeArrowheads="1"/>
          </p:cNvSpPr>
          <p:nvPr/>
        </p:nvSpPr>
        <p:spPr bwMode="auto">
          <a:xfrm>
            <a:off x="2362200" y="63246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400"/>
              <a:t>http://www.fda.gov/ScienceResearch/SpecialTopics/WomensHealthResearch/ucm134848.htm</a:t>
            </a:r>
          </a:p>
        </p:txBody>
      </p:sp>
      <p:pic>
        <p:nvPicPr>
          <p:cNvPr id="64516" name="Picture 6">
            <a:extLst>
              <a:ext uri="{FF2B5EF4-FFF2-40B4-BE49-F238E27FC236}">
                <a16:creationId xmlns:a16="http://schemas.microsoft.com/office/drawing/2014/main" id="{BF2592F5-0F6C-4870-9A2A-1412BCF63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9" t="15625" r="6250" b="11459"/>
          <a:stretch>
            <a:fillRect/>
          </a:stretch>
        </p:blipFill>
        <p:spPr bwMode="auto">
          <a:xfrm>
            <a:off x="2286000" y="228600"/>
            <a:ext cx="5715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2">
            <a:extLst>
              <a:ext uri="{FF2B5EF4-FFF2-40B4-BE49-F238E27FC236}">
                <a16:creationId xmlns:a16="http://schemas.microsoft.com/office/drawing/2014/main" id="{E224B7CB-3456-44F3-817E-A79938A46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4" t="15625" r="27344" b="13542"/>
          <a:stretch>
            <a:fillRect/>
          </a:stretch>
        </p:blipFill>
        <p:spPr bwMode="auto">
          <a:xfrm>
            <a:off x="6934200" y="1600200"/>
            <a:ext cx="3505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a:extLst>
              <a:ext uri="{FF2B5EF4-FFF2-40B4-BE49-F238E27FC236}">
                <a16:creationId xmlns:a16="http://schemas.microsoft.com/office/drawing/2014/main" id="{6717B7EE-FF16-43D2-8960-A7D8A0AB8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625" r="66406" b="71875"/>
          <a:stretch>
            <a:fillRect/>
          </a:stretch>
        </p:blipFill>
        <p:spPr bwMode="auto">
          <a:xfrm>
            <a:off x="8153400" y="762001"/>
            <a:ext cx="228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0">
            <a:extLst>
              <a:ext uri="{FF2B5EF4-FFF2-40B4-BE49-F238E27FC236}">
                <a16:creationId xmlns:a16="http://schemas.microsoft.com/office/drawing/2014/main" id="{0CBD2200-53B8-4C1B-88BF-7FF45CA687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25" t="15625" b="9375"/>
          <a:stretch>
            <a:fillRect/>
          </a:stretch>
        </p:blipFill>
        <p:spPr bwMode="auto">
          <a:xfrm>
            <a:off x="2133600" y="3581400"/>
            <a:ext cx="40386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
            <a:extLst>
              <a:ext uri="{FF2B5EF4-FFF2-40B4-BE49-F238E27FC236}">
                <a16:creationId xmlns:a16="http://schemas.microsoft.com/office/drawing/2014/main" id="{8E43A916-1B32-4075-9F86-546F971E34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810001"/>
            <a:ext cx="2833688"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4521" name="Picture 9">
            <a:extLst>
              <a:ext uri="{FF2B5EF4-FFF2-40B4-BE49-F238E27FC236}">
                <a16:creationId xmlns:a16="http://schemas.microsoft.com/office/drawing/2014/main" id="{AAC81990-655A-4BDF-9A9A-5E92EF8A68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125" t="18750" r="60938" b="66667"/>
          <a:stretch>
            <a:fillRect/>
          </a:stretch>
        </p:blipFill>
        <p:spPr bwMode="auto">
          <a:xfrm>
            <a:off x="7010400" y="4953001"/>
            <a:ext cx="3200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8">
            <a:extLst>
              <a:ext uri="{FF2B5EF4-FFF2-40B4-BE49-F238E27FC236}">
                <a16:creationId xmlns:a16="http://schemas.microsoft.com/office/drawing/2014/main" id="{9D7B4FB9-B028-4885-B839-50789B7B63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5625" r="72656" b="68750"/>
          <a:stretch>
            <a:fillRect/>
          </a:stretch>
        </p:blipFill>
        <p:spPr bwMode="auto">
          <a:xfrm>
            <a:off x="3124200" y="5181601"/>
            <a:ext cx="2362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EE08951E-B894-4A67-B36E-1C0ABC0E45F3}"/>
              </a:ext>
            </a:extLst>
          </p:cNvPr>
          <p:cNvSpPr>
            <a:spLocks noGrp="1"/>
          </p:cNvSpPr>
          <p:nvPr>
            <p:ph type="dt" sz="half" idx="10"/>
          </p:nvPr>
        </p:nvSpPr>
        <p:spPr/>
        <p:txBody>
          <a:bodyPr/>
          <a:lstStyle/>
          <a:p>
            <a:fld id="{5EEDAB7A-75C7-4FBA-82F2-95D55584C6B7}" type="datetime1">
              <a:rPr lang="en-US" smtClean="0"/>
              <a:t>9/7/2020</a:t>
            </a:fld>
            <a:endParaRPr lang="en-US"/>
          </a:p>
        </p:txBody>
      </p:sp>
      <p:sp>
        <p:nvSpPr>
          <p:cNvPr id="3" name="Footer Placeholder 2">
            <a:extLst>
              <a:ext uri="{FF2B5EF4-FFF2-40B4-BE49-F238E27FC236}">
                <a16:creationId xmlns:a16="http://schemas.microsoft.com/office/drawing/2014/main" id="{89EE20F0-89D4-435A-9A11-8974433C4C66}"/>
              </a:ext>
            </a:extLst>
          </p:cNvPr>
          <p:cNvSpPr>
            <a:spLocks noGrp="1"/>
          </p:cNvSpPr>
          <p:nvPr>
            <p:ph type="ftr" sz="quarter" idx="11"/>
          </p:nvPr>
        </p:nvSpPr>
        <p:spPr/>
        <p:txBody>
          <a:bodyPr/>
          <a:lstStyle/>
          <a:p>
            <a:r>
              <a:rPr lang="en-US"/>
              <a:t>Hernandez-Diaz</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8E9BDC37-969D-450E-BD9B-3C41D084FE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E1F2E1AB-8D12-4A4F-859E-6EC28D2D3013}" type="slidenum">
              <a:rPr lang="en-US" altLang="en-US" sz="1400"/>
              <a:pPr>
                <a:spcBef>
                  <a:spcPct val="0"/>
                </a:spcBef>
                <a:buClrTx/>
                <a:buSzTx/>
                <a:buFontTx/>
                <a:buNone/>
              </a:pPr>
              <a:t>73</a:t>
            </a:fld>
            <a:endParaRPr lang="en-US" altLang="en-US" sz="1400"/>
          </a:p>
        </p:txBody>
      </p:sp>
      <p:sp>
        <p:nvSpPr>
          <p:cNvPr id="65539" name="Text Box 5">
            <a:extLst>
              <a:ext uri="{FF2B5EF4-FFF2-40B4-BE49-F238E27FC236}">
                <a16:creationId xmlns:a16="http://schemas.microsoft.com/office/drawing/2014/main" id="{EC450E11-501B-4DC5-B057-BB2E82D30A97}"/>
              </a:ext>
            </a:extLst>
          </p:cNvPr>
          <p:cNvSpPr txBox="1">
            <a:spLocks noChangeArrowheads="1"/>
          </p:cNvSpPr>
          <p:nvPr/>
        </p:nvSpPr>
        <p:spPr bwMode="auto">
          <a:xfrm>
            <a:off x="2362200" y="63246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400"/>
              <a:t>http://www.fda.gov/ScienceResearch/SpecialTopics/WomensHealthResearch/ucm134848.htm</a:t>
            </a:r>
          </a:p>
        </p:txBody>
      </p:sp>
      <p:pic>
        <p:nvPicPr>
          <p:cNvPr id="65540" name="Picture 7">
            <a:extLst>
              <a:ext uri="{FF2B5EF4-FFF2-40B4-BE49-F238E27FC236}">
                <a16:creationId xmlns:a16="http://schemas.microsoft.com/office/drawing/2014/main" id="{EDFED203-0A8D-4DD1-8637-1E12586F1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3" t="15445" r="2684" b="8778"/>
          <a:stretch>
            <a:fillRect/>
          </a:stretch>
        </p:blipFill>
        <p:spPr bwMode="auto">
          <a:xfrm>
            <a:off x="2133601" y="838200"/>
            <a:ext cx="8151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CE9BD3FD-4F93-4AAA-B1E9-E20EBFDE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326" r="2299" b="8046"/>
          <a:stretch>
            <a:fillRect/>
          </a:stretch>
        </p:blipFill>
        <p:spPr bwMode="auto">
          <a:xfrm>
            <a:off x="4800600" y="3352801"/>
            <a:ext cx="43434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FD3C0AE6-8A5F-4421-9427-58DFA2E2CE60}"/>
              </a:ext>
            </a:extLst>
          </p:cNvPr>
          <p:cNvSpPr>
            <a:spLocks noChangeArrowheads="1"/>
          </p:cNvSpPr>
          <p:nvPr/>
        </p:nvSpPr>
        <p:spPr bwMode="auto">
          <a:xfrm>
            <a:off x="4191000" y="2438400"/>
            <a:ext cx="3733800" cy="838200"/>
          </a:xfrm>
          <a:prstGeom prst="ellipse">
            <a:avLst/>
          </a:prstGeom>
          <a:noFill/>
          <a:ln w="25400" algn="ctr">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Date Placeholder 1">
            <a:extLst>
              <a:ext uri="{FF2B5EF4-FFF2-40B4-BE49-F238E27FC236}">
                <a16:creationId xmlns:a16="http://schemas.microsoft.com/office/drawing/2014/main" id="{7F65FB05-11EE-442A-BB41-BFCA40D4FB43}"/>
              </a:ext>
            </a:extLst>
          </p:cNvPr>
          <p:cNvSpPr>
            <a:spLocks noGrp="1"/>
          </p:cNvSpPr>
          <p:nvPr>
            <p:ph type="dt" sz="half" idx="10"/>
          </p:nvPr>
        </p:nvSpPr>
        <p:spPr/>
        <p:txBody>
          <a:bodyPr/>
          <a:lstStyle/>
          <a:p>
            <a:fld id="{19843C57-D78A-4B91-8BB9-6727CCCA32F9}" type="datetime1">
              <a:rPr lang="en-US" smtClean="0"/>
              <a:t>9/7/2020</a:t>
            </a:fld>
            <a:endParaRPr lang="en-US"/>
          </a:p>
        </p:txBody>
      </p:sp>
      <p:sp>
        <p:nvSpPr>
          <p:cNvPr id="3" name="Footer Placeholder 2">
            <a:extLst>
              <a:ext uri="{FF2B5EF4-FFF2-40B4-BE49-F238E27FC236}">
                <a16:creationId xmlns:a16="http://schemas.microsoft.com/office/drawing/2014/main" id="{047A8545-D883-41BC-86D2-F6F3879C7154}"/>
              </a:ext>
            </a:extLst>
          </p:cNvPr>
          <p:cNvSpPr>
            <a:spLocks noGrp="1"/>
          </p:cNvSpPr>
          <p:nvPr>
            <p:ph type="ftr" sz="quarter" idx="11"/>
          </p:nvPr>
        </p:nvSpPr>
        <p:spPr/>
        <p:txBody>
          <a:bodyPr/>
          <a:lstStyle/>
          <a:p>
            <a:r>
              <a:rPr lang="en-US"/>
              <a:t>Hernandez-Diaz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Established in 1997 at Mass. General Hospital, Boston</a:t>
            </a:r>
          </a:p>
          <a:p>
            <a:r>
              <a:rPr lang="en-US" dirty="0"/>
              <a:t>Enrolls pregnant women taking AEDs, and a reference group of friends and family members not taking AED</a:t>
            </a:r>
          </a:p>
          <a:p>
            <a:r>
              <a:rPr lang="en-US" dirty="0"/>
              <a:t>Women call</a:t>
            </a:r>
          </a:p>
          <a:p>
            <a:r>
              <a:rPr lang="en-US" dirty="0"/>
              <a:t>Consent is obtained verbally for interview. Written consent obtained for maternal and infant’s medical records</a:t>
            </a:r>
          </a:p>
          <a:p>
            <a:endParaRPr lang="en-US" dirty="0"/>
          </a:p>
          <a:p>
            <a:pPr lvl="1"/>
            <a:endParaRPr lang="en-US" dirty="0"/>
          </a:p>
          <a:p>
            <a:pPr lvl="1"/>
            <a:endParaRPr lang="en-US" dirty="0"/>
          </a:p>
        </p:txBody>
      </p:sp>
      <p:sp>
        <p:nvSpPr>
          <p:cNvPr id="5" name="Title 1">
            <a:extLst>
              <a:ext uri="{FF2B5EF4-FFF2-40B4-BE49-F238E27FC236}">
                <a16:creationId xmlns:a16="http://schemas.microsoft.com/office/drawing/2014/main" id="{7CAF11F9-9234-4F67-80F2-855007C619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North American AED Pregnancy Registry</a:t>
            </a:r>
          </a:p>
        </p:txBody>
      </p:sp>
      <p:sp>
        <p:nvSpPr>
          <p:cNvPr id="3" name="Date Placeholder 2">
            <a:extLst>
              <a:ext uri="{FF2B5EF4-FFF2-40B4-BE49-F238E27FC236}">
                <a16:creationId xmlns:a16="http://schemas.microsoft.com/office/drawing/2014/main" id="{78BABECA-DD0C-4988-AC3C-87FE980530F0}"/>
              </a:ext>
            </a:extLst>
          </p:cNvPr>
          <p:cNvSpPr>
            <a:spLocks noGrp="1"/>
          </p:cNvSpPr>
          <p:nvPr>
            <p:ph type="dt" sz="half" idx="10"/>
          </p:nvPr>
        </p:nvSpPr>
        <p:spPr/>
        <p:txBody>
          <a:bodyPr/>
          <a:lstStyle/>
          <a:p>
            <a:fld id="{13CDD4C7-D38C-4FDC-A789-D74C8D362E90}" type="datetime1">
              <a:rPr lang="en-US" smtClean="0"/>
              <a:t>9/7/2020</a:t>
            </a:fld>
            <a:endParaRPr lang="en-US"/>
          </a:p>
        </p:txBody>
      </p:sp>
      <p:sp>
        <p:nvSpPr>
          <p:cNvPr id="4" name="Footer Placeholder 3">
            <a:extLst>
              <a:ext uri="{FF2B5EF4-FFF2-40B4-BE49-F238E27FC236}">
                <a16:creationId xmlns:a16="http://schemas.microsoft.com/office/drawing/2014/main" id="{9AA82BDF-296A-4A14-B747-F45DD36BEE99}"/>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86975E04-F944-4FE7-B986-8E1E803F6877}"/>
              </a:ext>
            </a:extLst>
          </p:cNvPr>
          <p:cNvSpPr>
            <a:spLocks noGrp="1"/>
          </p:cNvSpPr>
          <p:nvPr>
            <p:ph type="sldNum" sz="quarter" idx="12"/>
          </p:nvPr>
        </p:nvSpPr>
        <p:spPr/>
        <p:txBody>
          <a:bodyPr/>
          <a:lstStyle/>
          <a:p>
            <a:fld id="{E095BC32-3FC6-4AD0-BEDA-9CE5BCC99587}" type="slidenum">
              <a:rPr lang="en-US" smtClean="0"/>
              <a:t>74</a:t>
            </a:fld>
            <a:endParaRPr lang="en-US"/>
          </a:p>
        </p:txBody>
      </p:sp>
    </p:spTree>
    <p:extLst>
      <p:ext uri="{BB962C8B-B14F-4D97-AF65-F5344CB8AC3E}">
        <p14:creationId xmlns:p14="http://schemas.microsoft.com/office/powerpoint/2010/main" val="4878749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Three telephone interviews: </a:t>
            </a:r>
          </a:p>
          <a:p>
            <a:pPr lvl="1"/>
            <a:r>
              <a:rPr lang="en-US" dirty="0"/>
              <a:t>Enrollment (10-15 min.)</a:t>
            </a:r>
          </a:p>
          <a:p>
            <a:pPr lvl="1"/>
            <a:r>
              <a:rPr lang="en-US" dirty="0"/>
              <a:t>7 Months GA (5 min.) </a:t>
            </a:r>
          </a:p>
          <a:p>
            <a:pPr lvl="1"/>
            <a:r>
              <a:rPr lang="en-US" dirty="0"/>
              <a:t>2 Months postpartum (5 min.) </a:t>
            </a:r>
          </a:p>
          <a:p>
            <a:pPr>
              <a:spcBef>
                <a:spcPts val="1200"/>
              </a:spcBef>
            </a:pPr>
            <a:r>
              <a:rPr lang="en-US" dirty="0"/>
              <a:t>Ask about</a:t>
            </a:r>
          </a:p>
          <a:p>
            <a:pPr lvl="1"/>
            <a:r>
              <a:rPr lang="en-US" dirty="0"/>
              <a:t>AED use, demographic characteristics, epilepsy, vitamin use and the presence of malformations</a:t>
            </a:r>
          </a:p>
          <a:p>
            <a:pPr lvl="1"/>
            <a:r>
              <a:rPr lang="en-US" dirty="0"/>
              <a:t>For any AED data is collected on indication, dose, and start and stop dates</a:t>
            </a:r>
          </a:p>
          <a:p>
            <a:pPr>
              <a:spcBef>
                <a:spcPts val="1200"/>
              </a:spcBef>
            </a:pPr>
            <a:r>
              <a:rPr lang="en-US" dirty="0"/>
              <a:t>Presence of malformations confirmed by medical records </a:t>
            </a:r>
          </a:p>
          <a:p>
            <a:pPr lvl="1"/>
            <a:r>
              <a:rPr lang="en-US" dirty="0"/>
              <a:t>Findings in infant reviewed by </a:t>
            </a:r>
            <a:r>
              <a:rPr lang="en-US" dirty="0" err="1"/>
              <a:t>teratologist</a:t>
            </a:r>
            <a:r>
              <a:rPr lang="en-US" dirty="0"/>
              <a:t> blinded to exposure status</a:t>
            </a:r>
          </a:p>
          <a:p>
            <a:pPr lvl="1"/>
            <a:endParaRPr lang="en-US" dirty="0"/>
          </a:p>
          <a:p>
            <a:pPr lvl="1"/>
            <a:endParaRPr lang="en-US" dirty="0"/>
          </a:p>
          <a:p>
            <a:pPr lvl="1"/>
            <a:endParaRPr lang="en-US" dirty="0"/>
          </a:p>
        </p:txBody>
      </p:sp>
      <p:sp>
        <p:nvSpPr>
          <p:cNvPr id="5" name="Title 1">
            <a:extLst>
              <a:ext uri="{FF2B5EF4-FFF2-40B4-BE49-F238E27FC236}">
                <a16:creationId xmlns:a16="http://schemas.microsoft.com/office/drawing/2014/main" id="{7CAF11F9-9234-4F67-80F2-855007C619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North American AED Pregnancy Registry</a:t>
            </a:r>
          </a:p>
        </p:txBody>
      </p:sp>
      <p:sp>
        <p:nvSpPr>
          <p:cNvPr id="3" name="Date Placeholder 2">
            <a:extLst>
              <a:ext uri="{FF2B5EF4-FFF2-40B4-BE49-F238E27FC236}">
                <a16:creationId xmlns:a16="http://schemas.microsoft.com/office/drawing/2014/main" id="{856AD310-A45B-4C39-9B57-36622CDE7F90}"/>
              </a:ext>
            </a:extLst>
          </p:cNvPr>
          <p:cNvSpPr>
            <a:spLocks noGrp="1"/>
          </p:cNvSpPr>
          <p:nvPr>
            <p:ph type="dt" sz="half" idx="10"/>
          </p:nvPr>
        </p:nvSpPr>
        <p:spPr/>
        <p:txBody>
          <a:bodyPr/>
          <a:lstStyle/>
          <a:p>
            <a:fld id="{549E9D05-7AFC-4E08-937F-2F486059290A}" type="datetime1">
              <a:rPr lang="en-US" smtClean="0"/>
              <a:t>9/7/2020</a:t>
            </a:fld>
            <a:endParaRPr lang="en-US"/>
          </a:p>
        </p:txBody>
      </p:sp>
      <p:sp>
        <p:nvSpPr>
          <p:cNvPr id="4" name="Footer Placeholder 3">
            <a:extLst>
              <a:ext uri="{FF2B5EF4-FFF2-40B4-BE49-F238E27FC236}">
                <a16:creationId xmlns:a16="http://schemas.microsoft.com/office/drawing/2014/main" id="{109C442A-1735-4DD2-AF48-314D9B0BA457}"/>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76200BE9-8E4B-4860-91E2-C9CD81CEB7BC}"/>
              </a:ext>
            </a:extLst>
          </p:cNvPr>
          <p:cNvSpPr>
            <a:spLocks noGrp="1"/>
          </p:cNvSpPr>
          <p:nvPr>
            <p:ph type="sldNum" sz="quarter" idx="12"/>
          </p:nvPr>
        </p:nvSpPr>
        <p:spPr/>
        <p:txBody>
          <a:bodyPr/>
          <a:lstStyle/>
          <a:p>
            <a:fld id="{E095BC32-3FC6-4AD0-BEDA-9CE5BCC99587}" type="slidenum">
              <a:rPr lang="en-US" smtClean="0"/>
              <a:t>75</a:t>
            </a:fld>
            <a:endParaRPr lang="en-US"/>
          </a:p>
        </p:txBody>
      </p:sp>
    </p:spTree>
    <p:extLst>
      <p:ext uri="{BB962C8B-B14F-4D97-AF65-F5344CB8AC3E}">
        <p14:creationId xmlns:p14="http://schemas.microsoft.com/office/powerpoint/2010/main" val="3893390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dirty="0"/>
              <a:t>Exposed (to other AED) internal reference group</a:t>
            </a:r>
          </a:p>
          <a:p>
            <a:pPr lvl="1"/>
            <a:r>
              <a:rPr lang="en-US" dirty="0"/>
              <a:t>Lamotrigine, the most commonly reported AED</a:t>
            </a:r>
          </a:p>
          <a:p>
            <a:endParaRPr lang="en-US" dirty="0"/>
          </a:p>
          <a:p>
            <a:pPr marL="514350" indent="-514350">
              <a:buFont typeface="+mj-lt"/>
              <a:buAutoNum type="arabicPeriod" startAt="2"/>
            </a:pPr>
            <a:r>
              <a:rPr lang="en-US" dirty="0"/>
              <a:t>Unexposed internal reference group</a:t>
            </a:r>
          </a:p>
          <a:p>
            <a:pPr lvl="1"/>
            <a:r>
              <a:rPr lang="en-US" dirty="0"/>
              <a:t>Friends and family members not taking AED enrolled in the Registry</a:t>
            </a:r>
          </a:p>
          <a:p>
            <a:endParaRPr lang="en-US" dirty="0"/>
          </a:p>
          <a:p>
            <a:pPr marL="514350" indent="-514350">
              <a:buFont typeface="+mj-lt"/>
              <a:buAutoNum type="arabicPeriod" startAt="3"/>
            </a:pPr>
            <a:r>
              <a:rPr lang="en-US" dirty="0"/>
              <a:t>External reference group</a:t>
            </a:r>
          </a:p>
          <a:p>
            <a:pPr lvl="1"/>
            <a:r>
              <a:rPr lang="en-US" dirty="0"/>
              <a:t>Active Malformations Surveillance Program, BWH, 1972 – 2000 </a:t>
            </a:r>
          </a:p>
          <a:p>
            <a:pPr lvl="1"/>
            <a:r>
              <a:rPr lang="en-US" dirty="0"/>
              <a:t>206,244 livebirths, stillbirths and elective terminations</a:t>
            </a:r>
          </a:p>
          <a:p>
            <a:pPr lvl="1"/>
            <a:r>
              <a:rPr lang="en-US" dirty="0"/>
              <a:t>Malformations identified before 5 days of age </a:t>
            </a:r>
          </a:p>
          <a:p>
            <a:pPr marL="0" indent="0">
              <a:buNone/>
            </a:pPr>
            <a:endParaRPr lang="en-US" dirty="0"/>
          </a:p>
        </p:txBody>
      </p:sp>
      <p:sp>
        <p:nvSpPr>
          <p:cNvPr id="5" name="Title 1">
            <a:extLst>
              <a:ext uri="{FF2B5EF4-FFF2-40B4-BE49-F238E27FC236}">
                <a16:creationId xmlns:a16="http://schemas.microsoft.com/office/drawing/2014/main" id="{7CAF11F9-9234-4F67-80F2-855007C619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Reference groups</a:t>
            </a:r>
          </a:p>
        </p:txBody>
      </p:sp>
      <p:sp>
        <p:nvSpPr>
          <p:cNvPr id="3" name="Date Placeholder 2">
            <a:extLst>
              <a:ext uri="{FF2B5EF4-FFF2-40B4-BE49-F238E27FC236}">
                <a16:creationId xmlns:a16="http://schemas.microsoft.com/office/drawing/2014/main" id="{331391B4-6CE0-44AA-A136-AE7756F7F21E}"/>
              </a:ext>
            </a:extLst>
          </p:cNvPr>
          <p:cNvSpPr>
            <a:spLocks noGrp="1"/>
          </p:cNvSpPr>
          <p:nvPr>
            <p:ph type="dt" sz="half" idx="10"/>
          </p:nvPr>
        </p:nvSpPr>
        <p:spPr/>
        <p:txBody>
          <a:bodyPr/>
          <a:lstStyle/>
          <a:p>
            <a:fld id="{F7644A9F-A3E1-456B-9BE8-01661F30579C}" type="datetime1">
              <a:rPr lang="en-US" smtClean="0"/>
              <a:t>9/7/2020</a:t>
            </a:fld>
            <a:endParaRPr lang="en-US"/>
          </a:p>
        </p:txBody>
      </p:sp>
      <p:sp>
        <p:nvSpPr>
          <p:cNvPr id="4" name="Footer Placeholder 3">
            <a:extLst>
              <a:ext uri="{FF2B5EF4-FFF2-40B4-BE49-F238E27FC236}">
                <a16:creationId xmlns:a16="http://schemas.microsoft.com/office/drawing/2014/main" id="{A9D931E0-21C8-4323-8A95-30AA233DC948}"/>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0E50A987-5C5D-453E-8903-86706D24AAEB}"/>
              </a:ext>
            </a:extLst>
          </p:cNvPr>
          <p:cNvSpPr>
            <a:spLocks noGrp="1"/>
          </p:cNvSpPr>
          <p:nvPr>
            <p:ph type="sldNum" sz="quarter" idx="12"/>
          </p:nvPr>
        </p:nvSpPr>
        <p:spPr/>
        <p:txBody>
          <a:bodyPr/>
          <a:lstStyle/>
          <a:p>
            <a:fld id="{E095BC32-3FC6-4AD0-BEDA-9CE5BCC99587}" type="slidenum">
              <a:rPr lang="en-US" smtClean="0"/>
              <a:t>76</a:t>
            </a:fld>
            <a:endParaRPr lang="en-US"/>
          </a:p>
        </p:txBody>
      </p:sp>
    </p:spTree>
    <p:extLst>
      <p:ext uri="{BB962C8B-B14F-4D97-AF65-F5344CB8AC3E}">
        <p14:creationId xmlns:p14="http://schemas.microsoft.com/office/powerpoint/2010/main" val="1727408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a:extLst>
              <a:ext uri="{FF2B5EF4-FFF2-40B4-BE49-F238E27FC236}">
                <a16:creationId xmlns:a16="http://schemas.microsoft.com/office/drawing/2014/main" id="{D9A35077-1DCD-4C47-9238-6D983AF19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338138"/>
            <a:ext cx="6096000"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4414C64-C502-4A9E-9005-FCC377FF473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Topiramate</a:t>
            </a:r>
          </a:p>
        </p:txBody>
      </p:sp>
      <p:sp>
        <p:nvSpPr>
          <p:cNvPr id="5" name="Oval 6">
            <a:extLst>
              <a:ext uri="{FF2B5EF4-FFF2-40B4-BE49-F238E27FC236}">
                <a16:creationId xmlns:a16="http://schemas.microsoft.com/office/drawing/2014/main" id="{A1FC48C4-9E62-46BE-B2BE-2F075227556D}"/>
              </a:ext>
            </a:extLst>
          </p:cNvPr>
          <p:cNvSpPr>
            <a:spLocks noChangeArrowheads="1"/>
          </p:cNvSpPr>
          <p:nvPr/>
        </p:nvSpPr>
        <p:spPr bwMode="auto">
          <a:xfrm rot="5400000">
            <a:off x="5360194" y="492918"/>
            <a:ext cx="914400" cy="3429000"/>
          </a:xfrm>
          <a:prstGeom prst="ellipse">
            <a:avLst/>
          </a:prstGeom>
          <a:noFill/>
          <a:ln w="34925"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Date Placeholder 1">
            <a:extLst>
              <a:ext uri="{FF2B5EF4-FFF2-40B4-BE49-F238E27FC236}">
                <a16:creationId xmlns:a16="http://schemas.microsoft.com/office/drawing/2014/main" id="{788B9F57-5FB5-43C0-9E00-E784879D1B09}"/>
              </a:ext>
            </a:extLst>
          </p:cNvPr>
          <p:cNvSpPr>
            <a:spLocks noGrp="1"/>
          </p:cNvSpPr>
          <p:nvPr>
            <p:ph type="dt" sz="half" idx="10"/>
          </p:nvPr>
        </p:nvSpPr>
        <p:spPr/>
        <p:txBody>
          <a:bodyPr/>
          <a:lstStyle/>
          <a:p>
            <a:fld id="{D52D63BF-FD6E-4CB7-B510-41F4283F7D50}" type="datetime1">
              <a:rPr lang="en-US" smtClean="0"/>
              <a:t>9/7/2020</a:t>
            </a:fld>
            <a:endParaRPr lang="en-US"/>
          </a:p>
        </p:txBody>
      </p:sp>
      <p:sp>
        <p:nvSpPr>
          <p:cNvPr id="3" name="Footer Placeholder 2">
            <a:extLst>
              <a:ext uri="{FF2B5EF4-FFF2-40B4-BE49-F238E27FC236}">
                <a16:creationId xmlns:a16="http://schemas.microsoft.com/office/drawing/2014/main" id="{BAD8EB27-5129-4F82-9B56-271620B5AB21}"/>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DB9C0636-43AE-438B-8592-B1949A1A86B5}"/>
              </a:ext>
            </a:extLst>
          </p:cNvPr>
          <p:cNvSpPr>
            <a:spLocks noGrp="1"/>
          </p:cNvSpPr>
          <p:nvPr>
            <p:ph type="sldNum" sz="quarter" idx="12"/>
          </p:nvPr>
        </p:nvSpPr>
        <p:spPr/>
        <p:txBody>
          <a:bodyPr/>
          <a:lstStyle/>
          <a:p>
            <a:fld id="{E095BC32-3FC6-4AD0-BEDA-9CE5BCC99587}" type="slidenum">
              <a:rPr lang="en-US" smtClean="0"/>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0185C770-406F-4125-9836-4AF152608803}"/>
              </a:ext>
            </a:extLst>
          </p:cNvPr>
          <p:cNvSpPr>
            <a:spLocks noGrp="1" noChangeArrowheads="1"/>
          </p:cNvSpPr>
          <p:nvPr>
            <p:ph type="title"/>
          </p:nvPr>
        </p:nvSpPr>
        <p:spPr>
          <a:xfrm>
            <a:off x="786653" y="526456"/>
            <a:ext cx="11021034" cy="1170120"/>
          </a:xfrm>
        </p:spPr>
        <p:txBody>
          <a:bodyPr>
            <a:noAutofit/>
          </a:bodyPr>
          <a:lstStyle/>
          <a:p>
            <a:r>
              <a:rPr lang="en-US" altLang="en-US" sz="3600" dirty="0"/>
              <a:t>Risk of major malformations among infants exposed to specific AED in monotherapy during the first trimester</a:t>
            </a:r>
          </a:p>
        </p:txBody>
      </p:sp>
      <p:pic>
        <p:nvPicPr>
          <p:cNvPr id="92164" name="Picture 2">
            <a:extLst>
              <a:ext uri="{FF2B5EF4-FFF2-40B4-BE49-F238E27FC236}">
                <a16:creationId xmlns:a16="http://schemas.microsoft.com/office/drawing/2014/main" id="{F4DEA4A4-CBF6-4C2D-AFE5-8CCC8FCA0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4" y="2195514"/>
            <a:ext cx="8228012"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Oval 6">
            <a:extLst>
              <a:ext uri="{FF2B5EF4-FFF2-40B4-BE49-F238E27FC236}">
                <a16:creationId xmlns:a16="http://schemas.microsoft.com/office/drawing/2014/main" id="{40303FDF-7F3C-436C-B5D5-4591B82E1A83}"/>
              </a:ext>
            </a:extLst>
          </p:cNvPr>
          <p:cNvSpPr>
            <a:spLocks noChangeArrowheads="1"/>
          </p:cNvSpPr>
          <p:nvPr/>
        </p:nvSpPr>
        <p:spPr bwMode="auto">
          <a:xfrm>
            <a:off x="7696200" y="1600200"/>
            <a:ext cx="914400" cy="3429000"/>
          </a:xfrm>
          <a:prstGeom prst="ellipse">
            <a:avLst/>
          </a:prstGeom>
          <a:noFill/>
          <a:ln w="34925"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 name="Rectangle 4">
            <a:extLst>
              <a:ext uri="{FF2B5EF4-FFF2-40B4-BE49-F238E27FC236}">
                <a16:creationId xmlns:a16="http://schemas.microsoft.com/office/drawing/2014/main" id="{C179ECD3-3F53-4298-B6A5-61D5D364DB61}"/>
              </a:ext>
            </a:extLst>
          </p:cNvPr>
          <p:cNvSpPr>
            <a:spLocks noChangeArrowheads="1"/>
          </p:cNvSpPr>
          <p:nvPr/>
        </p:nvSpPr>
        <p:spPr bwMode="auto">
          <a:xfrm>
            <a:off x="1626753" y="5506931"/>
            <a:ext cx="9819871" cy="609600"/>
          </a:xfrm>
          <a:prstGeom prst="rect">
            <a:avLst/>
          </a:prstGeom>
          <a:noFill/>
          <a:ln w="9525">
            <a:noFill/>
            <a:miter lim="800000"/>
            <a:headEnd/>
            <a:tailEnd/>
          </a:ln>
          <a:effectLst/>
        </p:spPr>
        <p:txBody>
          <a:bodyPr lIns="92075" tIns="46039" rIns="92075" bIns="46039"/>
          <a:lstStyle/>
          <a:p>
            <a:pPr>
              <a:spcBef>
                <a:spcPts val="600"/>
              </a:spcBef>
              <a:buClr>
                <a:schemeClr val="tx2"/>
              </a:buClr>
              <a:buSzPct val="75000"/>
              <a:tabLst>
                <a:tab pos="0" algn="l"/>
              </a:tabLst>
              <a:defRPr/>
            </a:pPr>
            <a:r>
              <a:rPr lang="en-US" sz="1600" dirty="0"/>
              <a:t>Hernández-Díaz S, Smith CR, Shen A, </a:t>
            </a:r>
            <a:r>
              <a:rPr lang="en-US" sz="1600" dirty="0" err="1"/>
              <a:t>Mittendorf</a:t>
            </a:r>
            <a:r>
              <a:rPr lang="en-US" sz="1600" dirty="0"/>
              <a:t> R, Hauser WA, </a:t>
            </a:r>
            <a:r>
              <a:rPr lang="en-US" sz="1600" dirty="0" err="1"/>
              <a:t>Yerby</a:t>
            </a:r>
            <a:r>
              <a:rPr lang="en-US" sz="1600" dirty="0"/>
              <a:t> M, Holmes BH. Comparative Safety of Antiepileptic Drugs during Pregnancy. Neurology 2012;78:1692-1699.</a:t>
            </a:r>
          </a:p>
        </p:txBody>
      </p:sp>
      <p:sp>
        <p:nvSpPr>
          <p:cNvPr id="2" name="Date Placeholder 1">
            <a:extLst>
              <a:ext uri="{FF2B5EF4-FFF2-40B4-BE49-F238E27FC236}">
                <a16:creationId xmlns:a16="http://schemas.microsoft.com/office/drawing/2014/main" id="{4A50C340-544B-44B0-8337-4C625DC4C234}"/>
              </a:ext>
            </a:extLst>
          </p:cNvPr>
          <p:cNvSpPr>
            <a:spLocks noGrp="1"/>
          </p:cNvSpPr>
          <p:nvPr>
            <p:ph type="dt" sz="half" idx="10"/>
          </p:nvPr>
        </p:nvSpPr>
        <p:spPr/>
        <p:txBody>
          <a:bodyPr/>
          <a:lstStyle/>
          <a:p>
            <a:fld id="{5BE8F35A-3F23-4364-A094-563268FCAF17}" type="datetime1">
              <a:rPr lang="en-US" smtClean="0"/>
              <a:t>9/7/2020</a:t>
            </a:fld>
            <a:endParaRPr lang="en-US"/>
          </a:p>
        </p:txBody>
      </p:sp>
      <p:sp>
        <p:nvSpPr>
          <p:cNvPr id="3" name="Footer Placeholder 2">
            <a:extLst>
              <a:ext uri="{FF2B5EF4-FFF2-40B4-BE49-F238E27FC236}">
                <a16:creationId xmlns:a16="http://schemas.microsoft.com/office/drawing/2014/main" id="{C59174A9-D894-403C-8604-028FF1BB3CE5}"/>
              </a:ext>
            </a:extLst>
          </p:cNvPr>
          <p:cNvSpPr>
            <a:spLocks noGrp="1"/>
          </p:cNvSpPr>
          <p:nvPr>
            <p:ph type="ftr" sz="quarter" idx="11"/>
          </p:nvPr>
        </p:nvSpPr>
        <p:spPr/>
        <p:txBody>
          <a:bodyPr/>
          <a:lstStyle/>
          <a:p>
            <a:r>
              <a:rPr lang="en-US"/>
              <a:t>Hernandez-Diaz</a:t>
            </a:r>
          </a:p>
        </p:txBody>
      </p:sp>
      <p:sp>
        <p:nvSpPr>
          <p:cNvPr id="4" name="Slide Number Placeholder 3">
            <a:extLst>
              <a:ext uri="{FF2B5EF4-FFF2-40B4-BE49-F238E27FC236}">
                <a16:creationId xmlns:a16="http://schemas.microsoft.com/office/drawing/2014/main" id="{61EBF34C-F4D0-468D-B1C4-CE70A9221F31}"/>
              </a:ext>
            </a:extLst>
          </p:cNvPr>
          <p:cNvSpPr>
            <a:spLocks noGrp="1"/>
          </p:cNvSpPr>
          <p:nvPr>
            <p:ph type="sldNum" sz="quarter" idx="12"/>
          </p:nvPr>
        </p:nvSpPr>
        <p:spPr/>
        <p:txBody>
          <a:bodyPr/>
          <a:lstStyle/>
          <a:p>
            <a:fld id="{E095BC32-3FC6-4AD0-BEDA-9CE5BCC99587}" type="slidenum">
              <a:rPr lang="en-US" smtClean="0"/>
              <a:t>78</a:t>
            </a:fld>
            <a:endParaRPr lang="en-US"/>
          </a:p>
        </p:txBody>
      </p:sp>
    </p:spTree>
    <p:extLst>
      <p:ext uri="{BB962C8B-B14F-4D97-AF65-F5344CB8AC3E}">
        <p14:creationId xmlns:p14="http://schemas.microsoft.com/office/powerpoint/2010/main" val="321782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4 of these 11 were oral clefts (13.5/1,000) </a:t>
            </a:r>
          </a:p>
          <a:p>
            <a:r>
              <a:rPr lang="en-US" dirty="0"/>
              <a:t>Frequency in the external control group:  0.7/1,000</a:t>
            </a:r>
          </a:p>
          <a:p>
            <a:r>
              <a:rPr lang="en-US" dirty="0"/>
              <a:t>Conclusion: Need to replicate</a:t>
            </a:r>
          </a:p>
          <a:p>
            <a:pPr marL="0" indent="0">
              <a:buNone/>
            </a:pPr>
            <a:endParaRPr lang="en-US" dirty="0"/>
          </a:p>
        </p:txBody>
      </p:sp>
      <p:sp>
        <p:nvSpPr>
          <p:cNvPr id="5" name="Title 1">
            <a:extLst>
              <a:ext uri="{FF2B5EF4-FFF2-40B4-BE49-F238E27FC236}">
                <a16:creationId xmlns:a16="http://schemas.microsoft.com/office/drawing/2014/main" id="{7CAF11F9-9234-4F67-80F2-855007C619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Topiramate</a:t>
            </a:r>
          </a:p>
        </p:txBody>
      </p:sp>
      <p:sp>
        <p:nvSpPr>
          <p:cNvPr id="3" name="Date Placeholder 2">
            <a:extLst>
              <a:ext uri="{FF2B5EF4-FFF2-40B4-BE49-F238E27FC236}">
                <a16:creationId xmlns:a16="http://schemas.microsoft.com/office/drawing/2014/main" id="{B6C2B862-8AFA-443C-81BE-68C8B7A1672D}"/>
              </a:ext>
            </a:extLst>
          </p:cNvPr>
          <p:cNvSpPr>
            <a:spLocks noGrp="1"/>
          </p:cNvSpPr>
          <p:nvPr>
            <p:ph type="dt" sz="half" idx="10"/>
          </p:nvPr>
        </p:nvSpPr>
        <p:spPr/>
        <p:txBody>
          <a:bodyPr/>
          <a:lstStyle/>
          <a:p>
            <a:fld id="{B33C63FE-FDBB-4927-A3DE-22389FD3BFDD}" type="datetime1">
              <a:rPr lang="en-US" smtClean="0"/>
              <a:t>9/7/2020</a:t>
            </a:fld>
            <a:endParaRPr lang="en-US"/>
          </a:p>
        </p:txBody>
      </p:sp>
      <p:sp>
        <p:nvSpPr>
          <p:cNvPr id="4" name="Footer Placeholder 3">
            <a:extLst>
              <a:ext uri="{FF2B5EF4-FFF2-40B4-BE49-F238E27FC236}">
                <a16:creationId xmlns:a16="http://schemas.microsoft.com/office/drawing/2014/main" id="{3DFCC53F-1D5F-43E7-B8FE-5D9ED1A436DF}"/>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D1B3FF7B-96A0-4774-AFF7-0D5CA8F6974C}"/>
              </a:ext>
            </a:extLst>
          </p:cNvPr>
          <p:cNvSpPr>
            <a:spLocks noGrp="1"/>
          </p:cNvSpPr>
          <p:nvPr>
            <p:ph type="sldNum" sz="quarter" idx="12"/>
          </p:nvPr>
        </p:nvSpPr>
        <p:spPr/>
        <p:txBody>
          <a:bodyPr/>
          <a:lstStyle/>
          <a:p>
            <a:fld id="{E095BC32-3FC6-4AD0-BEDA-9CE5BCC99587}" type="slidenum">
              <a:rPr lang="en-US" smtClean="0"/>
              <a:t>79</a:t>
            </a:fld>
            <a:endParaRPr lang="en-US"/>
          </a:p>
        </p:txBody>
      </p:sp>
    </p:spTree>
    <p:extLst>
      <p:ext uri="{BB962C8B-B14F-4D97-AF65-F5344CB8AC3E}">
        <p14:creationId xmlns:p14="http://schemas.microsoft.com/office/powerpoint/2010/main" val="220779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Thalidomide</a:t>
            </a:r>
          </a:p>
        </p:txBody>
      </p:sp>
      <p:sp>
        <p:nvSpPr>
          <p:cNvPr id="3" name="Content Placeholder 2"/>
          <p:cNvSpPr>
            <a:spLocks noGrp="1"/>
          </p:cNvSpPr>
          <p:nvPr>
            <p:ph idx="1"/>
          </p:nvPr>
        </p:nvSpPr>
        <p:spPr/>
        <p:txBody>
          <a:bodyPr/>
          <a:lstStyle/>
          <a:p>
            <a:pPr>
              <a:defRPr/>
            </a:pPr>
            <a:r>
              <a:rPr lang="en-US" sz="2800" dirty="0"/>
              <a:t>First afflicted child</a:t>
            </a:r>
          </a:p>
          <a:p>
            <a:pPr lvl="1">
              <a:defRPr/>
            </a:pPr>
            <a:r>
              <a:rPr lang="en-US" dirty="0">
                <a:ea typeface="ＭＳ Ｐゴシック" charset="0"/>
              </a:rPr>
              <a:t>Girl born December 25, 1956</a:t>
            </a:r>
          </a:p>
          <a:p>
            <a:pPr lvl="1">
              <a:defRPr/>
            </a:pPr>
            <a:r>
              <a:rPr lang="en-US" dirty="0">
                <a:ea typeface="ＭＳ Ｐゴシック" charset="0"/>
              </a:rPr>
              <a:t>Daughter of employee of </a:t>
            </a:r>
            <a:r>
              <a:rPr lang="en-US" dirty="0" err="1">
                <a:ea typeface="ＭＳ Ｐゴシック" charset="0"/>
              </a:rPr>
              <a:t>Grünenthal</a:t>
            </a:r>
            <a:endParaRPr lang="en-US" dirty="0">
              <a:ea typeface="ＭＳ Ｐゴシック" charset="0"/>
            </a:endParaRPr>
          </a:p>
          <a:p>
            <a:pPr lvl="1">
              <a:defRPr/>
            </a:pPr>
            <a:endParaRPr lang="en-US" sz="2000" dirty="0">
              <a:effectLst>
                <a:outerShdw blurRad="38100" dist="38100" dir="2700000" algn="tl">
                  <a:srgbClr val="000000">
                    <a:alpha val="43137"/>
                  </a:srgbClr>
                </a:outerShdw>
              </a:effectLst>
              <a:ea typeface="ＭＳ Ｐゴシック" charset="0"/>
            </a:endParaRPr>
          </a:p>
          <a:p>
            <a:pPr>
              <a:defRPr/>
            </a:pPr>
            <a:r>
              <a:rPr lang="en-US" sz="2800" dirty="0"/>
              <a:t>Thalidomide </a:t>
            </a:r>
            <a:r>
              <a:rPr lang="en-US" sz="2800" dirty="0" err="1"/>
              <a:t>embryopathy</a:t>
            </a:r>
            <a:endParaRPr lang="en-US" sz="2800" dirty="0"/>
          </a:p>
          <a:p>
            <a:pPr lvl="1">
              <a:defRPr/>
            </a:pPr>
            <a:r>
              <a:rPr lang="en-US" dirty="0">
                <a:ea typeface="ＭＳ Ｐゴシック" charset="0"/>
              </a:rPr>
              <a:t>Limb deformities (</a:t>
            </a:r>
            <a:r>
              <a:rPr lang="en-US" dirty="0" err="1">
                <a:ea typeface="ＭＳ Ｐゴシック" charset="0"/>
              </a:rPr>
              <a:t>phocomelia</a:t>
            </a:r>
            <a:r>
              <a:rPr lang="en-US" dirty="0">
                <a:ea typeface="ＭＳ Ｐゴシック" charset="0"/>
              </a:rPr>
              <a:t>)</a:t>
            </a:r>
          </a:p>
          <a:p>
            <a:pPr lvl="1">
              <a:defRPr/>
            </a:pPr>
            <a:r>
              <a:rPr lang="en-US" dirty="0">
                <a:ea typeface="ＭＳ Ｐゴシック" charset="0"/>
              </a:rPr>
              <a:t>Absence of ears</a:t>
            </a:r>
          </a:p>
          <a:p>
            <a:pPr marL="0" indent="0">
              <a:buNone/>
            </a:pPr>
            <a:endParaRPr lang="en-US" dirty="0"/>
          </a:p>
        </p:txBody>
      </p:sp>
      <p:pic>
        <p:nvPicPr>
          <p:cNvPr id="6" name="Picture 5" descr="baby"/>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545" y="685800"/>
            <a:ext cx="3087014"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DDCCF148-118B-4101-8B03-59D048CFF25B}"/>
              </a:ext>
            </a:extLst>
          </p:cNvPr>
          <p:cNvSpPr>
            <a:spLocks noGrp="1"/>
          </p:cNvSpPr>
          <p:nvPr>
            <p:ph type="dt" sz="half" idx="10"/>
          </p:nvPr>
        </p:nvSpPr>
        <p:spPr/>
        <p:txBody>
          <a:bodyPr/>
          <a:lstStyle/>
          <a:p>
            <a:fld id="{5DBE1EED-D7C9-4C2C-B0AF-BD0D11EC26C3}" type="datetime1">
              <a:rPr lang="en-US" smtClean="0"/>
              <a:t>9/7/2020</a:t>
            </a:fld>
            <a:endParaRPr lang="en-US"/>
          </a:p>
        </p:txBody>
      </p:sp>
      <p:sp>
        <p:nvSpPr>
          <p:cNvPr id="5" name="Footer Placeholder 4">
            <a:extLst>
              <a:ext uri="{FF2B5EF4-FFF2-40B4-BE49-F238E27FC236}">
                <a16:creationId xmlns:a16="http://schemas.microsoft.com/office/drawing/2014/main" id="{148FBF91-44B9-4BEE-9155-9C2824233916}"/>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9CB0D28E-3E67-4AD4-878F-D64BA1CAD4C2}"/>
              </a:ext>
            </a:extLst>
          </p:cNvPr>
          <p:cNvSpPr>
            <a:spLocks noGrp="1"/>
          </p:cNvSpPr>
          <p:nvPr>
            <p:ph type="sldNum" sz="quarter" idx="12"/>
          </p:nvPr>
        </p:nvSpPr>
        <p:spPr/>
        <p:txBody>
          <a:bodyPr/>
          <a:lstStyle/>
          <a:p>
            <a:fld id="{E095BC32-3FC6-4AD0-BEDA-9CE5BCC99587}" type="slidenum">
              <a:rPr lang="en-US" smtClean="0"/>
              <a:t>8</a:t>
            </a:fld>
            <a:endParaRPr lang="en-US"/>
          </a:p>
        </p:txBody>
      </p:sp>
    </p:spTree>
    <p:extLst>
      <p:ext uri="{BB962C8B-B14F-4D97-AF65-F5344CB8AC3E}">
        <p14:creationId xmlns:p14="http://schemas.microsoft.com/office/powerpoint/2010/main" val="320701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7" descr="MedWatch logo">
            <a:extLst>
              <a:ext uri="{FF2B5EF4-FFF2-40B4-BE49-F238E27FC236}">
                <a16:creationId xmlns:a16="http://schemas.microsoft.com/office/drawing/2014/main" id="{61B43A57-1A85-46B8-BB17-3B52225450E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1"/>
            <a:ext cx="152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7" name="Picture 8" descr="MedWatch - The FDA Safety Information and Adverse Event Reporting Program">
            <a:extLst>
              <a:ext uri="{FF2B5EF4-FFF2-40B4-BE49-F238E27FC236}">
                <a16:creationId xmlns:a16="http://schemas.microsoft.com/office/drawing/2014/main" id="{A56A4B59-610C-464F-BB37-DE00F6109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457200"/>
            <a:ext cx="2524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Rectangle 9">
            <a:extLst>
              <a:ext uri="{FF2B5EF4-FFF2-40B4-BE49-F238E27FC236}">
                <a16:creationId xmlns:a16="http://schemas.microsoft.com/office/drawing/2014/main" id="{49DB4028-3D3A-4FDD-83C8-203A89315469}"/>
              </a:ext>
            </a:extLst>
          </p:cNvPr>
          <p:cNvSpPr>
            <a:spLocks noChangeArrowheads="1"/>
          </p:cNvSpPr>
          <p:nvPr/>
        </p:nvSpPr>
        <p:spPr bwMode="auto">
          <a:xfrm>
            <a:off x="1905000" y="1008063"/>
            <a:ext cx="75438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36501" rIns="0" bIns="9522" anchor="ct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300" b="1">
                <a:latin typeface="Arial" panose="020B0604020202020204" pitchFamily="34" charset="0"/>
              </a:rPr>
              <a:t>Topamax (topiramate): Label Change - Risk For Development of Cleft Lip and/or Cleft Palate in Newborns</a:t>
            </a:r>
            <a:r>
              <a:rPr lang="en-US" altLang="en-US" sz="2400" b="1">
                <a:latin typeface="Arial" panose="020B0604020202020204" pitchFamily="34" charset="0"/>
              </a:rPr>
              <a:t> </a:t>
            </a:r>
            <a:endParaRPr lang="en-US" altLang="en-US" sz="2400" b="1">
              <a:cs typeface="Times New Roman" panose="02020603050405020304" pitchFamily="18" charset="0"/>
            </a:endParaRPr>
          </a:p>
          <a:p>
            <a:pPr>
              <a:spcBef>
                <a:spcPct val="0"/>
              </a:spcBef>
              <a:buClrTx/>
              <a:buSzTx/>
              <a:buFontTx/>
              <a:buNone/>
            </a:pPr>
            <a:r>
              <a:rPr lang="en-US" altLang="en-US" sz="1200" b="1">
                <a:latin typeface="Arial" panose="020B0604020202020204" pitchFamily="34" charset="0"/>
              </a:rPr>
              <a:t>Available as generic topiramate</a:t>
            </a:r>
            <a:r>
              <a:rPr lang="en-US" altLang="en-US" sz="1000" b="1">
                <a:latin typeface="Arial" panose="020B0604020202020204" pitchFamily="34" charset="0"/>
              </a:rPr>
              <a:t> </a:t>
            </a:r>
            <a:endParaRPr lang="en-US" altLang="en-US" sz="1000" b="1">
              <a:cs typeface="Times New Roman" panose="02020603050405020304" pitchFamily="18" charset="0"/>
            </a:endParaRPr>
          </a:p>
          <a:p>
            <a:pPr>
              <a:spcBef>
                <a:spcPct val="0"/>
              </a:spcBef>
              <a:buClrTx/>
              <a:buSzTx/>
              <a:buFontTx/>
              <a:buNone/>
            </a:pPr>
            <a:br>
              <a:rPr lang="en-US" altLang="en-US" sz="1200">
                <a:latin typeface="Arial" panose="020B0604020202020204" pitchFamily="34" charset="0"/>
              </a:rPr>
            </a:br>
            <a:r>
              <a:rPr lang="en-US" altLang="en-US" sz="1200" b="1">
                <a:latin typeface="Arial" panose="020B0604020202020204" pitchFamily="34" charset="0"/>
              </a:rPr>
              <a:t>AUDIENCE</a:t>
            </a:r>
            <a:r>
              <a:rPr lang="en-US" altLang="en-US" sz="1200">
                <a:latin typeface="Arial" panose="020B0604020202020204" pitchFamily="34" charset="0"/>
              </a:rPr>
              <a:t>: Neurology, OB/GYN</a:t>
            </a:r>
            <a:r>
              <a:rPr lang="en-US" altLang="en-US" sz="900">
                <a:latin typeface="Arial" panose="020B0604020202020204" pitchFamily="34" charset="0"/>
              </a:rPr>
              <a:t> </a:t>
            </a:r>
            <a:endParaRPr lang="en-US" altLang="en-US" sz="1200">
              <a:cs typeface="Times New Roman" panose="02020603050405020304" pitchFamily="18" charset="0"/>
            </a:endParaRPr>
          </a:p>
          <a:p>
            <a:pPr>
              <a:spcBef>
                <a:spcPct val="0"/>
              </a:spcBef>
              <a:buClrTx/>
              <a:buSzTx/>
              <a:buFontTx/>
              <a:buNone/>
            </a:pPr>
            <a:r>
              <a:rPr lang="en-US" altLang="en-US" sz="1200" b="1">
                <a:latin typeface="Arial" panose="020B0604020202020204" pitchFamily="34" charset="0"/>
              </a:rPr>
              <a:t>ISSUE</a:t>
            </a:r>
            <a:r>
              <a:rPr lang="en-US" altLang="en-US" sz="1200">
                <a:latin typeface="Arial" panose="020B0604020202020204" pitchFamily="34" charset="0"/>
              </a:rPr>
              <a:t>: FDA notified healthcare professionals and patients of an increased risk of development of cleft lip and/or cleft palate (oral clefts) in infants born to women treated with Topamax (topiramate) during pregnancy. Because of new human data that show an increased risk for oral clefts, topiramate is being placed in Pregnancy Category D. Pregnancy Category D means there is positive evidence of human fetal risk based on human data but the potential benefits from use of the drug in pregnant women may be acceptable in certain situations despite its risks.</a:t>
            </a:r>
            <a:r>
              <a:rPr lang="en-US" altLang="en-US" sz="1200"/>
              <a:t> </a:t>
            </a:r>
            <a:r>
              <a:rPr lang="en-US" altLang="en-US" sz="1200">
                <a:latin typeface="Arial" panose="020B0604020202020204" pitchFamily="34" charset="0"/>
              </a:rPr>
              <a:t>The patient medication guide and prescribing information for Topamax and generic topiramate will be updated with the new information.</a:t>
            </a:r>
            <a:r>
              <a:rPr lang="en-US" altLang="en-US" sz="900">
                <a:latin typeface="Arial" panose="020B0604020202020204" pitchFamily="34" charset="0"/>
              </a:rPr>
              <a:t> </a:t>
            </a:r>
            <a:endParaRPr lang="en-US" altLang="en-US" sz="1200">
              <a:cs typeface="Times New Roman" panose="02020603050405020304" pitchFamily="18" charset="0"/>
            </a:endParaRPr>
          </a:p>
          <a:p>
            <a:pPr>
              <a:spcBef>
                <a:spcPct val="0"/>
              </a:spcBef>
              <a:buClrTx/>
              <a:buSzTx/>
              <a:buFontTx/>
              <a:buNone/>
            </a:pPr>
            <a:r>
              <a:rPr lang="en-US" altLang="en-US" sz="1200" b="1">
                <a:latin typeface="Arial" panose="020B0604020202020204" pitchFamily="34" charset="0"/>
              </a:rPr>
              <a:t>BACKGROUND</a:t>
            </a:r>
            <a:r>
              <a:rPr lang="en-US" altLang="en-US" sz="1200">
                <a:latin typeface="Arial" panose="020B0604020202020204" pitchFamily="34" charset="0"/>
              </a:rPr>
              <a:t>: Topiramate is an anticonvulsant medication approved for use alone or with other medications to treat patients with epilepsy who have certain types of seizures. Topiramate is also approved for use to prevent migraine headaches. </a:t>
            </a:r>
            <a:r>
              <a:rPr lang="en-US" altLang="en-US" sz="1600" b="1" u="sng">
                <a:latin typeface="Arial" panose="020B0604020202020204" pitchFamily="34" charset="0"/>
              </a:rPr>
              <a:t>The new data was from the North American Antiepileptic Drug (NAAED) Pregnancy Registry. </a:t>
            </a:r>
            <a:br>
              <a:rPr lang="en-US" altLang="en-US" sz="1600" b="1" u="sng">
                <a:latin typeface="Arial" panose="020B0604020202020204" pitchFamily="34" charset="0"/>
              </a:rPr>
            </a:br>
            <a:r>
              <a:rPr lang="en-US" altLang="en-US" sz="1600" b="1" u="sng"/>
              <a:t> </a:t>
            </a:r>
            <a:r>
              <a:rPr lang="en-US" altLang="en-US" sz="1600" b="1" u="sng">
                <a:latin typeface="Arial" panose="020B0604020202020204" pitchFamily="34" charset="0"/>
              </a:rPr>
              <a:t> </a:t>
            </a:r>
            <a:br>
              <a:rPr lang="en-US" altLang="en-US" sz="1200">
                <a:latin typeface="Arial" panose="020B0604020202020204" pitchFamily="34" charset="0"/>
              </a:rPr>
            </a:br>
            <a:r>
              <a:rPr lang="en-US" altLang="en-US" sz="1200" b="1">
                <a:latin typeface="Arial" panose="020B0604020202020204" pitchFamily="34" charset="0"/>
              </a:rPr>
              <a:t>RECOMMENDATION</a:t>
            </a:r>
            <a:r>
              <a:rPr lang="en-US" altLang="en-US" sz="1200">
                <a:latin typeface="Arial" panose="020B0604020202020204" pitchFamily="34" charset="0"/>
              </a:rPr>
              <a:t>: Before starting topiramate, pregnant women and women of childbearing potential should discuss other treatment options with their health care professional. Women taking topiramate should tell their health care professional immediately if they are planning to or become pregnant. Patients taking topiramate should not stop taking it unless told to do so by their health care professional. Women who become pregnant while taking topiramate should talk to their health care professional about registering with the North American Antiepileptic Drug Pregnancy Registry, a group that collects information about outcomes in infants born to women treated with antiepileptic drugs during pregnancy. </a:t>
            </a:r>
            <a:endParaRPr lang="en-US" altLang="en-US" sz="2400"/>
          </a:p>
        </p:txBody>
      </p:sp>
      <p:sp>
        <p:nvSpPr>
          <p:cNvPr id="2" name="Date Placeholder 1">
            <a:extLst>
              <a:ext uri="{FF2B5EF4-FFF2-40B4-BE49-F238E27FC236}">
                <a16:creationId xmlns:a16="http://schemas.microsoft.com/office/drawing/2014/main" id="{009BA244-56D1-4506-B8C4-5CBF9CCBBF63}"/>
              </a:ext>
            </a:extLst>
          </p:cNvPr>
          <p:cNvSpPr>
            <a:spLocks noGrp="1"/>
          </p:cNvSpPr>
          <p:nvPr>
            <p:ph type="dt" sz="half" idx="10"/>
          </p:nvPr>
        </p:nvSpPr>
        <p:spPr/>
        <p:txBody>
          <a:bodyPr/>
          <a:lstStyle/>
          <a:p>
            <a:fld id="{EE764CEC-978F-483D-AAB7-5652FC08A99E}" type="datetime1">
              <a:rPr lang="en-US" smtClean="0"/>
              <a:t>9/7/2020</a:t>
            </a:fld>
            <a:endParaRPr lang="en-US"/>
          </a:p>
        </p:txBody>
      </p:sp>
      <p:sp>
        <p:nvSpPr>
          <p:cNvPr id="3" name="Footer Placeholder 2">
            <a:extLst>
              <a:ext uri="{FF2B5EF4-FFF2-40B4-BE49-F238E27FC236}">
                <a16:creationId xmlns:a16="http://schemas.microsoft.com/office/drawing/2014/main" id="{94A7917C-5C5A-4607-9705-19B896CE5197}"/>
              </a:ext>
            </a:extLst>
          </p:cNvPr>
          <p:cNvSpPr>
            <a:spLocks noGrp="1"/>
          </p:cNvSpPr>
          <p:nvPr>
            <p:ph type="ftr" sz="quarter" idx="11"/>
          </p:nvPr>
        </p:nvSpPr>
        <p:spPr/>
        <p:txBody>
          <a:bodyPr/>
          <a:lstStyle/>
          <a:p>
            <a:r>
              <a:rPr lang="en-US"/>
              <a:t>Hernandez-Diaz</a:t>
            </a:r>
          </a:p>
        </p:txBody>
      </p:sp>
      <p:sp>
        <p:nvSpPr>
          <p:cNvPr id="4" name="Slide Number Placeholder 3">
            <a:extLst>
              <a:ext uri="{FF2B5EF4-FFF2-40B4-BE49-F238E27FC236}">
                <a16:creationId xmlns:a16="http://schemas.microsoft.com/office/drawing/2014/main" id="{004D806E-E4FA-4DF2-813D-1B5129A12239}"/>
              </a:ext>
            </a:extLst>
          </p:cNvPr>
          <p:cNvSpPr>
            <a:spLocks noGrp="1"/>
          </p:cNvSpPr>
          <p:nvPr>
            <p:ph type="sldNum" sz="quarter" idx="12"/>
          </p:nvPr>
        </p:nvSpPr>
        <p:spPr/>
        <p:txBody>
          <a:bodyPr/>
          <a:lstStyle/>
          <a:p>
            <a:fld id="{E095BC32-3FC6-4AD0-BEDA-9CE5BCC99587}" type="slidenum">
              <a:rPr lang="en-US" smtClean="0"/>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Two North American birth defects case control studies</a:t>
            </a:r>
          </a:p>
          <a:p>
            <a:pPr lvl="1"/>
            <a:r>
              <a:rPr lang="en-US" dirty="0"/>
              <a:t>Slone Epidemiology Center Birth Defects Study (BDS)</a:t>
            </a:r>
          </a:p>
          <a:p>
            <a:pPr lvl="1"/>
            <a:r>
              <a:rPr lang="en-US" dirty="0"/>
              <a:t>Centers for Disease Control and Prevention National Birth Defects Prevention Study (NBDPS)</a:t>
            </a:r>
          </a:p>
          <a:p>
            <a:r>
              <a:rPr lang="en-US" b="1" dirty="0"/>
              <a:t>The two studies have many similarities</a:t>
            </a:r>
            <a:r>
              <a:rPr lang="en-US" dirty="0"/>
              <a:t>:</a:t>
            </a:r>
          </a:p>
          <a:p>
            <a:pPr lvl="1"/>
            <a:r>
              <a:rPr lang="en-US" dirty="0"/>
              <a:t>Study design </a:t>
            </a:r>
          </a:p>
          <a:p>
            <a:pPr lvl="1"/>
            <a:r>
              <a:rPr lang="en-US" dirty="0"/>
              <a:t>Data collection methods (e.g. identification of cases and controls; a computer-assisted telephone interview)</a:t>
            </a:r>
          </a:p>
          <a:p>
            <a:pPr lvl="1"/>
            <a:r>
              <a:rPr lang="en-US" dirty="0"/>
              <a:t>Case classification (i.e. by expert clinical reviewers)</a:t>
            </a:r>
          </a:p>
          <a:p>
            <a:pPr lvl="1"/>
            <a:r>
              <a:rPr lang="en-US" dirty="0"/>
              <a:t>Controls are live born infants without birth defects</a:t>
            </a:r>
          </a:p>
          <a:p>
            <a:pPr marL="0" indent="0">
              <a:buNone/>
            </a:pPr>
            <a:endParaRPr lang="en-US" dirty="0"/>
          </a:p>
        </p:txBody>
      </p:sp>
      <p:sp>
        <p:nvSpPr>
          <p:cNvPr id="5" name="Title 1">
            <a:extLst>
              <a:ext uri="{FF2B5EF4-FFF2-40B4-BE49-F238E27FC236}">
                <a16:creationId xmlns:a16="http://schemas.microsoft.com/office/drawing/2014/main" id="{7CAF11F9-9234-4F67-80F2-855007C619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Replication: Topiramate</a:t>
            </a:r>
          </a:p>
        </p:txBody>
      </p:sp>
      <p:sp>
        <p:nvSpPr>
          <p:cNvPr id="3" name="Date Placeholder 2">
            <a:extLst>
              <a:ext uri="{FF2B5EF4-FFF2-40B4-BE49-F238E27FC236}">
                <a16:creationId xmlns:a16="http://schemas.microsoft.com/office/drawing/2014/main" id="{71A8A80F-A136-44B7-AEC1-7FB486D9203D}"/>
              </a:ext>
            </a:extLst>
          </p:cNvPr>
          <p:cNvSpPr>
            <a:spLocks noGrp="1"/>
          </p:cNvSpPr>
          <p:nvPr>
            <p:ph type="dt" sz="half" idx="10"/>
          </p:nvPr>
        </p:nvSpPr>
        <p:spPr/>
        <p:txBody>
          <a:bodyPr/>
          <a:lstStyle/>
          <a:p>
            <a:fld id="{04327FD8-FC48-4642-BE8B-747D6195B21B}" type="datetime1">
              <a:rPr lang="en-US" smtClean="0"/>
              <a:t>9/7/2020</a:t>
            </a:fld>
            <a:endParaRPr lang="en-US"/>
          </a:p>
        </p:txBody>
      </p:sp>
      <p:sp>
        <p:nvSpPr>
          <p:cNvPr id="4" name="Footer Placeholder 3">
            <a:extLst>
              <a:ext uri="{FF2B5EF4-FFF2-40B4-BE49-F238E27FC236}">
                <a16:creationId xmlns:a16="http://schemas.microsoft.com/office/drawing/2014/main" id="{B74AB66F-1D7D-447A-AF1C-DEFEAAD71986}"/>
              </a:ext>
            </a:extLst>
          </p:cNvPr>
          <p:cNvSpPr>
            <a:spLocks noGrp="1"/>
          </p:cNvSpPr>
          <p:nvPr>
            <p:ph type="ftr" sz="quarter" idx="11"/>
          </p:nvPr>
        </p:nvSpPr>
        <p:spPr/>
        <p:txBody>
          <a:bodyPr/>
          <a:lstStyle/>
          <a:p>
            <a:r>
              <a:rPr lang="en-US"/>
              <a:t>Hernandez-Diaz</a:t>
            </a:r>
          </a:p>
        </p:txBody>
      </p:sp>
      <p:sp>
        <p:nvSpPr>
          <p:cNvPr id="6" name="Slide Number Placeholder 5">
            <a:extLst>
              <a:ext uri="{FF2B5EF4-FFF2-40B4-BE49-F238E27FC236}">
                <a16:creationId xmlns:a16="http://schemas.microsoft.com/office/drawing/2014/main" id="{F3299D09-7AE0-4189-9304-69D319F7E27B}"/>
              </a:ext>
            </a:extLst>
          </p:cNvPr>
          <p:cNvSpPr>
            <a:spLocks noGrp="1"/>
          </p:cNvSpPr>
          <p:nvPr>
            <p:ph type="sldNum" sz="quarter" idx="12"/>
          </p:nvPr>
        </p:nvSpPr>
        <p:spPr/>
        <p:txBody>
          <a:bodyPr/>
          <a:lstStyle/>
          <a:p>
            <a:fld id="{E095BC32-3FC6-4AD0-BEDA-9CE5BCC99587}" type="slidenum">
              <a:rPr lang="en-US" smtClean="0"/>
              <a:t>81</a:t>
            </a:fld>
            <a:endParaRPr lang="en-US"/>
          </a:p>
        </p:txBody>
      </p:sp>
    </p:spTree>
    <p:extLst>
      <p:ext uri="{BB962C8B-B14F-4D97-AF65-F5344CB8AC3E}">
        <p14:creationId xmlns:p14="http://schemas.microsoft.com/office/powerpoint/2010/main" val="20635208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ABC09F8-CE74-498A-A1C0-F0361F3FFF69}"/>
              </a:ext>
            </a:extLst>
          </p:cNvPr>
          <p:cNvGraphicFramePr>
            <a:graphicFrameLocks noGrp="1"/>
          </p:cNvGraphicFramePr>
          <p:nvPr>
            <p:ph idx="1"/>
            <p:extLst>
              <p:ext uri="{D42A27DB-BD31-4B8C-83A1-F6EECF244321}">
                <p14:modId xmlns:p14="http://schemas.microsoft.com/office/powerpoint/2010/main" val="3573325985"/>
              </p:ext>
            </p:extLst>
          </p:nvPr>
        </p:nvGraphicFramePr>
        <p:xfrm>
          <a:off x="1003030" y="2669588"/>
          <a:ext cx="9961125" cy="1371600"/>
        </p:xfrm>
        <a:graphic>
          <a:graphicData uri="http://schemas.openxmlformats.org/drawingml/2006/table">
            <a:tbl>
              <a:tblPr firstRow="1" bandRow="1">
                <a:tableStyleId>{3B4B98B0-60AC-42C2-AFA5-B58CD77FA1E5}</a:tableStyleId>
              </a:tblPr>
              <a:tblGrid>
                <a:gridCol w="1757845">
                  <a:extLst>
                    <a:ext uri="{9D8B030D-6E8A-4147-A177-3AD203B41FA5}">
                      <a16:colId xmlns:a16="http://schemas.microsoft.com/office/drawing/2014/main" val="20000"/>
                    </a:ext>
                  </a:extLst>
                </a:gridCol>
                <a:gridCol w="1757845">
                  <a:extLst>
                    <a:ext uri="{9D8B030D-6E8A-4147-A177-3AD203B41FA5}">
                      <a16:colId xmlns:a16="http://schemas.microsoft.com/office/drawing/2014/main" val="20001"/>
                    </a:ext>
                  </a:extLst>
                </a:gridCol>
                <a:gridCol w="2294964">
                  <a:extLst>
                    <a:ext uri="{9D8B030D-6E8A-4147-A177-3AD203B41FA5}">
                      <a16:colId xmlns:a16="http://schemas.microsoft.com/office/drawing/2014/main" val="20002"/>
                    </a:ext>
                  </a:extLst>
                </a:gridCol>
                <a:gridCol w="4150471">
                  <a:extLst>
                    <a:ext uri="{9D8B030D-6E8A-4147-A177-3AD203B41FA5}">
                      <a16:colId xmlns:a16="http://schemas.microsoft.com/office/drawing/2014/main" val="20003"/>
                    </a:ext>
                  </a:extLst>
                </a:gridCol>
              </a:tblGrid>
              <a:tr h="457200">
                <a:tc>
                  <a:txBody>
                    <a:bodyPr/>
                    <a:lstStyle/>
                    <a:p>
                      <a:endParaRPr lang="en-US" sz="2400" b="1" dirty="0">
                        <a:solidFill>
                          <a:schemeClr val="tx1"/>
                        </a:solidFill>
                        <a:latin typeface="+mn-lt"/>
                      </a:endParaRPr>
                    </a:p>
                  </a:txBody>
                  <a:tcPr marL="128852" marR="128852"/>
                </a:tc>
                <a:tc>
                  <a:txBody>
                    <a:bodyPr/>
                    <a:lstStyle/>
                    <a:p>
                      <a:pPr algn="ctr"/>
                      <a:r>
                        <a:rPr lang="en-US" sz="2400" dirty="0">
                          <a:solidFill>
                            <a:schemeClr val="tx1"/>
                          </a:solidFill>
                          <a:latin typeface="+mn-lt"/>
                        </a:rPr>
                        <a:t>No AED</a:t>
                      </a:r>
                      <a:endParaRPr lang="en-US" sz="2400" b="1" dirty="0">
                        <a:solidFill>
                          <a:schemeClr val="tx1"/>
                        </a:solidFill>
                        <a:latin typeface="+mn-lt"/>
                      </a:endParaRPr>
                    </a:p>
                  </a:txBody>
                  <a:tcPr marL="128852" marR="128852"/>
                </a:tc>
                <a:tc>
                  <a:txBody>
                    <a:bodyPr/>
                    <a:lstStyle/>
                    <a:p>
                      <a:pPr algn="ctr"/>
                      <a:r>
                        <a:rPr lang="en-US" sz="2400" dirty="0" err="1">
                          <a:solidFill>
                            <a:schemeClr val="tx1"/>
                          </a:solidFill>
                          <a:latin typeface="+mn-lt"/>
                        </a:rPr>
                        <a:t>Topiramate</a:t>
                      </a:r>
                      <a:endParaRPr lang="en-US" sz="2400" b="1" dirty="0">
                        <a:solidFill>
                          <a:schemeClr val="tx1"/>
                        </a:solidFill>
                        <a:latin typeface="+mn-lt"/>
                      </a:endParaRPr>
                    </a:p>
                  </a:txBody>
                  <a:tcPr marL="128852" marR="128852"/>
                </a:tc>
                <a:tc>
                  <a:txBody>
                    <a:bodyPr/>
                    <a:lstStyle/>
                    <a:p>
                      <a:pPr algn="ctr"/>
                      <a:r>
                        <a:rPr lang="en-US" sz="2400" dirty="0">
                          <a:solidFill>
                            <a:schemeClr val="tx1"/>
                          </a:solidFill>
                          <a:latin typeface="+mn-lt"/>
                        </a:rPr>
                        <a:t>Adjusted* OR (95</a:t>
                      </a:r>
                      <a:r>
                        <a:rPr lang="en-US" sz="2400" baseline="0" dirty="0">
                          <a:solidFill>
                            <a:schemeClr val="tx1"/>
                          </a:solidFill>
                          <a:latin typeface="+mn-lt"/>
                        </a:rPr>
                        <a:t>% CI)</a:t>
                      </a:r>
                      <a:endParaRPr lang="en-US" sz="2400" b="1" dirty="0">
                        <a:solidFill>
                          <a:schemeClr val="tx1"/>
                        </a:solidFill>
                        <a:latin typeface="+mn-lt"/>
                      </a:endParaRPr>
                    </a:p>
                  </a:txBody>
                  <a:tcPr marL="128852" marR="128852"/>
                </a:tc>
                <a:extLst>
                  <a:ext uri="{0D108BD9-81ED-4DB2-BD59-A6C34878D82A}">
                    <a16:rowId xmlns:a16="http://schemas.microsoft.com/office/drawing/2014/main" val="10000"/>
                  </a:ext>
                </a:extLst>
              </a:tr>
              <a:tr h="457200">
                <a:tc>
                  <a:txBody>
                    <a:bodyPr/>
                    <a:lstStyle/>
                    <a:p>
                      <a:r>
                        <a:rPr lang="en-US" sz="2400" b="1" dirty="0">
                          <a:solidFill>
                            <a:schemeClr val="tx1"/>
                          </a:solidFill>
                          <a:latin typeface="+mn-lt"/>
                        </a:rPr>
                        <a:t>Controls </a:t>
                      </a:r>
                    </a:p>
                  </a:txBody>
                  <a:tcPr marL="128852" marR="128852">
                    <a:solidFill>
                      <a:schemeClr val="bg1">
                        <a:lumMod val="20000"/>
                        <a:lumOff val="80000"/>
                        <a:alpha val="20000"/>
                      </a:schemeClr>
                    </a:solidFill>
                  </a:tcPr>
                </a:tc>
                <a:tc>
                  <a:txBody>
                    <a:bodyPr/>
                    <a:lstStyle/>
                    <a:p>
                      <a:pPr algn="ctr"/>
                      <a:r>
                        <a:rPr lang="en-US" sz="2400" dirty="0">
                          <a:solidFill>
                            <a:schemeClr val="tx1"/>
                          </a:solidFill>
                          <a:latin typeface="+mn-lt"/>
                        </a:rPr>
                        <a:t>15,367</a:t>
                      </a:r>
                    </a:p>
                  </a:txBody>
                  <a:tcPr marL="128852" marR="128852">
                    <a:solidFill>
                      <a:schemeClr val="bg1">
                        <a:lumMod val="20000"/>
                        <a:lumOff val="80000"/>
                        <a:alpha val="20000"/>
                      </a:schemeClr>
                    </a:solidFill>
                  </a:tcPr>
                </a:tc>
                <a:tc>
                  <a:txBody>
                    <a:bodyPr/>
                    <a:lstStyle/>
                    <a:p>
                      <a:pPr algn="ctr"/>
                      <a:r>
                        <a:rPr lang="en-US" sz="2400" dirty="0">
                          <a:solidFill>
                            <a:schemeClr val="tx1"/>
                          </a:solidFill>
                          <a:latin typeface="+mn-lt"/>
                        </a:rPr>
                        <a:t>6</a:t>
                      </a:r>
                    </a:p>
                  </a:txBody>
                  <a:tcPr marL="128852" marR="128852">
                    <a:solidFill>
                      <a:schemeClr val="bg1">
                        <a:lumMod val="20000"/>
                        <a:lumOff val="80000"/>
                        <a:alpha val="20000"/>
                      </a:schemeClr>
                    </a:solidFill>
                  </a:tcPr>
                </a:tc>
                <a:tc>
                  <a:txBody>
                    <a:bodyPr/>
                    <a:lstStyle/>
                    <a:p>
                      <a:pPr algn="ctr"/>
                      <a:r>
                        <a:rPr lang="en-US" sz="2400" dirty="0">
                          <a:solidFill>
                            <a:schemeClr val="tx1"/>
                          </a:solidFill>
                          <a:latin typeface="+mn-lt"/>
                        </a:rPr>
                        <a:t>Reference</a:t>
                      </a:r>
                    </a:p>
                  </a:txBody>
                  <a:tcPr marL="128852" marR="128852">
                    <a:solidFill>
                      <a:schemeClr val="bg1">
                        <a:lumMod val="20000"/>
                        <a:lumOff val="80000"/>
                        <a:alpha val="20000"/>
                      </a:schemeClr>
                    </a:solidFill>
                  </a:tcPr>
                </a:tc>
                <a:extLst>
                  <a:ext uri="{0D108BD9-81ED-4DB2-BD59-A6C34878D82A}">
                    <a16:rowId xmlns:a16="http://schemas.microsoft.com/office/drawing/2014/main" val="10001"/>
                  </a:ext>
                </a:extLst>
              </a:tr>
              <a:tr h="457200">
                <a:tc>
                  <a:txBody>
                    <a:bodyPr/>
                    <a:lstStyle/>
                    <a:p>
                      <a:r>
                        <a:rPr lang="en-US" sz="2400" b="1" dirty="0">
                          <a:solidFill>
                            <a:schemeClr val="tx1"/>
                          </a:solidFill>
                          <a:latin typeface="+mn-lt"/>
                        </a:rPr>
                        <a:t>CL/P</a:t>
                      </a:r>
                    </a:p>
                  </a:txBody>
                  <a:tcPr marL="128852" marR="128852">
                    <a:solidFill>
                      <a:schemeClr val="bg1">
                        <a:lumMod val="40000"/>
                        <a:lumOff val="60000"/>
                        <a:alpha val="20000"/>
                      </a:schemeClr>
                    </a:solidFill>
                  </a:tcPr>
                </a:tc>
                <a:tc>
                  <a:txBody>
                    <a:bodyPr/>
                    <a:lstStyle/>
                    <a:p>
                      <a:pPr algn="ctr"/>
                      <a:r>
                        <a:rPr lang="en-US" sz="2400" dirty="0">
                          <a:solidFill>
                            <a:schemeClr val="tx1"/>
                          </a:solidFill>
                          <a:latin typeface="+mn-lt"/>
                        </a:rPr>
                        <a:t>3,034</a:t>
                      </a:r>
                    </a:p>
                  </a:txBody>
                  <a:tcPr marL="128852" marR="128852">
                    <a:solidFill>
                      <a:schemeClr val="bg1">
                        <a:lumMod val="40000"/>
                        <a:lumOff val="60000"/>
                        <a:alpha val="20000"/>
                      </a:schemeClr>
                    </a:solidFill>
                  </a:tcPr>
                </a:tc>
                <a:tc>
                  <a:txBody>
                    <a:bodyPr/>
                    <a:lstStyle/>
                    <a:p>
                      <a:pPr algn="ctr"/>
                      <a:r>
                        <a:rPr lang="en-US" sz="2400" dirty="0">
                          <a:solidFill>
                            <a:schemeClr val="tx1"/>
                          </a:solidFill>
                          <a:latin typeface="+mn-lt"/>
                        </a:rPr>
                        <a:t>7</a:t>
                      </a:r>
                    </a:p>
                  </a:txBody>
                  <a:tcPr marL="128852" marR="128852">
                    <a:solidFill>
                      <a:schemeClr val="bg1">
                        <a:lumMod val="40000"/>
                        <a:lumOff val="60000"/>
                        <a:alpha val="20000"/>
                      </a:schemeClr>
                    </a:solidFill>
                  </a:tcPr>
                </a:tc>
                <a:tc>
                  <a:txBody>
                    <a:bodyPr/>
                    <a:lstStyle/>
                    <a:p>
                      <a:pPr algn="ctr"/>
                      <a:r>
                        <a:rPr lang="en-US" sz="2400" dirty="0">
                          <a:solidFill>
                            <a:schemeClr val="tx1"/>
                          </a:solidFill>
                          <a:latin typeface="+mn-lt"/>
                        </a:rPr>
                        <a:t>5.36</a:t>
                      </a:r>
                      <a:r>
                        <a:rPr lang="en-US" sz="2400" baseline="0" dirty="0">
                          <a:solidFill>
                            <a:schemeClr val="tx1"/>
                          </a:solidFill>
                          <a:latin typeface="+mn-lt"/>
                        </a:rPr>
                        <a:t> </a:t>
                      </a:r>
                      <a:r>
                        <a:rPr lang="en-US" sz="2400" dirty="0">
                          <a:solidFill>
                            <a:schemeClr val="tx1"/>
                          </a:solidFill>
                          <a:latin typeface="+mn-lt"/>
                        </a:rPr>
                        <a:t>(1.49</a:t>
                      </a:r>
                      <a:r>
                        <a:rPr lang="en-US" sz="2400" baseline="0" dirty="0">
                          <a:solidFill>
                            <a:schemeClr val="tx1"/>
                          </a:solidFill>
                          <a:latin typeface="+mn-lt"/>
                        </a:rPr>
                        <a:t> – 20.07)</a:t>
                      </a:r>
                      <a:endParaRPr lang="en-US" sz="2400" dirty="0">
                        <a:solidFill>
                          <a:schemeClr val="tx1"/>
                        </a:solidFill>
                        <a:latin typeface="+mn-lt"/>
                      </a:endParaRPr>
                    </a:p>
                  </a:txBody>
                  <a:tcPr marL="128852" marR="128852">
                    <a:solidFill>
                      <a:schemeClr val="bg1">
                        <a:lumMod val="40000"/>
                        <a:lumOff val="60000"/>
                        <a:alpha val="20000"/>
                      </a:schemeClr>
                    </a:solidFill>
                  </a:tcPr>
                </a:tc>
                <a:extLst>
                  <a:ext uri="{0D108BD9-81ED-4DB2-BD59-A6C34878D82A}">
                    <a16:rowId xmlns:a16="http://schemas.microsoft.com/office/drawing/2014/main" val="10003"/>
                  </a:ext>
                </a:extLst>
              </a:tr>
            </a:tbl>
          </a:graphicData>
        </a:graphic>
      </p:graphicFrame>
      <p:sp>
        <p:nvSpPr>
          <p:cNvPr id="31766" name="TextBox 5">
            <a:extLst>
              <a:ext uri="{FF2B5EF4-FFF2-40B4-BE49-F238E27FC236}">
                <a16:creationId xmlns:a16="http://schemas.microsoft.com/office/drawing/2014/main" id="{040C4DA2-0767-4984-ADBF-351E76E07696}"/>
              </a:ext>
            </a:extLst>
          </p:cNvPr>
          <p:cNvSpPr txBox="1">
            <a:spLocks noChangeArrowheads="1"/>
          </p:cNvSpPr>
          <p:nvPr/>
        </p:nvSpPr>
        <p:spPr bwMode="auto">
          <a:xfrm>
            <a:off x="1003030" y="4081455"/>
            <a:ext cx="9693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600" dirty="0">
                <a:latin typeface="+mn-lt"/>
              </a:rPr>
              <a:t>AED, antiepileptic drug; CI, confidence interval; CL/P, cleft lip with or without cleft palate; MCM, major congenital malformations; OR, odds ratio </a:t>
            </a:r>
          </a:p>
        </p:txBody>
      </p:sp>
      <p:sp>
        <p:nvSpPr>
          <p:cNvPr id="31767" name="TextBox 6">
            <a:extLst>
              <a:ext uri="{FF2B5EF4-FFF2-40B4-BE49-F238E27FC236}">
                <a16:creationId xmlns:a16="http://schemas.microsoft.com/office/drawing/2014/main" id="{9B545608-49FD-45DF-8B42-FCF959000EFB}"/>
              </a:ext>
            </a:extLst>
          </p:cNvPr>
          <p:cNvSpPr txBox="1">
            <a:spLocks noChangeArrowheads="1"/>
          </p:cNvSpPr>
          <p:nvPr/>
        </p:nvSpPr>
        <p:spPr bwMode="auto">
          <a:xfrm>
            <a:off x="890620" y="4588844"/>
            <a:ext cx="678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600" dirty="0">
                <a:latin typeface="Arial Narrow" panose="020B0606020202030204" pitchFamily="34" charset="0"/>
              </a:rPr>
              <a:t>* </a:t>
            </a:r>
            <a:r>
              <a:rPr lang="en-US" altLang="en-US" sz="1600" dirty="0">
                <a:latin typeface="+mn-lt"/>
              </a:rPr>
              <a:t>Conditional on year and region of birth, and study </a:t>
            </a:r>
          </a:p>
        </p:txBody>
      </p:sp>
      <p:sp>
        <p:nvSpPr>
          <p:cNvPr id="7" name="Rectangle 2">
            <a:extLst>
              <a:ext uri="{FF2B5EF4-FFF2-40B4-BE49-F238E27FC236}">
                <a16:creationId xmlns:a16="http://schemas.microsoft.com/office/drawing/2014/main" id="{367AB647-1BDA-4034-A68C-A311FD9C0E12}"/>
              </a:ext>
            </a:extLst>
          </p:cNvPr>
          <p:cNvSpPr txBox="1">
            <a:spLocks noChangeArrowheads="1"/>
          </p:cNvSpPr>
          <p:nvPr/>
        </p:nvSpPr>
        <p:spPr bwMode="auto">
          <a:xfrm>
            <a:off x="752271" y="381000"/>
            <a:ext cx="113359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nchor="ctr"/>
          <a:lstStyle>
            <a:lvl1pPr algn="l" rtl="0" eaLnBrk="0" fontAlgn="base" hangingPunct="0">
              <a:lnSpc>
                <a:spcPts val="3000"/>
              </a:lnSpc>
              <a:spcBef>
                <a:spcPct val="0"/>
              </a:spcBef>
              <a:spcAft>
                <a:spcPct val="0"/>
              </a:spcAft>
              <a:defRPr sz="2800" b="1" baseline="0">
                <a:solidFill>
                  <a:schemeClr val="tx1"/>
                </a:solidFill>
                <a:effectLst/>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nSpc>
                <a:spcPct val="100000"/>
              </a:lnSpc>
              <a:defRPr/>
            </a:pPr>
            <a:r>
              <a:rPr lang="en-US" altLang="en-US" sz="3600" kern="0" dirty="0"/>
              <a:t>Slone Epidemiology Center Birth Defects Study </a:t>
            </a:r>
          </a:p>
          <a:p>
            <a:pPr>
              <a:lnSpc>
                <a:spcPct val="100000"/>
              </a:lnSpc>
              <a:defRPr/>
            </a:pPr>
            <a:r>
              <a:rPr lang="en-US" altLang="en-US" sz="3600" kern="0" dirty="0"/>
              <a:t>Centers for Disease Control and Prevention National Birth Defects Prevention Study </a:t>
            </a:r>
          </a:p>
        </p:txBody>
      </p:sp>
      <p:sp>
        <p:nvSpPr>
          <p:cNvPr id="6" name="TextBox 5">
            <a:extLst>
              <a:ext uri="{FF2B5EF4-FFF2-40B4-BE49-F238E27FC236}">
                <a16:creationId xmlns:a16="http://schemas.microsoft.com/office/drawing/2014/main" id="{3A4D522E-16DC-441F-9ACA-90D76CB103E7}"/>
              </a:ext>
            </a:extLst>
          </p:cNvPr>
          <p:cNvSpPr txBox="1"/>
          <p:nvPr/>
        </p:nvSpPr>
        <p:spPr>
          <a:xfrm>
            <a:off x="935831" y="2099583"/>
            <a:ext cx="7924800" cy="584775"/>
          </a:xfrm>
          <a:prstGeom prst="rect">
            <a:avLst/>
          </a:prstGeom>
          <a:noFill/>
        </p:spPr>
        <p:txBody>
          <a:bodyPr>
            <a:spAutoFit/>
          </a:bodyPr>
          <a:lstStyle/>
          <a:p>
            <a:pPr>
              <a:defRPr/>
            </a:pPr>
            <a:r>
              <a:rPr lang="en-US" sz="3200" b="1" dirty="0">
                <a:effectLst>
                  <a:outerShdw blurRad="38100" dist="38100" dir="2700000" algn="tl">
                    <a:srgbClr val="000000">
                      <a:alpha val="43137"/>
                    </a:srgbClr>
                  </a:outerShdw>
                </a:effectLst>
              </a:rPr>
              <a:t>Results from pooled data</a:t>
            </a:r>
          </a:p>
        </p:txBody>
      </p:sp>
      <p:sp>
        <p:nvSpPr>
          <p:cNvPr id="8" name="Text Placeholder 3">
            <a:extLst>
              <a:ext uri="{FF2B5EF4-FFF2-40B4-BE49-F238E27FC236}">
                <a16:creationId xmlns:a16="http://schemas.microsoft.com/office/drawing/2014/main" id="{EECC7BBF-FF46-4224-957A-A28BF3269D06}"/>
              </a:ext>
            </a:extLst>
          </p:cNvPr>
          <p:cNvSpPr txBox="1">
            <a:spLocks/>
          </p:cNvSpPr>
          <p:nvPr/>
        </p:nvSpPr>
        <p:spPr>
          <a:xfrm>
            <a:off x="406399" y="5436394"/>
            <a:ext cx="10972800" cy="639381"/>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defRPr/>
            </a:pPr>
            <a:r>
              <a:rPr lang="en-US" sz="1600" dirty="0"/>
              <a:t>Margulis AV, Mitchell AA, </a:t>
            </a:r>
            <a:r>
              <a:rPr lang="en-US" sz="1600" dirty="0" err="1"/>
              <a:t>Gilboa</a:t>
            </a:r>
            <a:r>
              <a:rPr lang="en-US" sz="1600" dirty="0"/>
              <a:t> SM, </a:t>
            </a:r>
            <a:r>
              <a:rPr lang="en-US" sz="1600" dirty="0" err="1"/>
              <a:t>Werler</a:t>
            </a:r>
            <a:r>
              <a:rPr lang="en-US" sz="1600" dirty="0"/>
              <a:t> MM, </a:t>
            </a:r>
            <a:r>
              <a:rPr lang="en-US" sz="1600" dirty="0" err="1"/>
              <a:t>Mittleman</a:t>
            </a:r>
            <a:r>
              <a:rPr lang="en-US" sz="1600" dirty="0"/>
              <a:t> MA, Glynn RJ, Hernández-Díaz S, and the National Birth Defects Prevention Study. Use of topiramate in pregnancy and the risk of oral clefts. Am J </a:t>
            </a:r>
            <a:r>
              <a:rPr lang="en-US" sz="1600" dirty="0" err="1"/>
              <a:t>Obstet</a:t>
            </a:r>
            <a:r>
              <a:rPr lang="en-US" sz="1600" dirty="0"/>
              <a:t> </a:t>
            </a:r>
            <a:r>
              <a:rPr lang="en-US" sz="1600" dirty="0" err="1"/>
              <a:t>Gynecol</a:t>
            </a:r>
            <a:r>
              <a:rPr lang="en-US" sz="1600" dirty="0"/>
              <a:t> 2012;207:405.e1-7.</a:t>
            </a:r>
          </a:p>
        </p:txBody>
      </p:sp>
      <p:sp>
        <p:nvSpPr>
          <p:cNvPr id="2" name="Date Placeholder 1">
            <a:extLst>
              <a:ext uri="{FF2B5EF4-FFF2-40B4-BE49-F238E27FC236}">
                <a16:creationId xmlns:a16="http://schemas.microsoft.com/office/drawing/2014/main" id="{B9B42860-60CA-45F3-B9D4-A6C1F7E9C1D3}"/>
              </a:ext>
            </a:extLst>
          </p:cNvPr>
          <p:cNvSpPr>
            <a:spLocks noGrp="1"/>
          </p:cNvSpPr>
          <p:nvPr>
            <p:ph type="dt" sz="half" idx="10"/>
          </p:nvPr>
        </p:nvSpPr>
        <p:spPr/>
        <p:txBody>
          <a:bodyPr/>
          <a:lstStyle/>
          <a:p>
            <a:fld id="{AF812626-05C9-4D7B-9DE6-753C129A07D5}" type="datetime1">
              <a:rPr lang="en-US" smtClean="0"/>
              <a:t>9/7/2020</a:t>
            </a:fld>
            <a:endParaRPr lang="en-US"/>
          </a:p>
        </p:txBody>
      </p:sp>
      <p:sp>
        <p:nvSpPr>
          <p:cNvPr id="3" name="Footer Placeholder 2">
            <a:extLst>
              <a:ext uri="{FF2B5EF4-FFF2-40B4-BE49-F238E27FC236}">
                <a16:creationId xmlns:a16="http://schemas.microsoft.com/office/drawing/2014/main" id="{FB3262BD-EE09-4C9D-89E6-E1ED36856C81}"/>
              </a:ext>
            </a:extLst>
          </p:cNvPr>
          <p:cNvSpPr>
            <a:spLocks noGrp="1"/>
          </p:cNvSpPr>
          <p:nvPr>
            <p:ph type="ftr" sz="quarter" idx="11"/>
          </p:nvPr>
        </p:nvSpPr>
        <p:spPr/>
        <p:txBody>
          <a:bodyPr/>
          <a:lstStyle/>
          <a:p>
            <a:r>
              <a:rPr lang="en-US"/>
              <a:t>Hernandez-Diaz</a:t>
            </a:r>
          </a:p>
        </p:txBody>
      </p:sp>
      <p:sp>
        <p:nvSpPr>
          <p:cNvPr id="4" name="Slide Number Placeholder 3">
            <a:extLst>
              <a:ext uri="{FF2B5EF4-FFF2-40B4-BE49-F238E27FC236}">
                <a16:creationId xmlns:a16="http://schemas.microsoft.com/office/drawing/2014/main" id="{F609F3E3-BB6B-471C-854A-F80973972BCC}"/>
              </a:ext>
            </a:extLst>
          </p:cNvPr>
          <p:cNvSpPr>
            <a:spLocks noGrp="1"/>
          </p:cNvSpPr>
          <p:nvPr>
            <p:ph type="sldNum" sz="quarter" idx="12"/>
          </p:nvPr>
        </p:nvSpPr>
        <p:spPr/>
        <p:txBody>
          <a:bodyPr/>
          <a:lstStyle/>
          <a:p>
            <a:fld id="{E095BC32-3FC6-4AD0-BEDA-9CE5BCC99587}" type="slidenum">
              <a:rPr lang="en-US" smtClean="0"/>
              <a:t>82</a:t>
            </a:fld>
            <a:endParaRPr lang="en-US"/>
          </a:p>
        </p:txBody>
      </p:sp>
    </p:spTree>
    <p:extLst>
      <p:ext uri="{BB962C8B-B14F-4D97-AF65-F5344CB8AC3E}">
        <p14:creationId xmlns:p14="http://schemas.microsoft.com/office/powerpoint/2010/main" val="2625407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00200"/>
            <a:ext cx="10806113" cy="4576763"/>
          </a:xfrm>
        </p:spPr>
        <p:txBody>
          <a:bodyPr>
            <a:noAutofit/>
          </a:bodyPr>
          <a:lstStyle/>
          <a:p>
            <a:pPr>
              <a:defRPr/>
            </a:pPr>
            <a:r>
              <a:rPr lang="en-US" sz="2000" dirty="0">
                <a:ea typeface="ＭＳ Ｐゴシック" charset="0"/>
                <a:cs typeface="Arial Narrow"/>
              </a:rPr>
              <a:t>Joint state and federal health insurance program for low-income families</a:t>
            </a:r>
          </a:p>
          <a:p>
            <a:pPr lvl="3">
              <a:defRPr/>
            </a:pPr>
            <a:r>
              <a:rPr lang="en-US" sz="2000" dirty="0">
                <a:ea typeface="ＭＳ Ｐゴシック" charset="0"/>
                <a:cs typeface="Arial Narrow"/>
              </a:rPr>
              <a:t>Covers ~50% of births in the U.S</a:t>
            </a:r>
          </a:p>
          <a:p>
            <a:pPr>
              <a:defRPr/>
            </a:pPr>
            <a:r>
              <a:rPr lang="en-US" sz="2000" dirty="0"/>
              <a:t>Medicaid enrollment &amp; health care utilization data</a:t>
            </a:r>
          </a:p>
          <a:p>
            <a:pPr lvl="3">
              <a:defRPr/>
            </a:pPr>
            <a:r>
              <a:rPr lang="en-US" sz="2000" dirty="0">
                <a:ea typeface="ＭＳ Ｐゴシック" charset="0"/>
                <a:cs typeface="Arial Narrow"/>
              </a:rPr>
              <a:t>Demographics, insurance enrollment information</a:t>
            </a:r>
          </a:p>
          <a:p>
            <a:pPr lvl="3">
              <a:defRPr/>
            </a:pPr>
            <a:r>
              <a:rPr lang="en-US" sz="2000" dirty="0">
                <a:ea typeface="ＭＳ Ｐゴシック" charset="0"/>
                <a:cs typeface="Arial Narrow"/>
              </a:rPr>
              <a:t>Diagnostic and therapeutic procedures (ICD-9/10; CPT)</a:t>
            </a:r>
          </a:p>
          <a:p>
            <a:pPr lvl="3">
              <a:defRPr/>
            </a:pPr>
            <a:r>
              <a:rPr lang="en-US" sz="2000" dirty="0">
                <a:ea typeface="ＭＳ Ｐゴシック" charset="0"/>
                <a:cs typeface="Arial Narrow"/>
              </a:rPr>
              <a:t>Diagnoses (ICD-9/10)</a:t>
            </a:r>
          </a:p>
          <a:p>
            <a:pPr lvl="3">
              <a:defRPr/>
            </a:pPr>
            <a:r>
              <a:rPr lang="en-US" sz="2000" dirty="0">
                <a:ea typeface="ＭＳ Ｐゴシック" charset="0"/>
                <a:cs typeface="Arial Narrow"/>
              </a:rPr>
              <a:t>Dispensed outpatient prescription medications (drug, dose, days supply)</a:t>
            </a:r>
          </a:p>
          <a:p>
            <a:pPr>
              <a:defRPr/>
            </a:pPr>
            <a:r>
              <a:rPr lang="en-US" sz="2000" dirty="0"/>
              <a:t>Cohort</a:t>
            </a:r>
          </a:p>
          <a:p>
            <a:pPr lvl="1">
              <a:defRPr/>
            </a:pPr>
            <a:r>
              <a:rPr lang="en-US" sz="2000" u="sng" dirty="0"/>
              <a:t>Woman-infant linkage</a:t>
            </a:r>
          </a:p>
          <a:p>
            <a:pPr lvl="1">
              <a:defRPr/>
            </a:pPr>
            <a:r>
              <a:rPr lang="en-US" sz="2000" dirty="0"/>
              <a:t>1.3 M pregnancies ending in live birth in which women were enrolled in Medicaid from 3 months before the LMP through 1 month post delivery, and infants were enrolled for ≥3 months</a:t>
            </a:r>
          </a:p>
          <a:p>
            <a:pPr>
              <a:defRPr/>
            </a:pPr>
            <a:r>
              <a:rPr lang="en-US" sz="2000" dirty="0">
                <a:cs typeface="Arial Narrow"/>
              </a:rPr>
              <a:t>Continuously updated as new information released by CMS: 2000-2014, ~1.9 M linked pregnancies</a:t>
            </a:r>
            <a:endParaRPr lang="en-US" sz="2000" dirty="0">
              <a:ea typeface="ＭＳ Ｐゴシック" charset="0"/>
            </a:endParaRPr>
          </a:p>
        </p:txBody>
      </p:sp>
      <p:pic>
        <p:nvPicPr>
          <p:cNvPr id="706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6575" y="265113"/>
            <a:ext cx="2446867"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a:extLst>
              <a:ext uri="{FF2B5EF4-FFF2-40B4-BE49-F238E27FC236}">
                <a16:creationId xmlns:a16="http://schemas.microsoft.com/office/drawing/2014/main" id="{AB5A71CD-A614-4AA2-B94C-48E698F82EE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Medicaid Analytic </a:t>
            </a:r>
            <a:r>
              <a:rPr lang="en-US" b="1" dirty="0" err="1"/>
              <a:t>eXtract</a:t>
            </a:r>
            <a:r>
              <a:rPr lang="en-US" b="1" dirty="0"/>
              <a:t> (MAX) </a:t>
            </a:r>
          </a:p>
        </p:txBody>
      </p:sp>
      <p:sp>
        <p:nvSpPr>
          <p:cNvPr id="11" name="TextBox 5">
            <a:extLst>
              <a:ext uri="{FF2B5EF4-FFF2-40B4-BE49-F238E27FC236}">
                <a16:creationId xmlns:a16="http://schemas.microsoft.com/office/drawing/2014/main" id="{8CD068D4-6440-4F41-8E2B-0D92C1754BD6}"/>
              </a:ext>
            </a:extLst>
          </p:cNvPr>
          <p:cNvSpPr txBox="1">
            <a:spLocks noChangeArrowheads="1"/>
          </p:cNvSpPr>
          <p:nvPr/>
        </p:nvSpPr>
        <p:spPr bwMode="auto">
          <a:xfrm>
            <a:off x="885825" y="6148388"/>
            <a:ext cx="106370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dirty="0">
                <a:latin typeface="+mn-lt"/>
              </a:rPr>
              <a:t>Palmsten K, Huybrechts KF, Mogun H, Kowal MK, Williams PL, </a:t>
            </a:r>
            <a:r>
              <a:rPr lang="en-US" altLang="en-US" sz="1600" dirty="0" err="1">
                <a:latin typeface="+mn-lt"/>
              </a:rPr>
              <a:t>Michels</a:t>
            </a:r>
            <a:r>
              <a:rPr lang="en-US" altLang="en-US" sz="1600" dirty="0">
                <a:latin typeface="+mn-lt"/>
              </a:rPr>
              <a:t> KB, Setoguchi S, Hernández-Díaz S. Harnessing the Medicaid Analytic </a:t>
            </a:r>
            <a:r>
              <a:rPr lang="en-US" altLang="en-US" sz="1600" dirty="0" err="1">
                <a:latin typeface="+mn-lt"/>
              </a:rPr>
              <a:t>eXtract</a:t>
            </a:r>
            <a:r>
              <a:rPr lang="en-US" altLang="en-US" sz="1600" dirty="0">
                <a:latin typeface="+mn-lt"/>
              </a:rPr>
              <a:t> (MAX) to Evaluate Medications in Pregnancy: Design Considerations. </a:t>
            </a:r>
            <a:r>
              <a:rPr lang="en-US" altLang="en-US" sz="1600" dirty="0" err="1">
                <a:latin typeface="+mn-lt"/>
              </a:rPr>
              <a:t>PLoS</a:t>
            </a:r>
            <a:r>
              <a:rPr lang="en-US" altLang="en-US" sz="1600" dirty="0">
                <a:latin typeface="+mn-lt"/>
              </a:rPr>
              <a:t> One 2013;8(6):e67405</a:t>
            </a:r>
          </a:p>
        </p:txBody>
      </p:sp>
      <p:sp>
        <p:nvSpPr>
          <p:cNvPr id="5" name="Date Placeholder 4">
            <a:extLst>
              <a:ext uri="{FF2B5EF4-FFF2-40B4-BE49-F238E27FC236}">
                <a16:creationId xmlns:a16="http://schemas.microsoft.com/office/drawing/2014/main" id="{3210C9C1-B86F-4C0C-A1A8-FB8EDCB92B45}"/>
              </a:ext>
            </a:extLst>
          </p:cNvPr>
          <p:cNvSpPr>
            <a:spLocks noGrp="1"/>
          </p:cNvSpPr>
          <p:nvPr>
            <p:ph type="dt" sz="half" idx="10"/>
          </p:nvPr>
        </p:nvSpPr>
        <p:spPr/>
        <p:txBody>
          <a:bodyPr/>
          <a:lstStyle/>
          <a:p>
            <a:fld id="{30C9F145-9CBA-47C0-B4D5-C07B0FD1F5F5}" type="datetime1">
              <a:rPr lang="en-US" smtClean="0"/>
              <a:t>9/7/2020</a:t>
            </a:fld>
            <a:endParaRPr lang="en-US"/>
          </a:p>
        </p:txBody>
      </p:sp>
      <p:sp>
        <p:nvSpPr>
          <p:cNvPr id="6" name="Footer Placeholder 5">
            <a:extLst>
              <a:ext uri="{FF2B5EF4-FFF2-40B4-BE49-F238E27FC236}">
                <a16:creationId xmlns:a16="http://schemas.microsoft.com/office/drawing/2014/main" id="{A7DE0C6A-AD80-4EC2-9DE6-7C0859FA6B4A}"/>
              </a:ext>
            </a:extLst>
          </p:cNvPr>
          <p:cNvSpPr>
            <a:spLocks noGrp="1"/>
          </p:cNvSpPr>
          <p:nvPr>
            <p:ph type="ftr" sz="quarter" idx="11"/>
          </p:nvPr>
        </p:nvSpPr>
        <p:spPr/>
        <p:txBody>
          <a:bodyPr/>
          <a:lstStyle/>
          <a:p>
            <a:r>
              <a:rPr lang="en-US"/>
              <a:t>Hernandez-Diaz</a:t>
            </a:r>
          </a:p>
        </p:txBody>
      </p:sp>
      <p:sp>
        <p:nvSpPr>
          <p:cNvPr id="12" name="Slide Number Placeholder 11">
            <a:extLst>
              <a:ext uri="{FF2B5EF4-FFF2-40B4-BE49-F238E27FC236}">
                <a16:creationId xmlns:a16="http://schemas.microsoft.com/office/drawing/2014/main" id="{12295BB6-AEBC-4E37-9D0B-4CF257D8C898}"/>
              </a:ext>
            </a:extLst>
          </p:cNvPr>
          <p:cNvSpPr>
            <a:spLocks noGrp="1"/>
          </p:cNvSpPr>
          <p:nvPr>
            <p:ph type="sldNum" sz="quarter" idx="12"/>
          </p:nvPr>
        </p:nvSpPr>
        <p:spPr/>
        <p:txBody>
          <a:bodyPr/>
          <a:lstStyle/>
          <a:p>
            <a:fld id="{E095BC32-3FC6-4AD0-BEDA-9CE5BCC99587}" type="slidenum">
              <a:rPr lang="en-US" smtClean="0"/>
              <a:t>83</a:t>
            </a:fld>
            <a:endParaRPr lang="en-US"/>
          </a:p>
        </p:txBody>
      </p:sp>
    </p:spTree>
    <p:extLst>
      <p:ext uri="{BB962C8B-B14F-4D97-AF65-F5344CB8AC3E}">
        <p14:creationId xmlns:p14="http://schemas.microsoft.com/office/powerpoint/2010/main" val="466219776"/>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1">
            <a:extLst>
              <a:ext uri="{FF2B5EF4-FFF2-40B4-BE49-F238E27FC236}">
                <a16:creationId xmlns:a16="http://schemas.microsoft.com/office/drawing/2014/main" id="{C93ABB34-9F59-4969-A558-A2FEF6F6BB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9485" y="2165487"/>
            <a:ext cx="46085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BFF1F71F-C7F3-496F-94AE-5B68A44F46EA}"/>
              </a:ext>
            </a:extLst>
          </p:cNvPr>
          <p:cNvGraphicFramePr>
            <a:graphicFrameLocks noGrp="1"/>
          </p:cNvGraphicFramePr>
          <p:nvPr>
            <p:extLst>
              <p:ext uri="{D42A27DB-BD31-4B8C-83A1-F6EECF244321}">
                <p14:modId xmlns:p14="http://schemas.microsoft.com/office/powerpoint/2010/main" val="3633650932"/>
              </p:ext>
            </p:extLst>
          </p:nvPr>
        </p:nvGraphicFramePr>
        <p:xfrm>
          <a:off x="399256" y="1779622"/>
          <a:ext cx="7467601" cy="2528668"/>
        </p:xfrm>
        <a:graphic>
          <a:graphicData uri="http://schemas.openxmlformats.org/drawingml/2006/table">
            <a:tbl>
              <a:tblPr>
                <a:tableStyleId>{5C22544A-7EE6-4342-B048-85BDC9FD1C3A}</a:tableStyleId>
              </a:tblPr>
              <a:tblGrid>
                <a:gridCol w="2528801">
                  <a:extLst>
                    <a:ext uri="{9D8B030D-6E8A-4147-A177-3AD203B41FA5}">
                      <a16:colId xmlns:a16="http://schemas.microsoft.com/office/drawing/2014/main" val="20000"/>
                    </a:ext>
                  </a:extLst>
                </a:gridCol>
                <a:gridCol w="1493520">
                  <a:extLst>
                    <a:ext uri="{9D8B030D-6E8A-4147-A177-3AD203B41FA5}">
                      <a16:colId xmlns:a16="http://schemas.microsoft.com/office/drawing/2014/main" val="20001"/>
                    </a:ext>
                  </a:extLst>
                </a:gridCol>
                <a:gridCol w="1646267">
                  <a:extLst>
                    <a:ext uri="{9D8B030D-6E8A-4147-A177-3AD203B41FA5}">
                      <a16:colId xmlns:a16="http://schemas.microsoft.com/office/drawing/2014/main" val="20002"/>
                    </a:ext>
                  </a:extLst>
                </a:gridCol>
                <a:gridCol w="1799013">
                  <a:extLst>
                    <a:ext uri="{9D8B030D-6E8A-4147-A177-3AD203B41FA5}">
                      <a16:colId xmlns:a16="http://schemas.microsoft.com/office/drawing/2014/main" val="20003"/>
                    </a:ext>
                  </a:extLst>
                </a:gridCol>
              </a:tblGrid>
              <a:tr h="295835">
                <a:tc rowSpan="2">
                  <a:txBody>
                    <a:bodyPr/>
                    <a:lstStyle/>
                    <a:p>
                      <a:pPr algn="ctr" rtl="0" fontAlgn="b"/>
                      <a:r>
                        <a:rPr lang="en-US" sz="1900" u="none" strike="noStrike" dirty="0">
                          <a:effectLst/>
                        </a:rPr>
                        <a:t> </a:t>
                      </a:r>
                      <a:endParaRPr lang="en-US" sz="19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fontAlgn="t"/>
                      <a:r>
                        <a:rPr lang="en-US" sz="1900" u="none" strike="noStrike">
                          <a:effectLst/>
                        </a:rPr>
                        <a:t>Unexposed</a:t>
                      </a:r>
                      <a:endParaRPr lang="en-US" sz="1900" b="1" i="0" u="none" strike="noStrike">
                        <a:solidFill>
                          <a:srgbClr val="000000"/>
                        </a:solidFill>
                        <a:effectLst/>
                        <a:latin typeface="Times New Roman" panose="02020603050405020304" pitchFamily="18" charset="0"/>
                      </a:endParaRPr>
                    </a:p>
                  </a:txBody>
                  <a:tcPr marL="7620" marR="7620" marT="7620" marB="0"/>
                </a:tc>
                <a:tc>
                  <a:txBody>
                    <a:bodyPr/>
                    <a:lstStyle/>
                    <a:p>
                      <a:pPr algn="ctr" fontAlgn="t"/>
                      <a:r>
                        <a:rPr lang="en-US" sz="1900" u="none" strike="noStrike">
                          <a:effectLst/>
                        </a:rPr>
                        <a:t>Lamotrigine</a:t>
                      </a:r>
                      <a:endParaRPr lang="en-US" sz="1900" b="1" i="0" u="none" strike="noStrike">
                        <a:solidFill>
                          <a:srgbClr val="000000"/>
                        </a:solidFill>
                        <a:effectLst/>
                        <a:latin typeface="Times New Roman" panose="02020603050405020304" pitchFamily="18" charset="0"/>
                      </a:endParaRPr>
                    </a:p>
                  </a:txBody>
                  <a:tcPr marL="7620" marR="7620" marT="7620" marB="0"/>
                </a:tc>
                <a:tc>
                  <a:txBody>
                    <a:bodyPr/>
                    <a:lstStyle/>
                    <a:p>
                      <a:pPr algn="ctr" fontAlgn="t"/>
                      <a:r>
                        <a:rPr lang="en-US" sz="1900" u="none" strike="noStrike">
                          <a:effectLst/>
                        </a:rPr>
                        <a:t>Topiramate</a:t>
                      </a:r>
                      <a:endParaRPr lang="en-US" sz="1900" b="1" i="0" u="none" strike="noStrike">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0000"/>
                  </a:ext>
                </a:extLst>
              </a:tr>
              <a:tr h="292100">
                <a:tc vMerge="1">
                  <a:txBody>
                    <a:bodyPr/>
                    <a:lstStyle/>
                    <a:p>
                      <a:endParaRPr lang="en-US"/>
                    </a:p>
                  </a:txBody>
                  <a:tcPr/>
                </a:tc>
                <a:tc>
                  <a:txBody>
                    <a:bodyPr/>
                    <a:lstStyle/>
                    <a:p>
                      <a:pPr algn="ctr" fontAlgn="b"/>
                      <a:r>
                        <a:rPr lang="en-US" sz="1900" u="none" strike="noStrike">
                          <a:effectLst/>
                        </a:rPr>
                        <a:t>n = 1,322,955</a:t>
                      </a:r>
                      <a:endParaRPr lang="en-US" sz="19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1900" u="none" strike="noStrike">
                          <a:effectLst/>
                        </a:rPr>
                        <a:t>n = 2796</a:t>
                      </a:r>
                      <a:endParaRPr lang="en-US" sz="19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1900" u="none" strike="noStrike">
                          <a:effectLst/>
                        </a:rPr>
                        <a:t>n = 2425</a:t>
                      </a:r>
                      <a:endParaRPr lang="en-US" sz="19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001"/>
                  </a:ext>
                </a:extLst>
              </a:tr>
              <a:tr h="312903">
                <a:tc gridSpan="4">
                  <a:txBody>
                    <a:bodyPr/>
                    <a:lstStyle/>
                    <a:p>
                      <a:pPr algn="l" fontAlgn="b"/>
                      <a:r>
                        <a:rPr lang="en-US" sz="1900" u="none" strike="noStrike" dirty="0">
                          <a:effectLst/>
                        </a:rPr>
                        <a:t>Oral clefts</a:t>
                      </a:r>
                      <a:endParaRPr lang="en-US" sz="1900" b="1"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2903">
                <a:tc>
                  <a:txBody>
                    <a:bodyPr/>
                    <a:lstStyle/>
                    <a:p>
                      <a:pPr algn="l" rtl="0" fontAlgn="t"/>
                      <a:r>
                        <a:rPr lang="en-US" sz="1900" u="none" strike="noStrike">
                          <a:effectLst/>
                        </a:rPr>
                        <a:t>Prevalence (per 1,000)</a:t>
                      </a:r>
                      <a:endParaRPr lang="en-US" sz="1900" b="0" i="0" u="none" strike="noStrike">
                        <a:solidFill>
                          <a:srgbClr val="000000"/>
                        </a:solidFill>
                        <a:effectLst/>
                        <a:latin typeface="Times New Roman" panose="02020603050405020304" pitchFamily="18" charset="0"/>
                      </a:endParaRPr>
                    </a:p>
                  </a:txBody>
                  <a:tcPr marL="114300" marR="7620" marT="7620" marB="0"/>
                </a:tc>
                <a:tc>
                  <a:txBody>
                    <a:bodyPr/>
                    <a:lstStyle/>
                    <a:p>
                      <a:pPr algn="ctr" fontAlgn="b"/>
                      <a:r>
                        <a:rPr lang="en-US" sz="1900" u="none" strike="noStrike" dirty="0">
                          <a:effectLst/>
                        </a:rPr>
                        <a:t>1.1</a:t>
                      </a:r>
                      <a:endParaRPr lang="en-US" sz="19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rtl="0" fontAlgn="t"/>
                      <a:r>
                        <a:rPr lang="en-US" sz="1900" u="none" strike="noStrike" dirty="0">
                          <a:effectLst/>
                        </a:rPr>
                        <a:t>1.5</a:t>
                      </a:r>
                      <a:endParaRPr lang="en-US" sz="19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rtl="0" fontAlgn="t"/>
                      <a:r>
                        <a:rPr lang="en-US" sz="1900" u="none" strike="noStrike">
                          <a:effectLst/>
                        </a:rPr>
                        <a:t>4.1</a:t>
                      </a:r>
                      <a:endParaRPr lang="en-US" sz="1900" b="0" i="0" u="none" strike="noStrike">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0003"/>
                  </a:ext>
                </a:extLst>
              </a:tr>
              <a:tr h="312903">
                <a:tc>
                  <a:txBody>
                    <a:bodyPr/>
                    <a:lstStyle/>
                    <a:p>
                      <a:pPr algn="l" rtl="0" fontAlgn="b"/>
                      <a:r>
                        <a:rPr lang="en-US" sz="1900" u="none" strike="noStrike" dirty="0">
                          <a:effectLst/>
                        </a:rPr>
                        <a:t>Unadjusted RR (95%CI)</a:t>
                      </a:r>
                      <a:endParaRPr lang="en-US" sz="1900" b="0" i="0" u="none" strike="noStrike" dirty="0">
                        <a:solidFill>
                          <a:srgbClr val="000000"/>
                        </a:solidFill>
                        <a:effectLst/>
                        <a:latin typeface="Times New Roman" panose="02020603050405020304" pitchFamily="18" charset="0"/>
                      </a:endParaRPr>
                    </a:p>
                  </a:txBody>
                  <a:tcPr marL="114300" marR="7620" marT="7620" marB="0" anchor="b"/>
                </a:tc>
                <a:tc rowSpan="2">
                  <a:txBody>
                    <a:bodyPr/>
                    <a:lstStyle/>
                    <a:p>
                      <a:pPr algn="ctr" fontAlgn="ctr"/>
                      <a:r>
                        <a:rPr lang="en-US" sz="1900" u="none" strike="noStrike" dirty="0">
                          <a:effectLst/>
                        </a:rPr>
                        <a:t>Reference</a:t>
                      </a:r>
                      <a:endParaRPr lang="en-US" sz="1900" b="0" i="0" u="none" strike="noStrike" dirty="0">
                        <a:solidFill>
                          <a:srgbClr val="000000"/>
                        </a:solidFill>
                        <a:effectLst/>
                        <a:latin typeface="Times New Roman" panose="02020603050405020304" pitchFamily="18" charset="0"/>
                      </a:endParaRPr>
                    </a:p>
                  </a:txBody>
                  <a:tcPr marL="7620" marR="7620" marT="7620" marB="0" anchor="ctr"/>
                </a:tc>
                <a:tc rowSpan="2">
                  <a:txBody>
                    <a:bodyPr/>
                    <a:lstStyle/>
                    <a:p>
                      <a:pPr algn="ctr" fontAlgn="ctr"/>
                      <a:r>
                        <a:rPr lang="en-US" sz="1900" u="none" strike="noStrike" dirty="0">
                          <a:effectLst/>
                        </a:rPr>
                        <a:t>N/A</a:t>
                      </a:r>
                      <a:endParaRPr lang="en-US" sz="19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rtl="0" fontAlgn="t"/>
                      <a:r>
                        <a:rPr lang="en-US" sz="1900" u="none" strike="noStrike" dirty="0">
                          <a:effectLst/>
                        </a:rPr>
                        <a:t>3.63 (1.95-6.76)</a:t>
                      </a:r>
                      <a:endParaRPr lang="en-US" sz="19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0004"/>
                  </a:ext>
                </a:extLst>
              </a:tr>
              <a:tr h="312903">
                <a:tc>
                  <a:txBody>
                    <a:bodyPr/>
                    <a:lstStyle/>
                    <a:p>
                      <a:pPr algn="l" rtl="0" fontAlgn="t"/>
                      <a:r>
                        <a:rPr lang="en-US" sz="1900" u="none" strike="noStrike">
                          <a:effectLst/>
                        </a:rPr>
                        <a:t>PS-Adjusted RR (95%CI)</a:t>
                      </a:r>
                      <a:endParaRPr lang="en-US" sz="1900" b="0" i="0" u="none" strike="noStrike">
                        <a:solidFill>
                          <a:srgbClr val="000000"/>
                        </a:solidFill>
                        <a:effectLst/>
                        <a:latin typeface="Times New Roman" panose="02020603050405020304" pitchFamily="18" charset="0"/>
                      </a:endParaRPr>
                    </a:p>
                  </a:txBody>
                  <a:tcPr marL="114300" marR="7620" marT="7620" marB="0"/>
                </a:tc>
                <a:tc vMerge="1">
                  <a:txBody>
                    <a:bodyPr/>
                    <a:lstStyle/>
                    <a:p>
                      <a:endParaRPr lang="en-US"/>
                    </a:p>
                  </a:txBody>
                  <a:tcPr/>
                </a:tc>
                <a:tc vMerge="1">
                  <a:txBody>
                    <a:bodyPr/>
                    <a:lstStyle/>
                    <a:p>
                      <a:endParaRPr lang="en-US"/>
                    </a:p>
                  </a:txBody>
                  <a:tcPr/>
                </a:tc>
                <a:tc>
                  <a:txBody>
                    <a:bodyPr/>
                    <a:lstStyle/>
                    <a:p>
                      <a:pPr algn="ctr" rtl="0" fontAlgn="t"/>
                      <a:r>
                        <a:rPr lang="en-US" sz="1900" u="none" strike="noStrike" dirty="0">
                          <a:effectLst/>
                        </a:rPr>
                        <a:t>2.90 (1.56-5.40)</a:t>
                      </a:r>
                      <a:endParaRPr lang="en-US" sz="19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0005"/>
                  </a:ext>
                </a:extLst>
              </a:tr>
              <a:tr h="341348">
                <a:tc>
                  <a:txBody>
                    <a:bodyPr/>
                    <a:lstStyle/>
                    <a:p>
                      <a:pPr algn="l" rtl="0" fontAlgn="b"/>
                      <a:r>
                        <a:rPr lang="en-US" sz="1900" u="none" strike="noStrike">
                          <a:effectLst/>
                        </a:rPr>
                        <a:t>Unadjusted RR (95%CI)</a:t>
                      </a:r>
                      <a:endParaRPr lang="en-US" sz="1900" b="0" i="0" u="none" strike="noStrike">
                        <a:solidFill>
                          <a:srgbClr val="000000"/>
                        </a:solidFill>
                        <a:effectLst/>
                        <a:latin typeface="Times New Roman" panose="02020603050405020304" pitchFamily="18" charset="0"/>
                      </a:endParaRPr>
                    </a:p>
                  </a:txBody>
                  <a:tcPr marL="114300" marR="7620" marT="7620" marB="0" anchor="b"/>
                </a:tc>
                <a:tc rowSpan="2">
                  <a:txBody>
                    <a:bodyPr/>
                    <a:lstStyle/>
                    <a:p>
                      <a:pPr algn="ctr" fontAlgn="ctr"/>
                      <a:r>
                        <a:rPr lang="en-US" sz="1900" u="none" strike="noStrike">
                          <a:effectLst/>
                        </a:rPr>
                        <a:t>N/A</a:t>
                      </a:r>
                      <a:endParaRPr lang="en-US" sz="1900" b="0" i="0" u="none" strike="noStrike">
                        <a:solidFill>
                          <a:srgbClr val="000000"/>
                        </a:solidFill>
                        <a:effectLst/>
                        <a:latin typeface="Times New Roman" panose="02020603050405020304" pitchFamily="18" charset="0"/>
                      </a:endParaRPr>
                    </a:p>
                  </a:txBody>
                  <a:tcPr marL="7620" marR="7620" marT="7620" marB="0" anchor="ctr"/>
                </a:tc>
                <a:tc rowSpan="2">
                  <a:txBody>
                    <a:bodyPr/>
                    <a:lstStyle/>
                    <a:p>
                      <a:pPr algn="ctr" fontAlgn="ctr"/>
                      <a:r>
                        <a:rPr lang="en-US" sz="1900" u="none" strike="noStrike" dirty="0">
                          <a:effectLst/>
                        </a:rPr>
                        <a:t>Reference</a:t>
                      </a:r>
                      <a:endParaRPr lang="en-US" sz="19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rtl="0" fontAlgn="t"/>
                      <a:r>
                        <a:rPr lang="en-US" sz="1900" u="none" strike="noStrike" dirty="0">
                          <a:effectLst/>
                        </a:rPr>
                        <a:t>2.30 (0.69-7.64)</a:t>
                      </a:r>
                      <a:endParaRPr lang="en-US" sz="19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0006"/>
                  </a:ext>
                </a:extLst>
              </a:tr>
              <a:tr h="341348">
                <a:tc>
                  <a:txBody>
                    <a:bodyPr/>
                    <a:lstStyle/>
                    <a:p>
                      <a:pPr algn="l" rtl="0" fontAlgn="t"/>
                      <a:r>
                        <a:rPr lang="en-US" sz="1900" u="none" strike="noStrike" dirty="0">
                          <a:effectLst/>
                        </a:rPr>
                        <a:t>PS-Adjusted RR (95%CI)</a:t>
                      </a:r>
                      <a:endParaRPr lang="en-US" sz="1900" b="0" i="0" u="none" strike="noStrike" dirty="0">
                        <a:solidFill>
                          <a:srgbClr val="000000"/>
                        </a:solidFill>
                        <a:effectLst/>
                        <a:latin typeface="Times New Roman" panose="02020603050405020304" pitchFamily="18" charset="0"/>
                      </a:endParaRPr>
                    </a:p>
                  </a:txBody>
                  <a:tcPr marL="114300" marR="7620" marT="7620" marB="0"/>
                </a:tc>
                <a:tc vMerge="1">
                  <a:txBody>
                    <a:bodyPr/>
                    <a:lstStyle/>
                    <a:p>
                      <a:endParaRPr lang="en-US"/>
                    </a:p>
                  </a:txBody>
                  <a:tcPr/>
                </a:tc>
                <a:tc vMerge="1">
                  <a:txBody>
                    <a:bodyPr/>
                    <a:lstStyle/>
                    <a:p>
                      <a:endParaRPr lang="en-US"/>
                    </a:p>
                  </a:txBody>
                  <a:tcPr/>
                </a:tc>
                <a:tc>
                  <a:txBody>
                    <a:bodyPr/>
                    <a:lstStyle/>
                    <a:p>
                      <a:pPr algn="ctr" rtl="0" fontAlgn="t"/>
                      <a:r>
                        <a:rPr lang="en-US" sz="1900" u="none" strike="noStrike" dirty="0">
                          <a:effectLst/>
                        </a:rPr>
                        <a:t>2.38 (0.71-7.96)</a:t>
                      </a:r>
                      <a:endParaRPr lang="en-US" sz="19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0007"/>
                  </a:ext>
                </a:extLst>
              </a:tr>
            </a:tbl>
          </a:graphicData>
        </a:graphic>
      </p:graphicFrame>
      <p:sp>
        <p:nvSpPr>
          <p:cNvPr id="6" name="TextBox 11">
            <a:extLst>
              <a:ext uri="{FF2B5EF4-FFF2-40B4-BE49-F238E27FC236}">
                <a16:creationId xmlns:a16="http://schemas.microsoft.com/office/drawing/2014/main" id="{36CC29F9-4987-4B43-933C-5267CCEC1DFE}"/>
              </a:ext>
            </a:extLst>
          </p:cNvPr>
          <p:cNvSpPr txBox="1">
            <a:spLocks noChangeArrowheads="1"/>
          </p:cNvSpPr>
          <p:nvPr/>
        </p:nvSpPr>
        <p:spPr bwMode="auto">
          <a:xfrm>
            <a:off x="555119" y="5519976"/>
            <a:ext cx="11082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mn-lt"/>
                <a:cs typeface="Arial" panose="020B0604020202020204" pitchFamily="34" charset="0"/>
              </a:rPr>
              <a:t>Hernandez-Diaz S, </a:t>
            </a:r>
            <a:r>
              <a:rPr lang="en-US" altLang="en-US" sz="1600" dirty="0" err="1">
                <a:latin typeface="+mn-lt"/>
                <a:cs typeface="Arial" panose="020B0604020202020204" pitchFamily="34" charset="0"/>
              </a:rPr>
              <a:t>Huybrechts</a:t>
            </a:r>
            <a:r>
              <a:rPr lang="en-US" altLang="en-US" sz="1600" dirty="0">
                <a:latin typeface="+mn-lt"/>
                <a:cs typeface="Arial" panose="020B0604020202020204" pitchFamily="34" charset="0"/>
              </a:rPr>
              <a:t> KF, Desai RJ, Cohen JM, </a:t>
            </a:r>
            <a:r>
              <a:rPr lang="en-US" altLang="en-US" sz="1600" dirty="0" err="1">
                <a:latin typeface="+mn-lt"/>
                <a:cs typeface="Arial" panose="020B0604020202020204" pitchFamily="34" charset="0"/>
              </a:rPr>
              <a:t>Mogun</a:t>
            </a:r>
            <a:r>
              <a:rPr lang="en-US" altLang="en-US" sz="1600" dirty="0">
                <a:latin typeface="+mn-lt"/>
                <a:cs typeface="Arial" panose="020B0604020202020204" pitchFamily="34" charset="0"/>
              </a:rPr>
              <a:t> H, Pennell PB, Bateman BT, Patorno E. Topiramate use early in pregnancy and the risk of oral clefts. A pregnancy cohort study. Neurology. 2017; 90(4):e342-e351. </a:t>
            </a:r>
          </a:p>
        </p:txBody>
      </p:sp>
      <p:sp>
        <p:nvSpPr>
          <p:cNvPr id="8" name="Title 1">
            <a:extLst>
              <a:ext uri="{FF2B5EF4-FFF2-40B4-BE49-F238E27FC236}">
                <a16:creationId xmlns:a16="http://schemas.microsoft.com/office/drawing/2014/main" id="{203EAAA3-A6A9-4F5B-BA6E-BED15FBABD2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Replication: Topiramate</a:t>
            </a:r>
          </a:p>
        </p:txBody>
      </p:sp>
      <p:sp>
        <p:nvSpPr>
          <p:cNvPr id="2" name="Date Placeholder 1">
            <a:extLst>
              <a:ext uri="{FF2B5EF4-FFF2-40B4-BE49-F238E27FC236}">
                <a16:creationId xmlns:a16="http://schemas.microsoft.com/office/drawing/2014/main" id="{BFB4F23A-0F01-4384-8026-1941C65CC162}"/>
              </a:ext>
            </a:extLst>
          </p:cNvPr>
          <p:cNvSpPr>
            <a:spLocks noGrp="1"/>
          </p:cNvSpPr>
          <p:nvPr>
            <p:ph type="dt" sz="half" idx="10"/>
          </p:nvPr>
        </p:nvSpPr>
        <p:spPr/>
        <p:txBody>
          <a:bodyPr/>
          <a:lstStyle/>
          <a:p>
            <a:fld id="{7B691C77-35C5-42D9-A9E8-5DEC8B116A52}" type="datetime1">
              <a:rPr lang="en-US" smtClean="0"/>
              <a:t>9/7/2020</a:t>
            </a:fld>
            <a:endParaRPr lang="en-US"/>
          </a:p>
        </p:txBody>
      </p:sp>
      <p:sp>
        <p:nvSpPr>
          <p:cNvPr id="3" name="Footer Placeholder 2">
            <a:extLst>
              <a:ext uri="{FF2B5EF4-FFF2-40B4-BE49-F238E27FC236}">
                <a16:creationId xmlns:a16="http://schemas.microsoft.com/office/drawing/2014/main" id="{32A37C09-B0C9-465B-991D-5CCB8F061AF3}"/>
              </a:ext>
            </a:extLst>
          </p:cNvPr>
          <p:cNvSpPr>
            <a:spLocks noGrp="1"/>
          </p:cNvSpPr>
          <p:nvPr>
            <p:ph type="ftr" sz="quarter" idx="11"/>
          </p:nvPr>
        </p:nvSpPr>
        <p:spPr/>
        <p:txBody>
          <a:bodyPr/>
          <a:lstStyle/>
          <a:p>
            <a:r>
              <a:rPr lang="en-US"/>
              <a:t>Hernandez-Diaz</a:t>
            </a:r>
          </a:p>
        </p:txBody>
      </p:sp>
      <p:sp>
        <p:nvSpPr>
          <p:cNvPr id="4" name="Slide Number Placeholder 3">
            <a:extLst>
              <a:ext uri="{FF2B5EF4-FFF2-40B4-BE49-F238E27FC236}">
                <a16:creationId xmlns:a16="http://schemas.microsoft.com/office/drawing/2014/main" id="{EC2A0B61-F0FA-4CD3-8204-008B8E7B6952}"/>
              </a:ext>
            </a:extLst>
          </p:cNvPr>
          <p:cNvSpPr>
            <a:spLocks noGrp="1"/>
          </p:cNvSpPr>
          <p:nvPr>
            <p:ph type="sldNum" sz="quarter" idx="12"/>
          </p:nvPr>
        </p:nvSpPr>
        <p:spPr/>
        <p:txBody>
          <a:bodyPr/>
          <a:lstStyle/>
          <a:p>
            <a:fld id="{E095BC32-3FC6-4AD0-BEDA-9CE5BCC99587}" type="slidenum">
              <a:rPr lang="en-US" smtClean="0"/>
              <a:t>84</a:t>
            </a:fld>
            <a:endParaRPr lang="en-US"/>
          </a:p>
        </p:txBody>
      </p:sp>
    </p:spTree>
    <p:extLst>
      <p:ext uri="{BB962C8B-B14F-4D97-AF65-F5344CB8AC3E}">
        <p14:creationId xmlns:p14="http://schemas.microsoft.com/office/powerpoint/2010/main" val="3344645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6A5785C-3382-4235-B19A-4A9323CA8561}"/>
              </a:ext>
            </a:extLst>
          </p:cNvPr>
          <p:cNvSpPr>
            <a:spLocks noGrp="1"/>
          </p:cNvSpPr>
          <p:nvPr>
            <p:ph idx="1"/>
          </p:nvPr>
        </p:nvSpPr>
        <p:spPr>
          <a:xfrm>
            <a:off x="1072676" y="4850605"/>
            <a:ext cx="10972800" cy="1551849"/>
          </a:xfrm>
        </p:spPr>
        <p:txBody>
          <a:bodyPr>
            <a:normAutofit/>
          </a:bodyPr>
          <a:lstStyle/>
          <a:p>
            <a:pPr marL="0" indent="0">
              <a:buNone/>
              <a:defRPr/>
            </a:pPr>
            <a:r>
              <a:rPr lang="en-US" sz="2400" dirty="0"/>
              <a:t>If pooled results represent the “truth”, the absolute risk of CL/P would increase from approximately 1 per 1,000 births to 5 per 1,000 births</a:t>
            </a:r>
          </a:p>
        </p:txBody>
      </p:sp>
      <p:pic>
        <p:nvPicPr>
          <p:cNvPr id="186372" name="Picture 4">
            <a:extLst>
              <a:ext uri="{FF2B5EF4-FFF2-40B4-BE49-F238E27FC236}">
                <a16:creationId xmlns:a16="http://schemas.microsoft.com/office/drawing/2014/main" id="{0A3EDF0B-5F21-404F-A6CE-3CA06D1274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2328" y="1506347"/>
            <a:ext cx="9996475" cy="256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F9B31A8-9E3E-4122-99AC-5FD1EE1C56E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Replication: Topiramate</a:t>
            </a:r>
          </a:p>
        </p:txBody>
      </p:sp>
      <p:sp>
        <p:nvSpPr>
          <p:cNvPr id="4" name="Date Placeholder 3">
            <a:extLst>
              <a:ext uri="{FF2B5EF4-FFF2-40B4-BE49-F238E27FC236}">
                <a16:creationId xmlns:a16="http://schemas.microsoft.com/office/drawing/2014/main" id="{4CE392B3-7D7A-4F41-9946-376844E4AA57}"/>
              </a:ext>
            </a:extLst>
          </p:cNvPr>
          <p:cNvSpPr>
            <a:spLocks noGrp="1"/>
          </p:cNvSpPr>
          <p:nvPr>
            <p:ph type="dt" sz="half" idx="10"/>
          </p:nvPr>
        </p:nvSpPr>
        <p:spPr/>
        <p:txBody>
          <a:bodyPr/>
          <a:lstStyle/>
          <a:p>
            <a:fld id="{0661D37A-A3AF-4751-9C90-EDE8B63FAE5B}" type="datetime1">
              <a:rPr lang="en-US" smtClean="0"/>
              <a:t>9/7/2020</a:t>
            </a:fld>
            <a:endParaRPr lang="en-US"/>
          </a:p>
        </p:txBody>
      </p:sp>
      <p:sp>
        <p:nvSpPr>
          <p:cNvPr id="5" name="Footer Placeholder 4">
            <a:extLst>
              <a:ext uri="{FF2B5EF4-FFF2-40B4-BE49-F238E27FC236}">
                <a16:creationId xmlns:a16="http://schemas.microsoft.com/office/drawing/2014/main" id="{8B9E06BA-BFC2-43D3-AF92-4A5EBE85F8F4}"/>
              </a:ext>
            </a:extLst>
          </p:cNvPr>
          <p:cNvSpPr>
            <a:spLocks noGrp="1"/>
          </p:cNvSpPr>
          <p:nvPr>
            <p:ph type="ftr" sz="quarter" idx="11"/>
          </p:nvPr>
        </p:nvSpPr>
        <p:spPr/>
        <p:txBody>
          <a:bodyPr/>
          <a:lstStyle/>
          <a:p>
            <a:r>
              <a:rPr lang="en-US"/>
              <a:t>Hernandez-Diaz</a:t>
            </a:r>
          </a:p>
        </p:txBody>
      </p:sp>
      <p:sp>
        <p:nvSpPr>
          <p:cNvPr id="7" name="Slide Number Placeholder 6">
            <a:extLst>
              <a:ext uri="{FF2B5EF4-FFF2-40B4-BE49-F238E27FC236}">
                <a16:creationId xmlns:a16="http://schemas.microsoft.com/office/drawing/2014/main" id="{1D4F74FD-5F92-421D-909B-576F91B2D07F}"/>
              </a:ext>
            </a:extLst>
          </p:cNvPr>
          <p:cNvSpPr>
            <a:spLocks noGrp="1"/>
          </p:cNvSpPr>
          <p:nvPr>
            <p:ph type="sldNum" sz="quarter" idx="12"/>
          </p:nvPr>
        </p:nvSpPr>
        <p:spPr/>
        <p:txBody>
          <a:bodyPr/>
          <a:lstStyle/>
          <a:p>
            <a:fld id="{E095BC32-3FC6-4AD0-BEDA-9CE5BCC99587}" type="slidenum">
              <a:rPr lang="en-US" smtClean="0"/>
              <a:t>85</a:t>
            </a:fld>
            <a:endParaRPr lang="en-US"/>
          </a:p>
        </p:txBody>
      </p:sp>
    </p:spTree>
    <p:extLst>
      <p:ext uri="{BB962C8B-B14F-4D97-AF65-F5344CB8AC3E}">
        <p14:creationId xmlns:p14="http://schemas.microsoft.com/office/powerpoint/2010/main" val="9535665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a:bodyPr>
          <a:lstStyle/>
          <a:p>
            <a:pPr>
              <a:lnSpc>
                <a:spcPct val="140000"/>
              </a:lnSpc>
              <a:spcBef>
                <a:spcPts val="600"/>
              </a:spcBef>
            </a:pPr>
            <a:r>
              <a:rPr lang="en-US" dirty="0">
                <a:solidFill>
                  <a:schemeClr val="bg1">
                    <a:lumMod val="75000"/>
                  </a:schemeClr>
                </a:solidFill>
              </a:rPr>
              <a:t>Introduction to Drug Safety in Pregnancy</a:t>
            </a:r>
          </a:p>
          <a:p>
            <a:pPr>
              <a:lnSpc>
                <a:spcPct val="140000"/>
              </a:lnSpc>
              <a:spcBef>
                <a:spcPts val="600"/>
              </a:spcBef>
            </a:pPr>
            <a:r>
              <a:rPr lang="en-US" dirty="0">
                <a:solidFill>
                  <a:schemeClr val="bg1">
                    <a:lumMod val="75000"/>
                  </a:schemeClr>
                </a:solidFill>
              </a:rPr>
              <a:t>Tools Overview</a:t>
            </a:r>
          </a:p>
          <a:p>
            <a:pPr>
              <a:lnSpc>
                <a:spcPct val="140000"/>
              </a:lnSpc>
              <a:spcBef>
                <a:spcPts val="600"/>
              </a:spcBef>
            </a:pPr>
            <a:r>
              <a:rPr lang="en-US" dirty="0">
                <a:solidFill>
                  <a:schemeClr val="bg1">
                    <a:lumMod val="75000"/>
                  </a:schemeClr>
                </a:solidFill>
              </a:rPr>
              <a:t>Challenges &amp; Solutions</a:t>
            </a:r>
          </a:p>
          <a:p>
            <a:pPr>
              <a:lnSpc>
                <a:spcPct val="140000"/>
              </a:lnSpc>
              <a:spcBef>
                <a:spcPts val="600"/>
              </a:spcBef>
            </a:pPr>
            <a:r>
              <a:rPr lang="en-US" dirty="0">
                <a:solidFill>
                  <a:schemeClr val="bg1">
                    <a:lumMod val="75000"/>
                  </a:schemeClr>
                </a:solidFill>
              </a:rPr>
              <a:t>Example</a:t>
            </a:r>
          </a:p>
          <a:p>
            <a:pPr>
              <a:lnSpc>
                <a:spcPct val="140000"/>
              </a:lnSpc>
              <a:spcBef>
                <a:spcPts val="600"/>
              </a:spcBef>
            </a:pPr>
            <a:r>
              <a:rPr lang="en-US" dirty="0"/>
              <a:t>Future</a:t>
            </a:r>
          </a:p>
          <a:p>
            <a:endParaRPr lang="en-US" dirty="0"/>
          </a:p>
        </p:txBody>
      </p:sp>
      <p:sp>
        <p:nvSpPr>
          <p:cNvPr id="4" name="Slide Number Placeholder 3"/>
          <p:cNvSpPr>
            <a:spLocks noGrp="1"/>
          </p:cNvSpPr>
          <p:nvPr>
            <p:ph type="sldNum" sz="quarter" idx="12"/>
          </p:nvPr>
        </p:nvSpPr>
        <p:spPr/>
        <p:txBody>
          <a:bodyPr/>
          <a:lstStyle/>
          <a:p>
            <a:fld id="{4596D4C0-45F3-0B49-900E-61910FF70AC4}" type="slidenum">
              <a:rPr lang="en-US" smtClean="0"/>
              <a:pPr/>
              <a:t>86</a:t>
            </a:fld>
            <a:endParaRPr lang="en-US"/>
          </a:p>
        </p:txBody>
      </p:sp>
      <p:sp>
        <p:nvSpPr>
          <p:cNvPr id="5" name="Date Placeholder 4">
            <a:extLst>
              <a:ext uri="{FF2B5EF4-FFF2-40B4-BE49-F238E27FC236}">
                <a16:creationId xmlns:a16="http://schemas.microsoft.com/office/drawing/2014/main" id="{B0774B47-5A83-4050-B2F4-241A2D772D31}"/>
              </a:ext>
            </a:extLst>
          </p:cNvPr>
          <p:cNvSpPr>
            <a:spLocks noGrp="1"/>
          </p:cNvSpPr>
          <p:nvPr>
            <p:ph type="dt" sz="half" idx="10"/>
          </p:nvPr>
        </p:nvSpPr>
        <p:spPr/>
        <p:txBody>
          <a:bodyPr/>
          <a:lstStyle/>
          <a:p>
            <a:fld id="{A6CA9F6E-8FCB-44A3-A9AC-34AE0D501D09}" type="datetime1">
              <a:rPr lang="en-US" smtClean="0"/>
              <a:t>9/7/2020</a:t>
            </a:fld>
            <a:endParaRPr lang="en-US"/>
          </a:p>
        </p:txBody>
      </p:sp>
      <p:sp>
        <p:nvSpPr>
          <p:cNvPr id="6" name="Footer Placeholder 5">
            <a:extLst>
              <a:ext uri="{FF2B5EF4-FFF2-40B4-BE49-F238E27FC236}">
                <a16:creationId xmlns:a16="http://schemas.microsoft.com/office/drawing/2014/main" id="{0E3E1A99-FCC0-4052-84B7-1E22D556887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407141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96D4C0-45F3-0B49-900E-61910FF70AC4}" type="slidenum">
              <a:rPr lang="en-US" smtClean="0"/>
              <a:pPr/>
              <a:t>87</a:t>
            </a:fld>
            <a:endParaRPr lang="en-US"/>
          </a:p>
        </p:txBody>
      </p:sp>
      <p:sp>
        <p:nvSpPr>
          <p:cNvPr id="4" name="TextBox 3"/>
          <p:cNvSpPr txBox="1"/>
          <p:nvPr/>
        </p:nvSpPr>
        <p:spPr>
          <a:xfrm>
            <a:off x="1779495" y="329454"/>
            <a:ext cx="7377597" cy="954107"/>
          </a:xfrm>
          <a:prstGeom prst="rect">
            <a:avLst/>
          </a:prstGeom>
          <a:noFill/>
        </p:spPr>
        <p:txBody>
          <a:bodyPr wrap="none" rtlCol="0">
            <a:spAutoFit/>
          </a:bodyPr>
          <a:lstStyle/>
          <a:p>
            <a:r>
              <a:rPr lang="en-US" sz="2000" b="1" dirty="0">
                <a:solidFill>
                  <a:srgbClr val="0070C0"/>
                </a:solidFill>
              </a:rPr>
              <a:t>Harvard Program on Perinatal and Pediatric Pharmacoepidemiology</a:t>
            </a:r>
          </a:p>
          <a:p>
            <a:r>
              <a:rPr lang="en-US" dirty="0">
                <a:hlinkClick r:id="rId2"/>
              </a:rPr>
              <a:t>www.harvardpreg.org</a:t>
            </a:r>
            <a:endParaRPr lang="en-US" dirty="0"/>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97000"/>
                    </a14:imgEffect>
                  </a14:imgLayer>
                </a14:imgProps>
              </a:ext>
            </a:extLst>
          </a:blip>
          <a:stretch>
            <a:fillRect/>
          </a:stretch>
        </p:blipFill>
        <p:spPr>
          <a:xfrm>
            <a:off x="1813111" y="1046545"/>
            <a:ext cx="7741024" cy="4966658"/>
          </a:xfrm>
          <a:prstGeom prst="rect">
            <a:avLst/>
          </a:prstGeom>
        </p:spPr>
      </p:pic>
      <p:sp>
        <p:nvSpPr>
          <p:cNvPr id="3" name="Date Placeholder 2">
            <a:extLst>
              <a:ext uri="{FF2B5EF4-FFF2-40B4-BE49-F238E27FC236}">
                <a16:creationId xmlns:a16="http://schemas.microsoft.com/office/drawing/2014/main" id="{FD3AA4B4-6430-4E7E-95E6-8D07D07323FC}"/>
              </a:ext>
            </a:extLst>
          </p:cNvPr>
          <p:cNvSpPr>
            <a:spLocks noGrp="1"/>
          </p:cNvSpPr>
          <p:nvPr>
            <p:ph type="dt" sz="half" idx="10"/>
          </p:nvPr>
        </p:nvSpPr>
        <p:spPr/>
        <p:txBody>
          <a:bodyPr/>
          <a:lstStyle/>
          <a:p>
            <a:fld id="{BEFF321D-3A98-467A-8B89-10587A59825F}" type="datetime1">
              <a:rPr lang="en-US" smtClean="0"/>
              <a:t>9/7/2020</a:t>
            </a:fld>
            <a:endParaRPr lang="en-US"/>
          </a:p>
        </p:txBody>
      </p:sp>
      <p:sp>
        <p:nvSpPr>
          <p:cNvPr id="6" name="Footer Placeholder 5">
            <a:extLst>
              <a:ext uri="{FF2B5EF4-FFF2-40B4-BE49-F238E27FC236}">
                <a16:creationId xmlns:a16="http://schemas.microsoft.com/office/drawing/2014/main" id="{05F48677-C7C0-4636-BDA0-FB825AC554DD}"/>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20368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id="{14F15855-8D39-4C89-949C-B7F34433122D}"/>
              </a:ext>
            </a:extLst>
          </p:cNvPr>
          <p:cNvGrpSpPr>
            <a:grpSpLocks noChangeAspect="1"/>
          </p:cNvGrpSpPr>
          <p:nvPr/>
        </p:nvGrpSpPr>
        <p:grpSpPr>
          <a:xfrm>
            <a:off x="119538" y="380765"/>
            <a:ext cx="2062023" cy="670744"/>
            <a:chOff x="437605" y="893760"/>
            <a:chExt cx="3296195" cy="1072200"/>
          </a:xfrm>
        </p:grpSpPr>
        <p:sp>
          <p:nvSpPr>
            <p:cNvPr id="19" name="矩形 18">
              <a:extLst>
                <a:ext uri="{FF2B5EF4-FFF2-40B4-BE49-F238E27FC236}">
                  <a16:creationId xmlns:a16="http://schemas.microsoft.com/office/drawing/2014/main" id="{944D6B34-BC54-472D-8C01-61D25CA98F22}"/>
                </a:ext>
              </a:extLst>
            </p:cNvPr>
            <p:cNvSpPr/>
            <p:nvPr/>
          </p:nvSpPr>
          <p:spPr>
            <a:xfrm>
              <a:off x="437605" y="893760"/>
              <a:ext cx="3296195" cy="10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pic>
          <p:nvPicPr>
            <p:cNvPr id="20" name="Picture 6" descr="ãharvard T H chan logoãçåçæå°çµæ">
              <a:extLst>
                <a:ext uri="{FF2B5EF4-FFF2-40B4-BE49-F238E27FC236}">
                  <a16:creationId xmlns:a16="http://schemas.microsoft.com/office/drawing/2014/main" id="{2A62F5DF-504F-4AA4-8FAC-B3F746F51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21" r="88624" b="10333"/>
            <a:stretch/>
          </p:blipFill>
          <p:spPr bwMode="auto">
            <a:xfrm>
              <a:off x="463978" y="1016639"/>
              <a:ext cx="797378" cy="903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descr="HarvardChan_logo_hrz_RGB_Large.png">
              <a:extLst>
                <a:ext uri="{FF2B5EF4-FFF2-40B4-BE49-F238E27FC236}">
                  <a16:creationId xmlns:a16="http://schemas.microsoft.com/office/drawing/2014/main" id="{8F3D7FE3-E5CA-4320-AB8C-84C502E059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56" t="-18835" r="50335"/>
            <a:stretch/>
          </p:blipFill>
          <p:spPr bwMode="auto">
            <a:xfrm>
              <a:off x="1261356" y="918480"/>
              <a:ext cx="1411579" cy="71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3" descr="HarvardChan_logo_hrz_RGB_Large.png">
              <a:extLst>
                <a:ext uri="{FF2B5EF4-FFF2-40B4-BE49-F238E27FC236}">
                  <a16:creationId xmlns:a16="http://schemas.microsoft.com/office/drawing/2014/main" id="{B472FD4D-FFC8-41AA-91EE-88F18598B2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26" t="38613" r="-1" b="35756"/>
            <a:stretch/>
          </p:blipFill>
          <p:spPr bwMode="auto">
            <a:xfrm>
              <a:off x="1329471" y="1664880"/>
              <a:ext cx="2297649" cy="19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3" name="Picture 5">
            <a:extLst>
              <a:ext uri="{FF2B5EF4-FFF2-40B4-BE49-F238E27FC236}">
                <a16:creationId xmlns:a16="http://schemas.microsoft.com/office/drawing/2014/main" id="{19B0AA0F-D3D8-46E7-B729-11255B075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59" t="34962" r="10297" b="33630"/>
          <a:stretch>
            <a:fillRect/>
          </a:stretch>
        </p:blipFill>
        <p:spPr bwMode="auto">
          <a:xfrm>
            <a:off x="3300153" y="389303"/>
            <a:ext cx="5376986" cy="16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D96F159F-ACC0-4212-A7E3-1B7E3E1B69C1}"/>
              </a:ext>
            </a:extLst>
          </p:cNvPr>
          <p:cNvSpPr>
            <a:spLocks noGrp="1"/>
          </p:cNvSpPr>
          <p:nvPr>
            <p:ph type="sldNum" sz="quarter" idx="12"/>
          </p:nvPr>
        </p:nvSpPr>
        <p:spPr/>
        <p:txBody>
          <a:bodyPr/>
          <a:lstStyle/>
          <a:p>
            <a:fld id="{622D7EAD-5C74-4FFF-94C8-402ADAA24CFC}" type="slidenum">
              <a:rPr lang="zh-TW" altLang="en-US" smtClean="0"/>
              <a:t>88</a:t>
            </a:fld>
            <a:endParaRPr lang="zh-TW" altLang="en-US" dirty="0"/>
          </a:p>
        </p:txBody>
      </p:sp>
      <p:sp>
        <p:nvSpPr>
          <p:cNvPr id="14" name="文字方塊 13">
            <a:extLst>
              <a:ext uri="{FF2B5EF4-FFF2-40B4-BE49-F238E27FC236}">
                <a16:creationId xmlns:a16="http://schemas.microsoft.com/office/drawing/2014/main" id="{E1E28103-8E04-4481-BE15-0E67D2973AF0}"/>
              </a:ext>
            </a:extLst>
          </p:cNvPr>
          <p:cNvSpPr txBox="1"/>
          <p:nvPr/>
        </p:nvSpPr>
        <p:spPr>
          <a:xfrm>
            <a:off x="543407" y="5174794"/>
            <a:ext cx="3693512" cy="400110"/>
          </a:xfrm>
          <a:prstGeom prst="rect">
            <a:avLst/>
          </a:prstGeom>
          <a:noFill/>
        </p:spPr>
        <p:txBody>
          <a:bodyPr wrap="square" rtlCol="0">
            <a:spAutoFit/>
          </a:bodyPr>
          <a:lstStyle/>
          <a:p>
            <a:r>
              <a:rPr lang="en-US" altLang="zh-TW" sz="2000" b="1" dirty="0"/>
              <a:t>Sonia Hernandez-Diaz, MD, </a:t>
            </a:r>
            <a:r>
              <a:rPr lang="en-US" altLang="zh-TW" sz="2000" b="1" dirty="0" err="1"/>
              <a:t>DrPH</a:t>
            </a:r>
            <a:endParaRPr lang="zh-TW" altLang="en-US" sz="2000" b="1" dirty="0"/>
          </a:p>
        </p:txBody>
      </p:sp>
      <p:sp>
        <p:nvSpPr>
          <p:cNvPr id="15" name="文字方塊 14">
            <a:extLst>
              <a:ext uri="{FF2B5EF4-FFF2-40B4-BE49-F238E27FC236}">
                <a16:creationId xmlns:a16="http://schemas.microsoft.com/office/drawing/2014/main" id="{AF0AAC82-98DA-48F7-A0D3-045E754EFBA5}"/>
              </a:ext>
            </a:extLst>
          </p:cNvPr>
          <p:cNvSpPr txBox="1"/>
          <p:nvPr/>
        </p:nvSpPr>
        <p:spPr>
          <a:xfrm>
            <a:off x="286331" y="5582515"/>
            <a:ext cx="4075544" cy="646331"/>
          </a:xfrm>
          <a:prstGeom prst="rect">
            <a:avLst/>
          </a:prstGeom>
          <a:noFill/>
        </p:spPr>
        <p:txBody>
          <a:bodyPr wrap="square" rtlCol="0">
            <a:spAutoFit/>
          </a:bodyPr>
          <a:lstStyle/>
          <a:p>
            <a:pPr algn="ctr"/>
            <a:r>
              <a:rPr lang="en-US" altLang="zh-TW" dirty="0"/>
              <a:t>Professor, Dept. of Epidemiology, </a:t>
            </a:r>
          </a:p>
          <a:p>
            <a:pPr algn="ctr"/>
            <a:r>
              <a:rPr lang="en-US" altLang="zh-TW" dirty="0"/>
              <a:t>Harvard Chan School of Public Health</a:t>
            </a:r>
            <a:endParaRPr lang="zh-TW" altLang="en-US" dirty="0"/>
          </a:p>
        </p:txBody>
      </p:sp>
      <p:pic>
        <p:nvPicPr>
          <p:cNvPr id="3" name="圖片 2">
            <a:extLst>
              <a:ext uri="{FF2B5EF4-FFF2-40B4-BE49-F238E27FC236}">
                <a16:creationId xmlns:a16="http://schemas.microsoft.com/office/drawing/2014/main" id="{CB395C2B-15CF-4557-A5EF-2148BB3DFB7E}"/>
              </a:ext>
            </a:extLst>
          </p:cNvPr>
          <p:cNvPicPr>
            <a:picLocks noChangeAspect="1"/>
          </p:cNvPicPr>
          <p:nvPr/>
        </p:nvPicPr>
        <p:blipFill>
          <a:blip r:embed="rId5"/>
          <a:stretch>
            <a:fillRect/>
          </a:stretch>
        </p:blipFill>
        <p:spPr>
          <a:xfrm>
            <a:off x="4987636" y="2242106"/>
            <a:ext cx="2202873" cy="2910532"/>
          </a:xfrm>
          <a:prstGeom prst="rect">
            <a:avLst/>
          </a:prstGeom>
        </p:spPr>
      </p:pic>
      <p:sp>
        <p:nvSpPr>
          <p:cNvPr id="4" name="矩形 3">
            <a:extLst>
              <a:ext uri="{FF2B5EF4-FFF2-40B4-BE49-F238E27FC236}">
                <a16:creationId xmlns:a16="http://schemas.microsoft.com/office/drawing/2014/main" id="{D17B01A2-BB2F-4258-A55C-F15C74E3C5E1}"/>
              </a:ext>
            </a:extLst>
          </p:cNvPr>
          <p:cNvSpPr/>
          <p:nvPr/>
        </p:nvSpPr>
        <p:spPr>
          <a:xfrm>
            <a:off x="4814407" y="5182405"/>
            <a:ext cx="2904257" cy="400110"/>
          </a:xfrm>
          <a:prstGeom prst="rect">
            <a:avLst/>
          </a:prstGeom>
        </p:spPr>
        <p:txBody>
          <a:bodyPr wrap="square">
            <a:spAutoFit/>
          </a:bodyPr>
          <a:lstStyle/>
          <a:p>
            <a:r>
              <a:rPr lang="en-US" altLang="zh-TW" sz="2000" b="1" dirty="0"/>
              <a:t>Krista F. Huybrechts, PhD</a:t>
            </a:r>
          </a:p>
        </p:txBody>
      </p:sp>
      <p:sp>
        <p:nvSpPr>
          <p:cNvPr id="24" name="文字方塊 23">
            <a:extLst>
              <a:ext uri="{FF2B5EF4-FFF2-40B4-BE49-F238E27FC236}">
                <a16:creationId xmlns:a16="http://schemas.microsoft.com/office/drawing/2014/main" id="{E9061CF6-553A-4A23-8F64-90C7168B4AEB}"/>
              </a:ext>
            </a:extLst>
          </p:cNvPr>
          <p:cNvSpPr txBox="1"/>
          <p:nvPr/>
        </p:nvSpPr>
        <p:spPr>
          <a:xfrm>
            <a:off x="4236919" y="5582515"/>
            <a:ext cx="4075544" cy="923330"/>
          </a:xfrm>
          <a:prstGeom prst="rect">
            <a:avLst/>
          </a:prstGeom>
          <a:noFill/>
        </p:spPr>
        <p:txBody>
          <a:bodyPr wrap="square" rtlCol="0">
            <a:spAutoFit/>
          </a:bodyPr>
          <a:lstStyle/>
          <a:p>
            <a:pPr algn="ctr"/>
            <a:r>
              <a:rPr lang="en-US" altLang="zh-TW" dirty="0"/>
              <a:t>Associate Professor of Medicine, </a:t>
            </a:r>
          </a:p>
          <a:p>
            <a:pPr algn="ctr"/>
            <a:r>
              <a:rPr lang="en-US" altLang="zh-TW" dirty="0"/>
              <a:t>Brigham and Women's Hospital and Harvard Medical School</a:t>
            </a:r>
            <a:endParaRPr lang="zh-TW" altLang="en-US" dirty="0"/>
          </a:p>
        </p:txBody>
      </p:sp>
      <p:pic>
        <p:nvPicPr>
          <p:cNvPr id="5" name="圖片 4">
            <a:extLst>
              <a:ext uri="{FF2B5EF4-FFF2-40B4-BE49-F238E27FC236}">
                <a16:creationId xmlns:a16="http://schemas.microsoft.com/office/drawing/2014/main" id="{E1E30136-3DD7-4711-BF0C-DFF8369C5F10}"/>
              </a:ext>
            </a:extLst>
          </p:cNvPr>
          <p:cNvPicPr>
            <a:picLocks noChangeAspect="1"/>
          </p:cNvPicPr>
          <p:nvPr/>
        </p:nvPicPr>
        <p:blipFill>
          <a:blip r:embed="rId6"/>
          <a:stretch>
            <a:fillRect/>
          </a:stretch>
        </p:blipFill>
        <p:spPr>
          <a:xfrm>
            <a:off x="8736677" y="2343165"/>
            <a:ext cx="2582713" cy="2631535"/>
          </a:xfrm>
          <a:prstGeom prst="rect">
            <a:avLst/>
          </a:prstGeom>
        </p:spPr>
      </p:pic>
      <p:sp>
        <p:nvSpPr>
          <p:cNvPr id="6" name="矩形 5">
            <a:extLst>
              <a:ext uri="{FF2B5EF4-FFF2-40B4-BE49-F238E27FC236}">
                <a16:creationId xmlns:a16="http://schemas.microsoft.com/office/drawing/2014/main" id="{25374A0D-8B14-4FD4-A7F9-80CCBBEB04C8}"/>
              </a:ext>
            </a:extLst>
          </p:cNvPr>
          <p:cNvSpPr/>
          <p:nvPr/>
        </p:nvSpPr>
        <p:spPr>
          <a:xfrm>
            <a:off x="8629223" y="5171318"/>
            <a:ext cx="3074368" cy="400110"/>
          </a:xfrm>
          <a:prstGeom prst="rect">
            <a:avLst/>
          </a:prstGeom>
        </p:spPr>
        <p:txBody>
          <a:bodyPr wrap="square">
            <a:spAutoFit/>
          </a:bodyPr>
          <a:lstStyle/>
          <a:p>
            <a:pPr fontAlgn="base"/>
            <a:r>
              <a:rPr lang="en-US" altLang="zh-TW" sz="2000" b="1" dirty="0"/>
              <a:t>Brian T. Bateman, MD, MSc</a:t>
            </a:r>
          </a:p>
        </p:txBody>
      </p:sp>
      <p:sp>
        <p:nvSpPr>
          <p:cNvPr id="25" name="文字方塊 24">
            <a:extLst>
              <a:ext uri="{FF2B5EF4-FFF2-40B4-BE49-F238E27FC236}">
                <a16:creationId xmlns:a16="http://schemas.microsoft.com/office/drawing/2014/main" id="{3498E7A7-1561-44CF-AD6D-0C8472384B05}"/>
              </a:ext>
            </a:extLst>
          </p:cNvPr>
          <p:cNvSpPr txBox="1"/>
          <p:nvPr/>
        </p:nvSpPr>
        <p:spPr>
          <a:xfrm>
            <a:off x="8128635" y="5571428"/>
            <a:ext cx="4075544" cy="923330"/>
          </a:xfrm>
          <a:prstGeom prst="rect">
            <a:avLst/>
          </a:prstGeom>
          <a:noFill/>
        </p:spPr>
        <p:txBody>
          <a:bodyPr wrap="square" rtlCol="0">
            <a:spAutoFit/>
          </a:bodyPr>
          <a:lstStyle/>
          <a:p>
            <a:pPr algn="ctr"/>
            <a:r>
              <a:rPr lang="en-US" altLang="zh-TW" dirty="0"/>
              <a:t>Associate Professor of Anesthesia, </a:t>
            </a:r>
          </a:p>
          <a:p>
            <a:pPr algn="ctr"/>
            <a:r>
              <a:rPr lang="en-US" altLang="zh-TW" dirty="0"/>
              <a:t>Brigham and Women's Hospital and Harvard Medical School</a:t>
            </a:r>
            <a:endParaRPr lang="zh-TW" altLang="en-US" dirty="0"/>
          </a:p>
        </p:txBody>
      </p:sp>
      <p:pic>
        <p:nvPicPr>
          <p:cNvPr id="7" name="圖片 6">
            <a:extLst>
              <a:ext uri="{FF2B5EF4-FFF2-40B4-BE49-F238E27FC236}">
                <a16:creationId xmlns:a16="http://schemas.microsoft.com/office/drawing/2014/main" id="{67CC1E17-6F79-4A76-AE1A-8634B756FEE8}"/>
              </a:ext>
            </a:extLst>
          </p:cNvPr>
          <p:cNvPicPr>
            <a:picLocks noChangeAspect="1"/>
          </p:cNvPicPr>
          <p:nvPr/>
        </p:nvPicPr>
        <p:blipFill>
          <a:blip r:embed="rId7"/>
          <a:stretch>
            <a:fillRect/>
          </a:stretch>
        </p:blipFill>
        <p:spPr>
          <a:xfrm>
            <a:off x="1107999" y="2319253"/>
            <a:ext cx="2552478" cy="2705118"/>
          </a:xfrm>
          <a:prstGeom prst="rect">
            <a:avLst/>
          </a:prstGeom>
        </p:spPr>
      </p:pic>
      <p:pic>
        <p:nvPicPr>
          <p:cNvPr id="11" name="Picture 10">
            <a:extLst>
              <a:ext uri="{FF2B5EF4-FFF2-40B4-BE49-F238E27FC236}">
                <a16:creationId xmlns:a16="http://schemas.microsoft.com/office/drawing/2014/main" id="{F861BB7E-7C59-4C41-8A61-91CE75A33661}"/>
              </a:ext>
            </a:extLst>
          </p:cNvPr>
          <p:cNvPicPr>
            <a:picLocks noChangeAspect="1"/>
          </p:cNvPicPr>
          <p:nvPr/>
        </p:nvPicPr>
        <p:blipFill>
          <a:blip r:embed="rId8"/>
          <a:stretch>
            <a:fillRect/>
          </a:stretch>
        </p:blipFill>
        <p:spPr>
          <a:xfrm>
            <a:off x="10964415" y="303071"/>
            <a:ext cx="886835" cy="732208"/>
          </a:xfrm>
          <a:prstGeom prst="rect">
            <a:avLst/>
          </a:prstGeom>
        </p:spPr>
      </p:pic>
      <p:sp>
        <p:nvSpPr>
          <p:cNvPr id="8" name="Date Placeholder 7">
            <a:extLst>
              <a:ext uri="{FF2B5EF4-FFF2-40B4-BE49-F238E27FC236}">
                <a16:creationId xmlns:a16="http://schemas.microsoft.com/office/drawing/2014/main" id="{A3B8A03E-EFDD-4025-A6FA-F42D048C6936}"/>
              </a:ext>
            </a:extLst>
          </p:cNvPr>
          <p:cNvSpPr>
            <a:spLocks noGrp="1"/>
          </p:cNvSpPr>
          <p:nvPr>
            <p:ph type="dt" sz="half" idx="10"/>
          </p:nvPr>
        </p:nvSpPr>
        <p:spPr/>
        <p:txBody>
          <a:bodyPr/>
          <a:lstStyle/>
          <a:p>
            <a:fld id="{BABF0EAB-D9BF-421C-ADC0-D47CCACD28E5}" type="datetime1">
              <a:rPr lang="en-US" smtClean="0"/>
              <a:t>9/7/2020</a:t>
            </a:fld>
            <a:endParaRPr lang="en-US"/>
          </a:p>
        </p:txBody>
      </p:sp>
      <p:sp>
        <p:nvSpPr>
          <p:cNvPr id="9" name="Footer Placeholder 8">
            <a:extLst>
              <a:ext uri="{FF2B5EF4-FFF2-40B4-BE49-F238E27FC236}">
                <a16:creationId xmlns:a16="http://schemas.microsoft.com/office/drawing/2014/main" id="{FA6CD673-8410-4357-A2DE-8FD0159E5F62}"/>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438411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id="{14F15855-8D39-4C89-949C-B7F34433122D}"/>
              </a:ext>
            </a:extLst>
          </p:cNvPr>
          <p:cNvGrpSpPr>
            <a:grpSpLocks noChangeAspect="1"/>
          </p:cNvGrpSpPr>
          <p:nvPr/>
        </p:nvGrpSpPr>
        <p:grpSpPr>
          <a:xfrm>
            <a:off x="119538" y="380765"/>
            <a:ext cx="2062023" cy="670744"/>
            <a:chOff x="437605" y="893760"/>
            <a:chExt cx="3296195" cy="1072200"/>
          </a:xfrm>
        </p:grpSpPr>
        <p:sp>
          <p:nvSpPr>
            <p:cNvPr id="19" name="矩形 18">
              <a:extLst>
                <a:ext uri="{FF2B5EF4-FFF2-40B4-BE49-F238E27FC236}">
                  <a16:creationId xmlns:a16="http://schemas.microsoft.com/office/drawing/2014/main" id="{944D6B34-BC54-472D-8C01-61D25CA98F22}"/>
                </a:ext>
              </a:extLst>
            </p:cNvPr>
            <p:cNvSpPr/>
            <p:nvPr/>
          </p:nvSpPr>
          <p:spPr>
            <a:xfrm>
              <a:off x="437605" y="893760"/>
              <a:ext cx="3296195" cy="10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pic>
          <p:nvPicPr>
            <p:cNvPr id="20" name="Picture 6" descr="ãharvard T H chan logoãçåçæå°çµæ">
              <a:extLst>
                <a:ext uri="{FF2B5EF4-FFF2-40B4-BE49-F238E27FC236}">
                  <a16:creationId xmlns:a16="http://schemas.microsoft.com/office/drawing/2014/main" id="{2A62F5DF-504F-4AA4-8FAC-B3F746F51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21" r="88624" b="10333"/>
            <a:stretch/>
          </p:blipFill>
          <p:spPr bwMode="auto">
            <a:xfrm>
              <a:off x="463978" y="1016639"/>
              <a:ext cx="797378" cy="903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descr="HarvardChan_logo_hrz_RGB_Large.png">
              <a:extLst>
                <a:ext uri="{FF2B5EF4-FFF2-40B4-BE49-F238E27FC236}">
                  <a16:creationId xmlns:a16="http://schemas.microsoft.com/office/drawing/2014/main" id="{8F3D7FE3-E5CA-4320-AB8C-84C502E059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56" t="-18835" r="50335"/>
            <a:stretch/>
          </p:blipFill>
          <p:spPr bwMode="auto">
            <a:xfrm>
              <a:off x="1261356" y="918480"/>
              <a:ext cx="1411579" cy="71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3" descr="HarvardChan_logo_hrz_RGB_Large.png">
              <a:extLst>
                <a:ext uri="{FF2B5EF4-FFF2-40B4-BE49-F238E27FC236}">
                  <a16:creationId xmlns:a16="http://schemas.microsoft.com/office/drawing/2014/main" id="{B472FD4D-FFC8-41AA-91EE-88F18598B2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26" t="38613" r="-1" b="35756"/>
            <a:stretch/>
          </p:blipFill>
          <p:spPr bwMode="auto">
            <a:xfrm>
              <a:off x="1329471" y="1664880"/>
              <a:ext cx="2297649" cy="19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3" name="Picture 5">
            <a:extLst>
              <a:ext uri="{FF2B5EF4-FFF2-40B4-BE49-F238E27FC236}">
                <a16:creationId xmlns:a16="http://schemas.microsoft.com/office/drawing/2014/main" id="{19B0AA0F-D3D8-46E7-B729-11255B075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59" t="34962" r="10297" b="33630"/>
          <a:stretch>
            <a:fillRect/>
          </a:stretch>
        </p:blipFill>
        <p:spPr bwMode="auto">
          <a:xfrm>
            <a:off x="3300153" y="389303"/>
            <a:ext cx="5376986" cy="16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D96F159F-ACC0-4212-A7E3-1B7E3E1B69C1}"/>
              </a:ext>
            </a:extLst>
          </p:cNvPr>
          <p:cNvSpPr>
            <a:spLocks noGrp="1"/>
          </p:cNvSpPr>
          <p:nvPr>
            <p:ph type="sldNum" sz="quarter" idx="12"/>
          </p:nvPr>
        </p:nvSpPr>
        <p:spPr/>
        <p:txBody>
          <a:bodyPr/>
          <a:lstStyle/>
          <a:p>
            <a:fld id="{622D7EAD-5C74-4FFF-94C8-402ADAA24CFC}" type="slidenum">
              <a:rPr lang="zh-TW" altLang="en-US" smtClean="0"/>
              <a:t>89</a:t>
            </a:fld>
            <a:endParaRPr lang="zh-TW" altLang="en-US" dirty="0"/>
          </a:p>
        </p:txBody>
      </p:sp>
      <p:pic>
        <p:nvPicPr>
          <p:cNvPr id="11" name="Picture 10">
            <a:extLst>
              <a:ext uri="{FF2B5EF4-FFF2-40B4-BE49-F238E27FC236}">
                <a16:creationId xmlns:a16="http://schemas.microsoft.com/office/drawing/2014/main" id="{F861BB7E-7C59-4C41-8A61-91CE75A33661}"/>
              </a:ext>
            </a:extLst>
          </p:cNvPr>
          <p:cNvPicPr>
            <a:picLocks noChangeAspect="1"/>
          </p:cNvPicPr>
          <p:nvPr/>
        </p:nvPicPr>
        <p:blipFill>
          <a:blip r:embed="rId5"/>
          <a:stretch>
            <a:fillRect/>
          </a:stretch>
        </p:blipFill>
        <p:spPr>
          <a:xfrm>
            <a:off x="10964415" y="303071"/>
            <a:ext cx="886835" cy="732208"/>
          </a:xfrm>
          <a:prstGeom prst="rect">
            <a:avLst/>
          </a:prstGeom>
        </p:spPr>
      </p:pic>
      <p:sp>
        <p:nvSpPr>
          <p:cNvPr id="86" name="TextBox 1">
            <a:extLst>
              <a:ext uri="{FF2B5EF4-FFF2-40B4-BE49-F238E27FC236}">
                <a16:creationId xmlns:a16="http://schemas.microsoft.com/office/drawing/2014/main" id="{CE000D24-30CB-4FB6-87D9-B0D9D0B61F0C}"/>
              </a:ext>
            </a:extLst>
          </p:cNvPr>
          <p:cNvSpPr txBox="1">
            <a:spLocks noChangeArrowheads="1"/>
          </p:cNvSpPr>
          <p:nvPr/>
        </p:nvSpPr>
        <p:spPr bwMode="auto">
          <a:xfrm>
            <a:off x="358832" y="1287088"/>
            <a:ext cx="2467495" cy="2308324"/>
          </a:xfrm>
          <a:prstGeom prst="rect">
            <a:avLst/>
          </a:prstGeom>
          <a:noFill/>
          <a:ln w="952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r>
              <a:rPr lang="en-US" altLang="en-US" sz="1800" b="1" u="sng" dirty="0">
                <a:solidFill>
                  <a:srgbClr val="3333CC"/>
                </a:solidFill>
              </a:rPr>
              <a:t>Funding</a:t>
            </a:r>
            <a:r>
              <a:rPr lang="en-US" altLang="en-US" sz="1800" dirty="0">
                <a:solidFill>
                  <a:srgbClr val="3333CC"/>
                </a:solidFill>
              </a:rPr>
              <a:t>: </a:t>
            </a:r>
          </a:p>
          <a:p>
            <a:r>
              <a:rPr lang="en-US" altLang="en-US" sz="1800" dirty="0">
                <a:solidFill>
                  <a:srgbClr val="3333CC"/>
                </a:solidFill>
              </a:rPr>
              <a:t>NIMH, NICHD, NIDA</a:t>
            </a:r>
          </a:p>
          <a:p>
            <a:r>
              <a:rPr lang="en-US" altLang="en-US" sz="1800" dirty="0">
                <a:solidFill>
                  <a:srgbClr val="3333CC"/>
                </a:solidFill>
              </a:rPr>
              <a:t>AHRQ</a:t>
            </a:r>
          </a:p>
          <a:p>
            <a:r>
              <a:rPr lang="en-US" altLang="en-US" sz="1800" dirty="0">
                <a:solidFill>
                  <a:srgbClr val="3333CC"/>
                </a:solidFill>
              </a:rPr>
              <a:t>FDA</a:t>
            </a:r>
          </a:p>
          <a:p>
            <a:r>
              <a:rPr lang="en-US" altLang="en-US" sz="1800" dirty="0">
                <a:solidFill>
                  <a:srgbClr val="3333CC"/>
                </a:solidFill>
              </a:rPr>
              <a:t>Eli Lilly, GlaxoSmithKline,</a:t>
            </a:r>
          </a:p>
          <a:p>
            <a:r>
              <a:rPr lang="en-US" altLang="en-US" sz="1800" dirty="0">
                <a:solidFill>
                  <a:srgbClr val="3333CC"/>
                </a:solidFill>
              </a:rPr>
              <a:t>Pfizer,</a:t>
            </a:r>
          </a:p>
          <a:p>
            <a:r>
              <a:rPr lang="en-US" altLang="en-US" sz="1800" dirty="0">
                <a:solidFill>
                  <a:srgbClr val="3333CC"/>
                </a:solidFill>
              </a:rPr>
              <a:t>Shire (Takeda)</a:t>
            </a:r>
          </a:p>
        </p:txBody>
      </p:sp>
      <p:sp>
        <p:nvSpPr>
          <p:cNvPr id="87" name="TextBox 1">
            <a:extLst>
              <a:ext uri="{FF2B5EF4-FFF2-40B4-BE49-F238E27FC236}">
                <a16:creationId xmlns:a16="http://schemas.microsoft.com/office/drawing/2014/main" id="{F858B3ED-CA90-49DF-8023-3C403E5A9FC1}"/>
              </a:ext>
            </a:extLst>
          </p:cNvPr>
          <p:cNvSpPr txBox="1">
            <a:spLocks noChangeArrowheads="1"/>
          </p:cNvSpPr>
          <p:nvPr/>
        </p:nvSpPr>
        <p:spPr bwMode="auto">
          <a:xfrm>
            <a:off x="9144000" y="1271847"/>
            <a:ext cx="2964872" cy="1762639"/>
          </a:xfrm>
          <a:prstGeom prst="rect">
            <a:avLst/>
          </a:prstGeom>
          <a:noFill/>
          <a:ln w="952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r>
              <a:rPr lang="en-US" altLang="en-US" sz="1800" b="1" u="sng" dirty="0">
                <a:solidFill>
                  <a:srgbClr val="3333CC"/>
                </a:solidFill>
              </a:rPr>
              <a:t>Research Activity:</a:t>
            </a:r>
          </a:p>
          <a:p>
            <a:r>
              <a:rPr lang="en-US" altLang="en-US" sz="1800" dirty="0">
                <a:solidFill>
                  <a:srgbClr val="3333CC"/>
                </a:solidFill>
              </a:rPr>
              <a:t>&gt;50 Publications</a:t>
            </a:r>
          </a:p>
          <a:p>
            <a:r>
              <a:rPr lang="en-US" altLang="en-US" sz="1800" dirty="0">
                <a:solidFill>
                  <a:srgbClr val="3333CC"/>
                </a:solidFill>
              </a:rPr>
              <a:t>Book Chapters</a:t>
            </a:r>
          </a:p>
          <a:p>
            <a:r>
              <a:rPr lang="en-US" altLang="en-US" sz="1800" dirty="0">
                <a:solidFill>
                  <a:srgbClr val="3333CC"/>
                </a:solidFill>
              </a:rPr>
              <a:t>Courses</a:t>
            </a:r>
          </a:p>
          <a:p>
            <a:r>
              <a:rPr lang="en-US" altLang="en-US" sz="1800" dirty="0">
                <a:solidFill>
                  <a:srgbClr val="3333CC"/>
                </a:solidFill>
              </a:rPr>
              <a:t>Presentations</a:t>
            </a:r>
          </a:p>
          <a:p>
            <a:r>
              <a:rPr lang="en-US" altLang="en-US" sz="1800" dirty="0">
                <a:solidFill>
                  <a:srgbClr val="3333CC"/>
                </a:solidFill>
              </a:rPr>
              <a:t>Students/Fellows/Trainees</a:t>
            </a:r>
          </a:p>
        </p:txBody>
      </p:sp>
      <p:sp>
        <p:nvSpPr>
          <p:cNvPr id="10" name="TextBox 9">
            <a:extLst>
              <a:ext uri="{FF2B5EF4-FFF2-40B4-BE49-F238E27FC236}">
                <a16:creationId xmlns:a16="http://schemas.microsoft.com/office/drawing/2014/main" id="{72723CB1-D12A-434B-B1A3-E9ABD7F6609A}"/>
              </a:ext>
            </a:extLst>
          </p:cNvPr>
          <p:cNvSpPr txBox="1"/>
          <p:nvPr/>
        </p:nvSpPr>
        <p:spPr>
          <a:xfrm>
            <a:off x="4422372" y="2128058"/>
            <a:ext cx="3441469" cy="369332"/>
          </a:xfrm>
          <a:prstGeom prst="rect">
            <a:avLst/>
          </a:prstGeom>
          <a:noFill/>
        </p:spPr>
        <p:txBody>
          <a:bodyPr wrap="square" rtlCol="0">
            <a:spAutoFit/>
          </a:bodyPr>
          <a:lstStyle/>
          <a:p>
            <a:r>
              <a:rPr lang="en-US" dirty="0">
                <a:hlinkClick r:id="rId6"/>
              </a:rPr>
              <a:t>http://www.harvardpreg.org/</a:t>
            </a:r>
            <a:r>
              <a:rPr lang="en-US" dirty="0"/>
              <a:t> </a:t>
            </a:r>
          </a:p>
        </p:txBody>
      </p:sp>
      <p:sp>
        <p:nvSpPr>
          <p:cNvPr id="93" name="TextBox 92">
            <a:extLst>
              <a:ext uri="{FF2B5EF4-FFF2-40B4-BE49-F238E27FC236}">
                <a16:creationId xmlns:a16="http://schemas.microsoft.com/office/drawing/2014/main" id="{A81BE81C-E25B-4D9D-A226-E7F938BA2AB7}"/>
              </a:ext>
            </a:extLst>
          </p:cNvPr>
          <p:cNvSpPr txBox="1"/>
          <p:nvPr/>
        </p:nvSpPr>
        <p:spPr>
          <a:xfrm>
            <a:off x="5213463" y="6129251"/>
            <a:ext cx="1203960" cy="400110"/>
          </a:xfrm>
          <a:prstGeom prst="rect">
            <a:avLst/>
          </a:prstGeom>
          <a:noFill/>
          <a:ln>
            <a:solidFill>
              <a:schemeClr val="tx1"/>
            </a:solidFill>
          </a:ln>
        </p:spPr>
        <p:txBody>
          <a:bodyPr wrap="square" rtlCol="0">
            <a:spAutoFit/>
          </a:bodyPr>
          <a:lstStyle/>
          <a:p>
            <a:r>
              <a:rPr lang="en-US" sz="2000" dirty="0"/>
              <a:t>Methods</a:t>
            </a:r>
          </a:p>
        </p:txBody>
      </p:sp>
      <p:sp>
        <p:nvSpPr>
          <p:cNvPr id="94" name="TextBox 93">
            <a:extLst>
              <a:ext uri="{FF2B5EF4-FFF2-40B4-BE49-F238E27FC236}">
                <a16:creationId xmlns:a16="http://schemas.microsoft.com/office/drawing/2014/main" id="{07418EF2-C70E-4836-9952-8FF2EF5310F9}"/>
              </a:ext>
            </a:extLst>
          </p:cNvPr>
          <p:cNvSpPr txBox="1"/>
          <p:nvPr/>
        </p:nvSpPr>
        <p:spPr>
          <a:xfrm>
            <a:off x="7485611" y="5841072"/>
            <a:ext cx="1292629" cy="400110"/>
          </a:xfrm>
          <a:prstGeom prst="rect">
            <a:avLst/>
          </a:prstGeom>
          <a:noFill/>
          <a:ln>
            <a:solidFill>
              <a:schemeClr val="tx1"/>
            </a:solidFill>
          </a:ln>
        </p:spPr>
        <p:txBody>
          <a:bodyPr wrap="square" rtlCol="0">
            <a:spAutoFit/>
          </a:bodyPr>
          <a:lstStyle/>
          <a:p>
            <a:r>
              <a:rPr lang="en-US" sz="2000" dirty="0"/>
              <a:t>Pediatrics</a:t>
            </a:r>
          </a:p>
        </p:txBody>
      </p:sp>
      <p:sp>
        <p:nvSpPr>
          <p:cNvPr id="95" name="TextBox 94">
            <a:extLst>
              <a:ext uri="{FF2B5EF4-FFF2-40B4-BE49-F238E27FC236}">
                <a16:creationId xmlns:a16="http://schemas.microsoft.com/office/drawing/2014/main" id="{6CD3F03F-C93E-4676-9343-6A4864C2196F}"/>
              </a:ext>
            </a:extLst>
          </p:cNvPr>
          <p:cNvSpPr txBox="1"/>
          <p:nvPr/>
        </p:nvSpPr>
        <p:spPr>
          <a:xfrm>
            <a:off x="3174077" y="5835535"/>
            <a:ext cx="1140229" cy="400110"/>
          </a:xfrm>
          <a:prstGeom prst="rect">
            <a:avLst/>
          </a:prstGeom>
          <a:noFill/>
          <a:ln>
            <a:solidFill>
              <a:schemeClr val="tx1"/>
            </a:solidFill>
          </a:ln>
        </p:spPr>
        <p:txBody>
          <a:bodyPr wrap="square" rtlCol="0">
            <a:spAutoFit/>
          </a:bodyPr>
          <a:lstStyle/>
          <a:p>
            <a:r>
              <a:rPr lang="en-US" sz="2000" dirty="0"/>
              <a:t>Vaccines</a:t>
            </a:r>
          </a:p>
        </p:txBody>
      </p:sp>
      <p:sp>
        <p:nvSpPr>
          <p:cNvPr id="96" name="TextBox 95">
            <a:extLst>
              <a:ext uri="{FF2B5EF4-FFF2-40B4-BE49-F238E27FC236}">
                <a16:creationId xmlns:a16="http://schemas.microsoft.com/office/drawing/2014/main" id="{928B343A-B311-4071-BBDD-3E82037806C6}"/>
              </a:ext>
            </a:extLst>
          </p:cNvPr>
          <p:cNvSpPr txBox="1"/>
          <p:nvPr/>
        </p:nvSpPr>
        <p:spPr>
          <a:xfrm>
            <a:off x="656704" y="4533207"/>
            <a:ext cx="2643447" cy="707886"/>
          </a:xfrm>
          <a:prstGeom prst="rect">
            <a:avLst/>
          </a:prstGeom>
          <a:noFill/>
          <a:ln>
            <a:solidFill>
              <a:schemeClr val="tx1"/>
            </a:solidFill>
          </a:ln>
        </p:spPr>
        <p:txBody>
          <a:bodyPr wrap="square" rtlCol="0">
            <a:spAutoFit/>
          </a:bodyPr>
          <a:lstStyle/>
          <a:p>
            <a:r>
              <a:rPr lang="en-US" sz="2000" dirty="0"/>
              <a:t>Auto-immune disorders (MS, RA, IBD)</a:t>
            </a:r>
          </a:p>
        </p:txBody>
      </p:sp>
      <p:sp>
        <p:nvSpPr>
          <p:cNvPr id="97" name="TextBox 96">
            <a:extLst>
              <a:ext uri="{FF2B5EF4-FFF2-40B4-BE49-F238E27FC236}">
                <a16:creationId xmlns:a16="http://schemas.microsoft.com/office/drawing/2014/main" id="{D8FAB2D9-0D40-40E0-A467-822A95718033}"/>
              </a:ext>
            </a:extLst>
          </p:cNvPr>
          <p:cNvSpPr txBox="1"/>
          <p:nvPr/>
        </p:nvSpPr>
        <p:spPr>
          <a:xfrm>
            <a:off x="9189721" y="3571703"/>
            <a:ext cx="1708266" cy="400110"/>
          </a:xfrm>
          <a:prstGeom prst="rect">
            <a:avLst/>
          </a:prstGeom>
          <a:noFill/>
          <a:ln>
            <a:solidFill>
              <a:schemeClr val="tx1"/>
            </a:solidFill>
          </a:ln>
        </p:spPr>
        <p:txBody>
          <a:bodyPr wrap="square" rtlCol="0">
            <a:spAutoFit/>
          </a:bodyPr>
          <a:lstStyle/>
          <a:p>
            <a:r>
              <a:rPr lang="en-US" sz="2000" dirty="0"/>
              <a:t>Pain (opioids)</a:t>
            </a:r>
          </a:p>
        </p:txBody>
      </p:sp>
      <p:sp>
        <p:nvSpPr>
          <p:cNvPr id="98" name="TextBox 97">
            <a:extLst>
              <a:ext uri="{FF2B5EF4-FFF2-40B4-BE49-F238E27FC236}">
                <a16:creationId xmlns:a16="http://schemas.microsoft.com/office/drawing/2014/main" id="{C1E14642-6498-4742-AEFE-DB226A3AC0B6}"/>
              </a:ext>
            </a:extLst>
          </p:cNvPr>
          <p:cNvSpPr txBox="1"/>
          <p:nvPr/>
        </p:nvSpPr>
        <p:spPr>
          <a:xfrm>
            <a:off x="3115888" y="5336770"/>
            <a:ext cx="649777" cy="400110"/>
          </a:xfrm>
          <a:prstGeom prst="rect">
            <a:avLst/>
          </a:prstGeom>
          <a:noFill/>
          <a:ln>
            <a:solidFill>
              <a:schemeClr val="tx1"/>
            </a:solidFill>
          </a:ln>
        </p:spPr>
        <p:txBody>
          <a:bodyPr wrap="square" rtlCol="0">
            <a:spAutoFit/>
          </a:bodyPr>
          <a:lstStyle/>
          <a:p>
            <a:r>
              <a:rPr lang="en-US" sz="2000" dirty="0"/>
              <a:t>HIV</a:t>
            </a:r>
          </a:p>
        </p:txBody>
      </p:sp>
      <p:sp>
        <p:nvSpPr>
          <p:cNvPr id="99" name="TextBox 98">
            <a:extLst>
              <a:ext uri="{FF2B5EF4-FFF2-40B4-BE49-F238E27FC236}">
                <a16:creationId xmlns:a16="http://schemas.microsoft.com/office/drawing/2014/main" id="{5911E94F-33CC-4D6F-A5BE-2AE2E0992FD0}"/>
              </a:ext>
            </a:extLst>
          </p:cNvPr>
          <p:cNvSpPr txBox="1"/>
          <p:nvPr/>
        </p:nvSpPr>
        <p:spPr>
          <a:xfrm>
            <a:off x="8255926" y="4732712"/>
            <a:ext cx="1303712" cy="400110"/>
          </a:xfrm>
          <a:prstGeom prst="rect">
            <a:avLst/>
          </a:prstGeom>
          <a:noFill/>
          <a:ln>
            <a:solidFill>
              <a:schemeClr val="tx1"/>
            </a:solidFill>
          </a:ln>
        </p:spPr>
        <p:txBody>
          <a:bodyPr wrap="square" rtlCol="0">
            <a:spAutoFit/>
          </a:bodyPr>
          <a:lstStyle/>
          <a:p>
            <a:r>
              <a:rPr lang="en-US" sz="2000" dirty="0"/>
              <a:t>Diabetes</a:t>
            </a:r>
          </a:p>
        </p:txBody>
      </p:sp>
      <p:sp>
        <p:nvSpPr>
          <p:cNvPr id="100" name="TextBox 99">
            <a:extLst>
              <a:ext uri="{FF2B5EF4-FFF2-40B4-BE49-F238E27FC236}">
                <a16:creationId xmlns:a16="http://schemas.microsoft.com/office/drawing/2014/main" id="{B1693A95-233C-445E-B99E-4286A9477029}"/>
              </a:ext>
            </a:extLst>
          </p:cNvPr>
          <p:cNvSpPr txBox="1"/>
          <p:nvPr/>
        </p:nvSpPr>
        <p:spPr>
          <a:xfrm>
            <a:off x="7909562" y="5284121"/>
            <a:ext cx="1059873" cy="400110"/>
          </a:xfrm>
          <a:prstGeom prst="rect">
            <a:avLst/>
          </a:prstGeom>
          <a:noFill/>
          <a:ln>
            <a:solidFill>
              <a:schemeClr val="tx1"/>
            </a:solidFill>
          </a:ln>
        </p:spPr>
        <p:txBody>
          <a:bodyPr wrap="square" rtlCol="0">
            <a:spAutoFit/>
          </a:bodyPr>
          <a:lstStyle/>
          <a:p>
            <a:r>
              <a:rPr lang="en-US" sz="2000" dirty="0"/>
              <a:t>Asthma</a:t>
            </a:r>
          </a:p>
        </p:txBody>
      </p:sp>
      <p:sp>
        <p:nvSpPr>
          <p:cNvPr id="101" name="TextBox 100">
            <a:extLst>
              <a:ext uri="{FF2B5EF4-FFF2-40B4-BE49-F238E27FC236}">
                <a16:creationId xmlns:a16="http://schemas.microsoft.com/office/drawing/2014/main" id="{B4D10AE3-6346-4394-AEB7-F017EC439036}"/>
              </a:ext>
            </a:extLst>
          </p:cNvPr>
          <p:cNvSpPr txBox="1"/>
          <p:nvPr/>
        </p:nvSpPr>
        <p:spPr>
          <a:xfrm>
            <a:off x="8718667" y="4172990"/>
            <a:ext cx="2982884" cy="400110"/>
          </a:xfrm>
          <a:prstGeom prst="rect">
            <a:avLst/>
          </a:prstGeom>
          <a:noFill/>
          <a:ln>
            <a:solidFill>
              <a:schemeClr val="tx1"/>
            </a:solidFill>
          </a:ln>
        </p:spPr>
        <p:txBody>
          <a:bodyPr wrap="square" rtlCol="0">
            <a:spAutoFit/>
          </a:bodyPr>
          <a:lstStyle/>
          <a:p>
            <a:r>
              <a:rPr lang="en-US" sz="2000" dirty="0"/>
              <a:t>Cardiovascular/Metabolic</a:t>
            </a:r>
          </a:p>
        </p:txBody>
      </p:sp>
      <p:sp>
        <p:nvSpPr>
          <p:cNvPr id="102" name="TextBox 101">
            <a:extLst>
              <a:ext uri="{FF2B5EF4-FFF2-40B4-BE49-F238E27FC236}">
                <a16:creationId xmlns:a16="http://schemas.microsoft.com/office/drawing/2014/main" id="{21E2EF48-F76C-42EC-8AC4-518E006B0837}"/>
              </a:ext>
            </a:extLst>
          </p:cNvPr>
          <p:cNvSpPr txBox="1"/>
          <p:nvPr/>
        </p:nvSpPr>
        <p:spPr>
          <a:xfrm>
            <a:off x="367144" y="3928765"/>
            <a:ext cx="2517371" cy="400110"/>
          </a:xfrm>
          <a:prstGeom prst="rect">
            <a:avLst/>
          </a:prstGeom>
          <a:noFill/>
          <a:ln>
            <a:solidFill>
              <a:schemeClr val="tx1"/>
            </a:solidFill>
          </a:ln>
        </p:spPr>
        <p:txBody>
          <a:bodyPr wrap="square" rtlCol="0">
            <a:spAutoFit/>
          </a:bodyPr>
          <a:lstStyle/>
          <a:p>
            <a:r>
              <a:rPr lang="en-US" sz="2000" dirty="0"/>
              <a:t>Psychiatry / Neurology</a:t>
            </a:r>
          </a:p>
        </p:txBody>
      </p:sp>
      <p:sp>
        <p:nvSpPr>
          <p:cNvPr id="13" name="TextBox 12">
            <a:extLst>
              <a:ext uri="{FF2B5EF4-FFF2-40B4-BE49-F238E27FC236}">
                <a16:creationId xmlns:a16="http://schemas.microsoft.com/office/drawing/2014/main" id="{DD28FC65-1FE9-41EA-86ED-101280ACC804}"/>
              </a:ext>
            </a:extLst>
          </p:cNvPr>
          <p:cNvSpPr txBox="1"/>
          <p:nvPr/>
        </p:nvSpPr>
        <p:spPr>
          <a:xfrm>
            <a:off x="5178829" y="3366655"/>
            <a:ext cx="1379913" cy="830997"/>
          </a:xfrm>
          <a:prstGeom prst="rect">
            <a:avLst/>
          </a:prstGeom>
          <a:noFill/>
        </p:spPr>
        <p:txBody>
          <a:bodyPr wrap="square" rtlCol="0">
            <a:spAutoFit/>
          </a:bodyPr>
          <a:lstStyle/>
          <a:p>
            <a:r>
              <a:rPr lang="en-US" sz="2400" dirty="0"/>
              <a:t>Areas of interest</a:t>
            </a:r>
          </a:p>
        </p:txBody>
      </p:sp>
      <p:sp>
        <p:nvSpPr>
          <p:cNvPr id="16" name="Oval 15">
            <a:extLst>
              <a:ext uri="{FF2B5EF4-FFF2-40B4-BE49-F238E27FC236}">
                <a16:creationId xmlns:a16="http://schemas.microsoft.com/office/drawing/2014/main" id="{962A3D3F-8904-4A44-8824-6A2567EEFB00}"/>
              </a:ext>
            </a:extLst>
          </p:cNvPr>
          <p:cNvSpPr/>
          <p:nvPr/>
        </p:nvSpPr>
        <p:spPr>
          <a:xfrm>
            <a:off x="4763193" y="3117272"/>
            <a:ext cx="2094807" cy="1271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D00E030F-7B3A-40AC-A613-D8215F05E454}"/>
              </a:ext>
            </a:extLst>
          </p:cNvPr>
          <p:cNvCxnSpPr>
            <a:stCxn id="16" idx="2"/>
          </p:cNvCxnSpPr>
          <p:nvPr/>
        </p:nvCxnSpPr>
        <p:spPr>
          <a:xfrm flipH="1">
            <a:off x="3017520" y="3753196"/>
            <a:ext cx="1745673" cy="369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8D7AD60-9890-451A-A6DF-8EFDA3C6180C}"/>
              </a:ext>
            </a:extLst>
          </p:cNvPr>
          <p:cNvCxnSpPr>
            <a:endCxn id="96" idx="3"/>
          </p:cNvCxnSpPr>
          <p:nvPr/>
        </p:nvCxnSpPr>
        <p:spPr>
          <a:xfrm flipH="1">
            <a:off x="3300151" y="4031673"/>
            <a:ext cx="1587733" cy="8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081DA79-EB23-4713-B927-D37F9E08F5D0}"/>
              </a:ext>
            </a:extLst>
          </p:cNvPr>
          <p:cNvCxnSpPr/>
          <p:nvPr/>
        </p:nvCxnSpPr>
        <p:spPr>
          <a:xfrm flipH="1">
            <a:off x="3857105" y="4272742"/>
            <a:ext cx="1371600" cy="1055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D368603-303E-4FDE-A03D-36BBBEE2B565}"/>
              </a:ext>
            </a:extLst>
          </p:cNvPr>
          <p:cNvCxnSpPr/>
          <p:nvPr/>
        </p:nvCxnSpPr>
        <p:spPr>
          <a:xfrm flipH="1">
            <a:off x="4281055" y="4330931"/>
            <a:ext cx="1238596" cy="1429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DC540BF-9B52-4ECF-887E-32FEF016A3C2}"/>
              </a:ext>
            </a:extLst>
          </p:cNvPr>
          <p:cNvCxnSpPr>
            <a:stCxn id="16" idx="4"/>
            <a:endCxn id="93" idx="0"/>
          </p:cNvCxnSpPr>
          <p:nvPr/>
        </p:nvCxnSpPr>
        <p:spPr>
          <a:xfrm>
            <a:off x="5810597" y="4389119"/>
            <a:ext cx="4846" cy="174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EB10306-BC5C-4EAF-A26F-16B92BFFBDDD}"/>
              </a:ext>
            </a:extLst>
          </p:cNvPr>
          <p:cNvCxnSpPr/>
          <p:nvPr/>
        </p:nvCxnSpPr>
        <p:spPr>
          <a:xfrm>
            <a:off x="6168044" y="4355869"/>
            <a:ext cx="1288472" cy="1454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C9CF5C5-C855-4511-A7AA-FA64307F8E82}"/>
              </a:ext>
            </a:extLst>
          </p:cNvPr>
          <p:cNvCxnSpPr>
            <a:stCxn id="16" idx="5"/>
          </p:cNvCxnSpPr>
          <p:nvPr/>
        </p:nvCxnSpPr>
        <p:spPr>
          <a:xfrm>
            <a:off x="6551223" y="4202861"/>
            <a:ext cx="1329242" cy="1042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57BC00B-E421-4ACE-9528-2A288142192B}"/>
              </a:ext>
            </a:extLst>
          </p:cNvPr>
          <p:cNvCxnSpPr>
            <a:endCxn id="101" idx="1"/>
          </p:cNvCxnSpPr>
          <p:nvPr/>
        </p:nvCxnSpPr>
        <p:spPr>
          <a:xfrm>
            <a:off x="6816436" y="3981796"/>
            <a:ext cx="1902231" cy="391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AA455CF-ED0A-4624-9C50-39A629725A1F}"/>
              </a:ext>
            </a:extLst>
          </p:cNvPr>
          <p:cNvCxnSpPr/>
          <p:nvPr/>
        </p:nvCxnSpPr>
        <p:spPr>
          <a:xfrm>
            <a:off x="6816436" y="3624349"/>
            <a:ext cx="2269375" cy="12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72BFD84-DF53-4FDE-9A22-56897383FE21}"/>
              </a:ext>
            </a:extLst>
          </p:cNvPr>
          <p:cNvCxnSpPr/>
          <p:nvPr/>
        </p:nvCxnSpPr>
        <p:spPr>
          <a:xfrm>
            <a:off x="6758609" y="4110824"/>
            <a:ext cx="1399429" cy="628153"/>
          </a:xfrm>
          <a:prstGeom prst="line">
            <a:avLst/>
          </a:prstGeom>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B8EC7DC-E152-4E69-8E6E-CCBDE77E0EA1}"/>
              </a:ext>
            </a:extLst>
          </p:cNvPr>
          <p:cNvSpPr>
            <a:spLocks noGrp="1"/>
          </p:cNvSpPr>
          <p:nvPr>
            <p:ph type="dt" sz="half" idx="10"/>
          </p:nvPr>
        </p:nvSpPr>
        <p:spPr/>
        <p:txBody>
          <a:bodyPr/>
          <a:lstStyle/>
          <a:p>
            <a:fld id="{A2345AA7-07DE-4EFE-B61F-04615D641FC8}" type="datetime1">
              <a:rPr lang="en-US" smtClean="0"/>
              <a:t>9/7/2020</a:t>
            </a:fld>
            <a:endParaRPr lang="en-US"/>
          </a:p>
        </p:txBody>
      </p:sp>
      <p:sp>
        <p:nvSpPr>
          <p:cNvPr id="4" name="Footer Placeholder 3">
            <a:extLst>
              <a:ext uri="{FF2B5EF4-FFF2-40B4-BE49-F238E27FC236}">
                <a16:creationId xmlns:a16="http://schemas.microsoft.com/office/drawing/2014/main" id="{52526DA8-3B35-4F1B-810C-910832B64703}"/>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25988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Thalidomide</a:t>
            </a:r>
          </a:p>
        </p:txBody>
      </p:sp>
      <p:sp>
        <p:nvSpPr>
          <p:cNvPr id="3" name="Content Placeholder 2"/>
          <p:cNvSpPr>
            <a:spLocks noGrp="1"/>
          </p:cNvSpPr>
          <p:nvPr>
            <p:ph idx="1"/>
          </p:nvPr>
        </p:nvSpPr>
        <p:spPr>
          <a:xfrm>
            <a:off x="759438" y="1665514"/>
            <a:ext cx="6131219" cy="3448219"/>
          </a:xfrm>
        </p:spPr>
        <p:txBody>
          <a:bodyPr/>
          <a:lstStyle/>
          <a:p>
            <a:pPr>
              <a:defRPr/>
            </a:pPr>
            <a:r>
              <a:rPr lang="en-US" sz="2800" dirty="0">
                <a:ea typeface="MS PGothic" charset="0"/>
              </a:rPr>
              <a:t>December 1961, McBride letter in The Lancet:</a:t>
            </a:r>
          </a:p>
          <a:p>
            <a:pPr lvl="2">
              <a:defRPr/>
            </a:pPr>
            <a:r>
              <a:rPr lang="en-US" dirty="0">
                <a:ea typeface="MS PGothic" charset="0"/>
              </a:rPr>
              <a:t>Prevalence after exposure: 20% to 50%, around half of the cases included limb defects</a:t>
            </a:r>
          </a:p>
          <a:p>
            <a:pPr lvl="2">
              <a:defRPr/>
            </a:pPr>
            <a:r>
              <a:rPr lang="en-US" dirty="0">
                <a:ea typeface="MS PGothic" charset="0"/>
              </a:rPr>
              <a:t>Baseline prevalence of congenital malformations: 3%</a:t>
            </a:r>
          </a:p>
          <a:p>
            <a:pPr>
              <a:defRPr/>
            </a:pPr>
            <a:r>
              <a:rPr lang="en-US" sz="2800" dirty="0">
                <a:ea typeface="MS PGothic" charset="0"/>
              </a:rPr>
              <a:t>No formal epidemiologic studies were necessary to demonstrate causality</a:t>
            </a:r>
          </a:p>
        </p:txBody>
      </p:sp>
      <p:pic>
        <p:nvPicPr>
          <p:cNvPr id="6" name="Picture 5"/>
          <p:cNvPicPr>
            <a:picLocks noChangeAspect="1"/>
          </p:cNvPicPr>
          <p:nvPr/>
        </p:nvPicPr>
        <p:blipFill>
          <a:blip r:embed="rId2"/>
          <a:stretch>
            <a:fillRect/>
          </a:stretch>
        </p:blipFill>
        <p:spPr>
          <a:xfrm>
            <a:off x="6868228" y="158549"/>
            <a:ext cx="5279655" cy="3950191"/>
          </a:xfrm>
          <a:prstGeom prst="rect">
            <a:avLst/>
          </a:prstGeom>
        </p:spPr>
      </p:pic>
      <p:sp>
        <p:nvSpPr>
          <p:cNvPr id="7" name="Content Placeholder 2"/>
          <p:cNvSpPr txBox="1">
            <a:spLocks/>
          </p:cNvSpPr>
          <p:nvPr/>
        </p:nvSpPr>
        <p:spPr>
          <a:xfrm>
            <a:off x="759438" y="4681511"/>
            <a:ext cx="9550603" cy="1667441"/>
          </a:xfrm>
          <a:prstGeom prst="rect">
            <a:avLst/>
          </a:prstGeom>
          <a:ln>
            <a:noFill/>
          </a:ln>
        </p:spPr>
        <p:txBody>
          <a:bodyPr vert="horz" lIns="91440" tIns="45720" rIns="91440" bIns="45720" rtlCol="0">
            <a:noAutofit/>
          </a:bodyPr>
          <a:lstStyle>
            <a:lvl1pPr marL="342900" indent="-342900" algn="l" defTabSz="342900" rtl="0" eaLnBrk="1" latinLnBrk="0" hangingPunct="1">
              <a:spcBef>
                <a:spcPts val="450"/>
              </a:spcBef>
              <a:spcAft>
                <a:spcPts val="450"/>
              </a:spcAft>
              <a:buClr>
                <a:schemeClr val="tx1"/>
              </a:buClr>
              <a:buSzPct val="100000"/>
              <a:buFont typeface="Arial" charset="0"/>
              <a:buChar char="•"/>
              <a:defRPr sz="2400" kern="1200">
                <a:solidFill>
                  <a:schemeClr val="tx1"/>
                </a:solidFill>
                <a:latin typeface="Franklin Gothic Book" charset="0"/>
                <a:ea typeface="Franklin Gothic Book" charset="0"/>
                <a:cs typeface="Franklin Gothic Book" charset="0"/>
              </a:defRPr>
            </a:lvl1pPr>
            <a:lvl2pPr marL="477440" indent="-342900" algn="l" defTabSz="342900" rtl="0" eaLnBrk="1" latinLnBrk="0" hangingPunct="1">
              <a:spcBef>
                <a:spcPts val="450"/>
              </a:spcBef>
              <a:spcAft>
                <a:spcPts val="450"/>
              </a:spcAft>
              <a:buClr>
                <a:schemeClr val="tx1"/>
              </a:buClr>
              <a:buSzPct val="100000"/>
              <a:buFont typeface="Arial" charset="0"/>
              <a:buChar char="•"/>
              <a:defRPr sz="2400" kern="1200">
                <a:solidFill>
                  <a:schemeClr val="tx1"/>
                </a:solidFill>
                <a:latin typeface="Franklin Gothic Book" charset="0"/>
                <a:ea typeface="Franklin Gothic Book" charset="0"/>
                <a:cs typeface="Franklin Gothic Book" charset="0"/>
              </a:defRPr>
            </a:lvl2pPr>
            <a:lvl3pPr marL="678656" indent="-342900" algn="l" defTabSz="342900" rtl="0" eaLnBrk="1" latinLnBrk="0" hangingPunct="1">
              <a:spcBef>
                <a:spcPts val="450"/>
              </a:spcBef>
              <a:spcAft>
                <a:spcPts val="450"/>
              </a:spcAft>
              <a:buClr>
                <a:schemeClr val="tx1"/>
              </a:buClr>
              <a:buSzPct val="100000"/>
              <a:buFont typeface="Arial" charset="0"/>
              <a:buChar char="•"/>
              <a:defRPr sz="2400" kern="1200">
                <a:solidFill>
                  <a:schemeClr val="tx1"/>
                </a:solidFill>
                <a:latin typeface="Franklin Gothic Book" charset="0"/>
                <a:ea typeface="Franklin Gothic Book" charset="0"/>
                <a:cs typeface="Franklin Gothic Book" charset="0"/>
              </a:defRPr>
            </a:lvl3pPr>
            <a:lvl4pPr marL="879873" indent="-342900" algn="l" defTabSz="342900" rtl="0" eaLnBrk="1" latinLnBrk="0" hangingPunct="1">
              <a:spcBef>
                <a:spcPts val="450"/>
              </a:spcBef>
              <a:spcAft>
                <a:spcPts val="450"/>
              </a:spcAft>
              <a:buClr>
                <a:schemeClr val="tx1"/>
              </a:buClr>
              <a:buSzPct val="100000"/>
              <a:buFont typeface="Arial" charset="0"/>
              <a:buChar char="•"/>
              <a:defRPr sz="2400" kern="1200">
                <a:solidFill>
                  <a:schemeClr val="tx1"/>
                </a:solidFill>
                <a:latin typeface="Franklin Gothic Book" charset="0"/>
                <a:ea typeface="Franklin Gothic Book" charset="0"/>
                <a:cs typeface="Franklin Gothic Book" charset="0"/>
              </a:defRPr>
            </a:lvl4pPr>
            <a:lvl5pPr marL="1148953" indent="-342900" algn="l" defTabSz="342900" rtl="0" eaLnBrk="1" latinLnBrk="0" hangingPunct="1">
              <a:spcBef>
                <a:spcPts val="450"/>
              </a:spcBef>
              <a:spcAft>
                <a:spcPts val="450"/>
              </a:spcAft>
              <a:buClr>
                <a:schemeClr val="tx1"/>
              </a:buClr>
              <a:buFont typeface="Arial" charset="0"/>
              <a:buChar char="•"/>
              <a:tabLst/>
              <a:defRPr sz="2400" kern="1200">
                <a:solidFill>
                  <a:schemeClr val="tx1"/>
                </a:solidFill>
                <a:latin typeface="Franklin Gothic Book" charset="0"/>
                <a:ea typeface="Franklin Gothic Book" charset="0"/>
                <a:cs typeface="Franklin Gothic Book"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endParaRPr lang="en-US" sz="2800" dirty="0">
              <a:latin typeface="Arial Narrow" charset="0"/>
              <a:ea typeface="MS PGothic" charset="0"/>
            </a:endParaRPr>
          </a:p>
          <a:p>
            <a:pPr>
              <a:defRPr/>
            </a:pPr>
            <a:r>
              <a:rPr lang="en-US" sz="2800" dirty="0">
                <a:latin typeface="+mn-lt"/>
                <a:ea typeface="MS PGothic" charset="0"/>
              </a:rPr>
              <a:t>However, the lack of a formal surveillance system had a cost….</a:t>
            </a:r>
          </a:p>
          <a:p>
            <a:endParaRPr lang="en-US" dirty="0"/>
          </a:p>
        </p:txBody>
      </p:sp>
      <p:sp>
        <p:nvSpPr>
          <p:cNvPr id="8" name="Rectangle 7"/>
          <p:cNvSpPr/>
          <p:nvPr/>
        </p:nvSpPr>
        <p:spPr>
          <a:xfrm>
            <a:off x="6868228" y="83560"/>
            <a:ext cx="5279655" cy="40251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585027A-F6F5-48A2-B913-92EE7188B37E}"/>
              </a:ext>
            </a:extLst>
          </p:cNvPr>
          <p:cNvSpPr>
            <a:spLocks noGrp="1"/>
          </p:cNvSpPr>
          <p:nvPr>
            <p:ph type="dt" sz="half" idx="10"/>
          </p:nvPr>
        </p:nvSpPr>
        <p:spPr/>
        <p:txBody>
          <a:bodyPr/>
          <a:lstStyle/>
          <a:p>
            <a:fld id="{44F85369-173C-43F7-B479-AB896F95CE94}" type="datetime1">
              <a:rPr lang="en-US" smtClean="0"/>
              <a:t>9/7/2020</a:t>
            </a:fld>
            <a:endParaRPr lang="en-US"/>
          </a:p>
        </p:txBody>
      </p:sp>
      <p:sp>
        <p:nvSpPr>
          <p:cNvPr id="5" name="Footer Placeholder 4">
            <a:extLst>
              <a:ext uri="{FF2B5EF4-FFF2-40B4-BE49-F238E27FC236}">
                <a16:creationId xmlns:a16="http://schemas.microsoft.com/office/drawing/2014/main" id="{2650FF22-855B-4A17-ACD1-4F7C1FE95F40}"/>
              </a:ext>
            </a:extLst>
          </p:cNvPr>
          <p:cNvSpPr>
            <a:spLocks noGrp="1"/>
          </p:cNvSpPr>
          <p:nvPr>
            <p:ph type="ftr" sz="quarter" idx="11"/>
          </p:nvPr>
        </p:nvSpPr>
        <p:spPr/>
        <p:txBody>
          <a:bodyPr/>
          <a:lstStyle/>
          <a:p>
            <a:r>
              <a:rPr lang="en-US"/>
              <a:t>Hernandez-Diaz</a:t>
            </a:r>
          </a:p>
        </p:txBody>
      </p:sp>
      <p:sp>
        <p:nvSpPr>
          <p:cNvPr id="9" name="Slide Number Placeholder 8">
            <a:extLst>
              <a:ext uri="{FF2B5EF4-FFF2-40B4-BE49-F238E27FC236}">
                <a16:creationId xmlns:a16="http://schemas.microsoft.com/office/drawing/2014/main" id="{4E55AADE-2393-419E-A85E-BF0D247362FC}"/>
              </a:ext>
            </a:extLst>
          </p:cNvPr>
          <p:cNvSpPr>
            <a:spLocks noGrp="1"/>
          </p:cNvSpPr>
          <p:nvPr>
            <p:ph type="sldNum" sz="quarter" idx="12"/>
          </p:nvPr>
        </p:nvSpPr>
        <p:spPr/>
        <p:txBody>
          <a:bodyPr/>
          <a:lstStyle/>
          <a:p>
            <a:fld id="{E095BC32-3FC6-4AD0-BEDA-9CE5BCC99587}" type="slidenum">
              <a:rPr lang="en-US" smtClean="0"/>
              <a:t>9</a:t>
            </a:fld>
            <a:endParaRPr lang="en-US"/>
          </a:p>
        </p:txBody>
      </p:sp>
    </p:spTree>
    <p:extLst>
      <p:ext uri="{BB962C8B-B14F-4D97-AF65-F5344CB8AC3E}">
        <p14:creationId xmlns:p14="http://schemas.microsoft.com/office/powerpoint/2010/main" val="955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id="{14F15855-8D39-4C89-949C-B7F34433122D}"/>
              </a:ext>
            </a:extLst>
          </p:cNvPr>
          <p:cNvGrpSpPr>
            <a:grpSpLocks noChangeAspect="1"/>
          </p:cNvGrpSpPr>
          <p:nvPr/>
        </p:nvGrpSpPr>
        <p:grpSpPr>
          <a:xfrm>
            <a:off x="119538" y="380765"/>
            <a:ext cx="2062023" cy="670744"/>
            <a:chOff x="437605" y="893760"/>
            <a:chExt cx="3296195" cy="1072200"/>
          </a:xfrm>
        </p:grpSpPr>
        <p:sp>
          <p:nvSpPr>
            <p:cNvPr id="19" name="矩形 18">
              <a:extLst>
                <a:ext uri="{FF2B5EF4-FFF2-40B4-BE49-F238E27FC236}">
                  <a16:creationId xmlns:a16="http://schemas.microsoft.com/office/drawing/2014/main" id="{944D6B34-BC54-472D-8C01-61D25CA98F22}"/>
                </a:ext>
              </a:extLst>
            </p:cNvPr>
            <p:cNvSpPr/>
            <p:nvPr/>
          </p:nvSpPr>
          <p:spPr>
            <a:xfrm>
              <a:off x="437605" y="893760"/>
              <a:ext cx="3296195" cy="10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pic>
          <p:nvPicPr>
            <p:cNvPr id="20" name="Picture 6" descr="ãharvard T H chan logoãçåçæå°çµæ">
              <a:extLst>
                <a:ext uri="{FF2B5EF4-FFF2-40B4-BE49-F238E27FC236}">
                  <a16:creationId xmlns:a16="http://schemas.microsoft.com/office/drawing/2014/main" id="{2A62F5DF-504F-4AA4-8FAC-B3F746F51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21" r="88624" b="10333"/>
            <a:stretch/>
          </p:blipFill>
          <p:spPr bwMode="auto">
            <a:xfrm>
              <a:off x="463978" y="1016639"/>
              <a:ext cx="797378" cy="903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descr="HarvardChan_logo_hrz_RGB_Large.png">
              <a:extLst>
                <a:ext uri="{FF2B5EF4-FFF2-40B4-BE49-F238E27FC236}">
                  <a16:creationId xmlns:a16="http://schemas.microsoft.com/office/drawing/2014/main" id="{8F3D7FE3-E5CA-4320-AB8C-84C502E059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56" t="-18835" r="50335"/>
            <a:stretch/>
          </p:blipFill>
          <p:spPr bwMode="auto">
            <a:xfrm>
              <a:off x="1261356" y="918480"/>
              <a:ext cx="1411579" cy="71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3" descr="HarvardChan_logo_hrz_RGB_Large.png">
              <a:extLst>
                <a:ext uri="{FF2B5EF4-FFF2-40B4-BE49-F238E27FC236}">
                  <a16:creationId xmlns:a16="http://schemas.microsoft.com/office/drawing/2014/main" id="{B472FD4D-FFC8-41AA-91EE-88F18598B2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26" t="38613" r="-1" b="35756"/>
            <a:stretch/>
          </p:blipFill>
          <p:spPr bwMode="auto">
            <a:xfrm>
              <a:off x="1329471" y="1664880"/>
              <a:ext cx="2297649" cy="19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3" name="Picture 5">
            <a:extLst>
              <a:ext uri="{FF2B5EF4-FFF2-40B4-BE49-F238E27FC236}">
                <a16:creationId xmlns:a16="http://schemas.microsoft.com/office/drawing/2014/main" id="{19B0AA0F-D3D8-46E7-B729-11255B075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59" t="34962" r="10297" b="33630"/>
          <a:stretch>
            <a:fillRect/>
          </a:stretch>
        </p:blipFill>
        <p:spPr bwMode="auto">
          <a:xfrm>
            <a:off x="3300153" y="389303"/>
            <a:ext cx="5376986" cy="16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D96F159F-ACC0-4212-A7E3-1B7E3E1B69C1}"/>
              </a:ext>
            </a:extLst>
          </p:cNvPr>
          <p:cNvSpPr>
            <a:spLocks noGrp="1"/>
          </p:cNvSpPr>
          <p:nvPr>
            <p:ph type="sldNum" sz="quarter" idx="12"/>
          </p:nvPr>
        </p:nvSpPr>
        <p:spPr/>
        <p:txBody>
          <a:bodyPr/>
          <a:lstStyle/>
          <a:p>
            <a:fld id="{622D7EAD-5C74-4FFF-94C8-402ADAA24CFC}" type="slidenum">
              <a:rPr lang="zh-TW" altLang="en-US" smtClean="0"/>
              <a:t>90</a:t>
            </a:fld>
            <a:endParaRPr lang="zh-TW" altLang="en-US" dirty="0"/>
          </a:p>
        </p:txBody>
      </p:sp>
      <p:pic>
        <p:nvPicPr>
          <p:cNvPr id="11" name="Picture 10">
            <a:extLst>
              <a:ext uri="{FF2B5EF4-FFF2-40B4-BE49-F238E27FC236}">
                <a16:creationId xmlns:a16="http://schemas.microsoft.com/office/drawing/2014/main" id="{F861BB7E-7C59-4C41-8A61-91CE75A33661}"/>
              </a:ext>
            </a:extLst>
          </p:cNvPr>
          <p:cNvPicPr>
            <a:picLocks noChangeAspect="1"/>
          </p:cNvPicPr>
          <p:nvPr/>
        </p:nvPicPr>
        <p:blipFill>
          <a:blip r:embed="rId5"/>
          <a:stretch>
            <a:fillRect/>
          </a:stretch>
        </p:blipFill>
        <p:spPr>
          <a:xfrm>
            <a:off x="10964415" y="303071"/>
            <a:ext cx="886835" cy="732208"/>
          </a:xfrm>
          <a:prstGeom prst="rect">
            <a:avLst/>
          </a:prstGeom>
        </p:spPr>
      </p:pic>
      <p:sp>
        <p:nvSpPr>
          <p:cNvPr id="86" name="TextBox 1">
            <a:extLst>
              <a:ext uri="{FF2B5EF4-FFF2-40B4-BE49-F238E27FC236}">
                <a16:creationId xmlns:a16="http://schemas.microsoft.com/office/drawing/2014/main" id="{CE000D24-30CB-4FB6-87D9-B0D9D0B61F0C}"/>
              </a:ext>
            </a:extLst>
          </p:cNvPr>
          <p:cNvSpPr txBox="1">
            <a:spLocks noChangeArrowheads="1"/>
          </p:cNvSpPr>
          <p:nvPr/>
        </p:nvSpPr>
        <p:spPr bwMode="auto">
          <a:xfrm>
            <a:off x="358832" y="1287088"/>
            <a:ext cx="2467495" cy="2308324"/>
          </a:xfrm>
          <a:prstGeom prst="rect">
            <a:avLst/>
          </a:prstGeom>
          <a:noFill/>
          <a:ln w="952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r>
              <a:rPr lang="en-US" altLang="en-US" sz="1800" b="1" u="sng" dirty="0">
                <a:solidFill>
                  <a:srgbClr val="3333CC"/>
                </a:solidFill>
              </a:rPr>
              <a:t>Funding</a:t>
            </a:r>
            <a:r>
              <a:rPr lang="en-US" altLang="en-US" sz="1800" dirty="0">
                <a:solidFill>
                  <a:srgbClr val="3333CC"/>
                </a:solidFill>
              </a:rPr>
              <a:t>: </a:t>
            </a:r>
          </a:p>
          <a:p>
            <a:r>
              <a:rPr lang="en-US" altLang="en-US" sz="1800" dirty="0">
                <a:solidFill>
                  <a:srgbClr val="3333CC"/>
                </a:solidFill>
              </a:rPr>
              <a:t>NIMH, NICHD, NIDA</a:t>
            </a:r>
          </a:p>
          <a:p>
            <a:r>
              <a:rPr lang="en-US" altLang="en-US" sz="1800" dirty="0">
                <a:solidFill>
                  <a:srgbClr val="3333CC"/>
                </a:solidFill>
              </a:rPr>
              <a:t>AHRQ</a:t>
            </a:r>
          </a:p>
          <a:p>
            <a:r>
              <a:rPr lang="en-US" altLang="en-US" sz="1800" dirty="0">
                <a:solidFill>
                  <a:srgbClr val="3333CC"/>
                </a:solidFill>
              </a:rPr>
              <a:t>FDA</a:t>
            </a:r>
          </a:p>
          <a:p>
            <a:r>
              <a:rPr lang="en-US" altLang="en-US" sz="1800" dirty="0">
                <a:solidFill>
                  <a:srgbClr val="3333CC"/>
                </a:solidFill>
              </a:rPr>
              <a:t>Eli Lilly, GlaxoSmithKline,</a:t>
            </a:r>
          </a:p>
          <a:p>
            <a:r>
              <a:rPr lang="en-US" altLang="en-US" sz="1800" dirty="0">
                <a:solidFill>
                  <a:srgbClr val="3333CC"/>
                </a:solidFill>
              </a:rPr>
              <a:t>Pfizer,</a:t>
            </a:r>
          </a:p>
          <a:p>
            <a:r>
              <a:rPr lang="en-US" altLang="en-US" sz="1800" dirty="0">
                <a:solidFill>
                  <a:srgbClr val="3333CC"/>
                </a:solidFill>
              </a:rPr>
              <a:t>Shire (Takeda)</a:t>
            </a:r>
          </a:p>
        </p:txBody>
      </p:sp>
      <p:sp>
        <p:nvSpPr>
          <p:cNvPr id="87" name="TextBox 1">
            <a:extLst>
              <a:ext uri="{FF2B5EF4-FFF2-40B4-BE49-F238E27FC236}">
                <a16:creationId xmlns:a16="http://schemas.microsoft.com/office/drawing/2014/main" id="{F858B3ED-CA90-49DF-8023-3C403E5A9FC1}"/>
              </a:ext>
            </a:extLst>
          </p:cNvPr>
          <p:cNvSpPr txBox="1">
            <a:spLocks noChangeArrowheads="1"/>
          </p:cNvSpPr>
          <p:nvPr/>
        </p:nvSpPr>
        <p:spPr bwMode="auto">
          <a:xfrm>
            <a:off x="9144000" y="1271847"/>
            <a:ext cx="2964872" cy="1762639"/>
          </a:xfrm>
          <a:prstGeom prst="rect">
            <a:avLst/>
          </a:prstGeom>
          <a:noFill/>
          <a:ln w="952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r>
              <a:rPr lang="en-US" altLang="en-US" sz="1800" b="1" u="sng" dirty="0">
                <a:solidFill>
                  <a:srgbClr val="3333CC"/>
                </a:solidFill>
              </a:rPr>
              <a:t>Research Activity:</a:t>
            </a:r>
          </a:p>
          <a:p>
            <a:r>
              <a:rPr lang="en-US" altLang="en-US" sz="1800" dirty="0">
                <a:solidFill>
                  <a:srgbClr val="3333CC"/>
                </a:solidFill>
              </a:rPr>
              <a:t>&gt;50 Publications</a:t>
            </a:r>
          </a:p>
          <a:p>
            <a:r>
              <a:rPr lang="en-US" altLang="en-US" sz="1800" dirty="0">
                <a:solidFill>
                  <a:srgbClr val="3333CC"/>
                </a:solidFill>
              </a:rPr>
              <a:t>Book Chapters</a:t>
            </a:r>
          </a:p>
          <a:p>
            <a:r>
              <a:rPr lang="en-US" altLang="en-US" sz="1800" dirty="0">
                <a:solidFill>
                  <a:srgbClr val="3333CC"/>
                </a:solidFill>
              </a:rPr>
              <a:t>Courses</a:t>
            </a:r>
          </a:p>
          <a:p>
            <a:r>
              <a:rPr lang="en-US" altLang="en-US" sz="1800" dirty="0">
                <a:solidFill>
                  <a:srgbClr val="3333CC"/>
                </a:solidFill>
              </a:rPr>
              <a:t>Presentations</a:t>
            </a:r>
          </a:p>
          <a:p>
            <a:r>
              <a:rPr lang="en-US" altLang="en-US" sz="1800" dirty="0">
                <a:solidFill>
                  <a:srgbClr val="3333CC"/>
                </a:solidFill>
              </a:rPr>
              <a:t>Students/Fellows/Trainees</a:t>
            </a:r>
          </a:p>
        </p:txBody>
      </p:sp>
      <p:sp>
        <p:nvSpPr>
          <p:cNvPr id="10" name="TextBox 9">
            <a:extLst>
              <a:ext uri="{FF2B5EF4-FFF2-40B4-BE49-F238E27FC236}">
                <a16:creationId xmlns:a16="http://schemas.microsoft.com/office/drawing/2014/main" id="{72723CB1-D12A-434B-B1A3-E9ABD7F6609A}"/>
              </a:ext>
            </a:extLst>
          </p:cNvPr>
          <p:cNvSpPr txBox="1"/>
          <p:nvPr/>
        </p:nvSpPr>
        <p:spPr>
          <a:xfrm>
            <a:off x="4422372" y="2128058"/>
            <a:ext cx="3441469" cy="369332"/>
          </a:xfrm>
          <a:prstGeom prst="rect">
            <a:avLst/>
          </a:prstGeom>
          <a:noFill/>
        </p:spPr>
        <p:txBody>
          <a:bodyPr wrap="square" rtlCol="0">
            <a:spAutoFit/>
          </a:bodyPr>
          <a:lstStyle/>
          <a:p>
            <a:r>
              <a:rPr lang="en-US" dirty="0">
                <a:hlinkClick r:id="rId6"/>
              </a:rPr>
              <a:t>http://www.harvardpreg.org/</a:t>
            </a:r>
            <a:r>
              <a:rPr lang="en-US" dirty="0"/>
              <a:t> </a:t>
            </a:r>
          </a:p>
        </p:txBody>
      </p:sp>
      <p:sp>
        <p:nvSpPr>
          <p:cNvPr id="93" name="TextBox 92">
            <a:extLst>
              <a:ext uri="{FF2B5EF4-FFF2-40B4-BE49-F238E27FC236}">
                <a16:creationId xmlns:a16="http://schemas.microsoft.com/office/drawing/2014/main" id="{A81BE81C-E25B-4D9D-A226-E7F938BA2AB7}"/>
              </a:ext>
            </a:extLst>
          </p:cNvPr>
          <p:cNvSpPr txBox="1"/>
          <p:nvPr/>
        </p:nvSpPr>
        <p:spPr>
          <a:xfrm>
            <a:off x="5102145" y="6129251"/>
            <a:ext cx="1378168" cy="400110"/>
          </a:xfrm>
          <a:prstGeom prst="rect">
            <a:avLst/>
          </a:prstGeom>
          <a:noFill/>
          <a:ln>
            <a:solidFill>
              <a:schemeClr val="tx1"/>
            </a:solidFill>
          </a:ln>
        </p:spPr>
        <p:txBody>
          <a:bodyPr wrap="square" rtlCol="0">
            <a:spAutoFit/>
          </a:bodyPr>
          <a:lstStyle/>
          <a:p>
            <a:r>
              <a:rPr lang="en-US" sz="2000" dirty="0"/>
              <a:t>Validations</a:t>
            </a:r>
          </a:p>
        </p:txBody>
      </p:sp>
      <p:sp>
        <p:nvSpPr>
          <p:cNvPr id="94" name="TextBox 93">
            <a:extLst>
              <a:ext uri="{FF2B5EF4-FFF2-40B4-BE49-F238E27FC236}">
                <a16:creationId xmlns:a16="http://schemas.microsoft.com/office/drawing/2014/main" id="{07418EF2-C70E-4836-9952-8FF2EF5310F9}"/>
              </a:ext>
            </a:extLst>
          </p:cNvPr>
          <p:cNvSpPr txBox="1"/>
          <p:nvPr/>
        </p:nvSpPr>
        <p:spPr>
          <a:xfrm>
            <a:off x="7485611" y="5841072"/>
            <a:ext cx="2366055" cy="400110"/>
          </a:xfrm>
          <a:prstGeom prst="rect">
            <a:avLst/>
          </a:prstGeom>
          <a:noFill/>
          <a:ln>
            <a:solidFill>
              <a:schemeClr val="tx1"/>
            </a:solidFill>
          </a:ln>
        </p:spPr>
        <p:txBody>
          <a:bodyPr wrap="square" rtlCol="0">
            <a:spAutoFit/>
          </a:bodyPr>
          <a:lstStyle/>
          <a:p>
            <a:r>
              <a:rPr lang="en-US" sz="2000" dirty="0"/>
              <a:t>Neurodevelopment</a:t>
            </a:r>
          </a:p>
        </p:txBody>
      </p:sp>
      <p:sp>
        <p:nvSpPr>
          <p:cNvPr id="95" name="TextBox 94">
            <a:extLst>
              <a:ext uri="{FF2B5EF4-FFF2-40B4-BE49-F238E27FC236}">
                <a16:creationId xmlns:a16="http://schemas.microsoft.com/office/drawing/2014/main" id="{6CD3F03F-C93E-4676-9343-6A4864C2196F}"/>
              </a:ext>
            </a:extLst>
          </p:cNvPr>
          <p:cNvSpPr txBox="1"/>
          <p:nvPr/>
        </p:nvSpPr>
        <p:spPr>
          <a:xfrm>
            <a:off x="3174077" y="5835535"/>
            <a:ext cx="1318410" cy="400110"/>
          </a:xfrm>
          <a:prstGeom prst="rect">
            <a:avLst/>
          </a:prstGeom>
          <a:noFill/>
          <a:ln>
            <a:solidFill>
              <a:schemeClr val="tx1"/>
            </a:solidFill>
          </a:ln>
        </p:spPr>
        <p:txBody>
          <a:bodyPr wrap="square" rtlCol="0">
            <a:spAutoFit/>
          </a:bodyPr>
          <a:lstStyle/>
          <a:p>
            <a:r>
              <a:rPr lang="en-US" sz="2000" dirty="0"/>
              <a:t>Infections</a:t>
            </a:r>
          </a:p>
        </p:txBody>
      </p:sp>
      <p:sp>
        <p:nvSpPr>
          <p:cNvPr id="96" name="TextBox 95">
            <a:extLst>
              <a:ext uri="{FF2B5EF4-FFF2-40B4-BE49-F238E27FC236}">
                <a16:creationId xmlns:a16="http://schemas.microsoft.com/office/drawing/2014/main" id="{928B343A-B311-4071-BBDD-3E82037806C6}"/>
              </a:ext>
            </a:extLst>
          </p:cNvPr>
          <p:cNvSpPr txBox="1"/>
          <p:nvPr/>
        </p:nvSpPr>
        <p:spPr>
          <a:xfrm>
            <a:off x="656704" y="4533207"/>
            <a:ext cx="2643447" cy="400110"/>
          </a:xfrm>
          <a:prstGeom prst="rect">
            <a:avLst/>
          </a:prstGeom>
          <a:noFill/>
          <a:ln>
            <a:solidFill>
              <a:schemeClr val="tx1"/>
            </a:solidFill>
          </a:ln>
        </p:spPr>
        <p:txBody>
          <a:bodyPr wrap="square" rtlCol="0">
            <a:spAutoFit/>
          </a:bodyPr>
          <a:lstStyle/>
          <a:p>
            <a:pPr algn="r"/>
            <a:r>
              <a:rPr lang="en-US" sz="2000" dirty="0"/>
              <a:t>Maternal mortality</a:t>
            </a:r>
          </a:p>
        </p:txBody>
      </p:sp>
      <p:sp>
        <p:nvSpPr>
          <p:cNvPr id="97" name="TextBox 96">
            <a:extLst>
              <a:ext uri="{FF2B5EF4-FFF2-40B4-BE49-F238E27FC236}">
                <a16:creationId xmlns:a16="http://schemas.microsoft.com/office/drawing/2014/main" id="{D8FAB2D9-0D40-40E0-A467-822A95718033}"/>
              </a:ext>
            </a:extLst>
          </p:cNvPr>
          <p:cNvSpPr txBox="1"/>
          <p:nvPr/>
        </p:nvSpPr>
        <p:spPr>
          <a:xfrm>
            <a:off x="9189721" y="3571703"/>
            <a:ext cx="1708266" cy="400110"/>
          </a:xfrm>
          <a:prstGeom prst="rect">
            <a:avLst/>
          </a:prstGeom>
          <a:noFill/>
          <a:ln>
            <a:solidFill>
              <a:schemeClr val="tx1"/>
            </a:solidFill>
          </a:ln>
        </p:spPr>
        <p:txBody>
          <a:bodyPr wrap="square" rtlCol="0">
            <a:spAutoFit/>
          </a:bodyPr>
          <a:lstStyle/>
          <a:p>
            <a:r>
              <a:rPr lang="en-US" sz="2000" dirty="0"/>
              <a:t>NAS</a:t>
            </a:r>
          </a:p>
        </p:txBody>
      </p:sp>
      <p:sp>
        <p:nvSpPr>
          <p:cNvPr id="98" name="TextBox 97">
            <a:extLst>
              <a:ext uri="{FF2B5EF4-FFF2-40B4-BE49-F238E27FC236}">
                <a16:creationId xmlns:a16="http://schemas.microsoft.com/office/drawing/2014/main" id="{C1E14642-6498-4742-AEFE-DB226A3AC0B6}"/>
              </a:ext>
            </a:extLst>
          </p:cNvPr>
          <p:cNvSpPr txBox="1"/>
          <p:nvPr/>
        </p:nvSpPr>
        <p:spPr>
          <a:xfrm>
            <a:off x="2217218" y="5336770"/>
            <a:ext cx="1548448" cy="400110"/>
          </a:xfrm>
          <a:prstGeom prst="rect">
            <a:avLst/>
          </a:prstGeom>
          <a:noFill/>
          <a:ln>
            <a:solidFill>
              <a:schemeClr val="tx1"/>
            </a:solidFill>
          </a:ln>
        </p:spPr>
        <p:txBody>
          <a:bodyPr wrap="square" rtlCol="0">
            <a:spAutoFit/>
          </a:bodyPr>
          <a:lstStyle/>
          <a:p>
            <a:r>
              <a:rPr lang="en-US" sz="2000" dirty="0"/>
              <a:t>Birth defects</a:t>
            </a:r>
          </a:p>
        </p:txBody>
      </p:sp>
      <p:sp>
        <p:nvSpPr>
          <p:cNvPr id="99" name="TextBox 98">
            <a:extLst>
              <a:ext uri="{FF2B5EF4-FFF2-40B4-BE49-F238E27FC236}">
                <a16:creationId xmlns:a16="http://schemas.microsoft.com/office/drawing/2014/main" id="{5911E94F-33CC-4D6F-A5BE-2AE2E0992FD0}"/>
              </a:ext>
            </a:extLst>
          </p:cNvPr>
          <p:cNvSpPr txBox="1"/>
          <p:nvPr/>
        </p:nvSpPr>
        <p:spPr>
          <a:xfrm>
            <a:off x="8255925" y="4732712"/>
            <a:ext cx="2335211" cy="400110"/>
          </a:xfrm>
          <a:prstGeom prst="rect">
            <a:avLst/>
          </a:prstGeom>
          <a:noFill/>
          <a:ln>
            <a:solidFill>
              <a:schemeClr val="tx1"/>
            </a:solidFill>
          </a:ln>
        </p:spPr>
        <p:txBody>
          <a:bodyPr wrap="square" rtlCol="0">
            <a:spAutoFit/>
          </a:bodyPr>
          <a:lstStyle/>
          <a:p>
            <a:r>
              <a:rPr lang="en-US" sz="2000" dirty="0"/>
              <a:t>Gestational diabetes</a:t>
            </a:r>
          </a:p>
        </p:txBody>
      </p:sp>
      <p:sp>
        <p:nvSpPr>
          <p:cNvPr id="100" name="TextBox 99">
            <a:extLst>
              <a:ext uri="{FF2B5EF4-FFF2-40B4-BE49-F238E27FC236}">
                <a16:creationId xmlns:a16="http://schemas.microsoft.com/office/drawing/2014/main" id="{B1693A95-233C-445E-B99E-4286A9477029}"/>
              </a:ext>
            </a:extLst>
          </p:cNvPr>
          <p:cNvSpPr txBox="1"/>
          <p:nvPr/>
        </p:nvSpPr>
        <p:spPr>
          <a:xfrm>
            <a:off x="7909562" y="5284121"/>
            <a:ext cx="2554355" cy="400110"/>
          </a:xfrm>
          <a:prstGeom prst="rect">
            <a:avLst/>
          </a:prstGeom>
          <a:noFill/>
          <a:ln>
            <a:solidFill>
              <a:schemeClr val="tx1"/>
            </a:solidFill>
          </a:ln>
        </p:spPr>
        <p:txBody>
          <a:bodyPr wrap="square" rtlCol="0">
            <a:spAutoFit/>
          </a:bodyPr>
          <a:lstStyle/>
          <a:p>
            <a:r>
              <a:rPr lang="en-US" sz="2000" dirty="0"/>
              <a:t>Prematurity</a:t>
            </a:r>
          </a:p>
        </p:txBody>
      </p:sp>
      <p:sp>
        <p:nvSpPr>
          <p:cNvPr id="101" name="TextBox 100">
            <a:extLst>
              <a:ext uri="{FF2B5EF4-FFF2-40B4-BE49-F238E27FC236}">
                <a16:creationId xmlns:a16="http://schemas.microsoft.com/office/drawing/2014/main" id="{B4D10AE3-6346-4394-AEB7-F017EC439036}"/>
              </a:ext>
            </a:extLst>
          </p:cNvPr>
          <p:cNvSpPr txBox="1"/>
          <p:nvPr/>
        </p:nvSpPr>
        <p:spPr>
          <a:xfrm>
            <a:off x="8718667" y="4172990"/>
            <a:ext cx="2982884" cy="400110"/>
          </a:xfrm>
          <a:prstGeom prst="rect">
            <a:avLst/>
          </a:prstGeom>
          <a:noFill/>
          <a:ln>
            <a:solidFill>
              <a:schemeClr val="tx1"/>
            </a:solidFill>
          </a:ln>
        </p:spPr>
        <p:txBody>
          <a:bodyPr wrap="square" rtlCol="0">
            <a:spAutoFit/>
          </a:bodyPr>
          <a:lstStyle/>
          <a:p>
            <a:r>
              <a:rPr lang="en-US" sz="2000" dirty="0"/>
              <a:t>Preeclampsia</a:t>
            </a:r>
          </a:p>
        </p:txBody>
      </p:sp>
      <p:sp>
        <p:nvSpPr>
          <p:cNvPr id="102" name="TextBox 101">
            <a:extLst>
              <a:ext uri="{FF2B5EF4-FFF2-40B4-BE49-F238E27FC236}">
                <a16:creationId xmlns:a16="http://schemas.microsoft.com/office/drawing/2014/main" id="{21E2EF48-F76C-42EC-8AC4-518E006B0837}"/>
              </a:ext>
            </a:extLst>
          </p:cNvPr>
          <p:cNvSpPr txBox="1"/>
          <p:nvPr/>
        </p:nvSpPr>
        <p:spPr>
          <a:xfrm>
            <a:off x="367144" y="3928765"/>
            <a:ext cx="2517371" cy="400110"/>
          </a:xfrm>
          <a:prstGeom prst="rect">
            <a:avLst/>
          </a:prstGeom>
          <a:noFill/>
          <a:ln>
            <a:solidFill>
              <a:schemeClr val="tx1"/>
            </a:solidFill>
          </a:ln>
        </p:spPr>
        <p:txBody>
          <a:bodyPr wrap="square" rtlCol="0">
            <a:spAutoFit/>
          </a:bodyPr>
          <a:lstStyle/>
          <a:p>
            <a:pPr algn="r"/>
            <a:r>
              <a:rPr lang="en-US" sz="2000" dirty="0"/>
              <a:t>Fetal death</a:t>
            </a:r>
          </a:p>
        </p:txBody>
      </p:sp>
      <p:sp>
        <p:nvSpPr>
          <p:cNvPr id="13" name="TextBox 12">
            <a:extLst>
              <a:ext uri="{FF2B5EF4-FFF2-40B4-BE49-F238E27FC236}">
                <a16:creationId xmlns:a16="http://schemas.microsoft.com/office/drawing/2014/main" id="{DD28FC65-1FE9-41EA-86ED-101280ACC804}"/>
              </a:ext>
            </a:extLst>
          </p:cNvPr>
          <p:cNvSpPr txBox="1"/>
          <p:nvPr/>
        </p:nvSpPr>
        <p:spPr>
          <a:xfrm>
            <a:off x="5072933" y="3366655"/>
            <a:ext cx="1485810" cy="461665"/>
          </a:xfrm>
          <a:prstGeom prst="rect">
            <a:avLst/>
          </a:prstGeom>
          <a:noFill/>
        </p:spPr>
        <p:txBody>
          <a:bodyPr wrap="square" rtlCol="0">
            <a:spAutoFit/>
          </a:bodyPr>
          <a:lstStyle/>
          <a:p>
            <a:r>
              <a:rPr lang="en-US" sz="2400" dirty="0"/>
              <a:t>Outcomes</a:t>
            </a:r>
          </a:p>
        </p:txBody>
      </p:sp>
      <p:sp>
        <p:nvSpPr>
          <p:cNvPr id="16" name="Oval 15">
            <a:extLst>
              <a:ext uri="{FF2B5EF4-FFF2-40B4-BE49-F238E27FC236}">
                <a16:creationId xmlns:a16="http://schemas.microsoft.com/office/drawing/2014/main" id="{962A3D3F-8904-4A44-8824-6A2567EEFB00}"/>
              </a:ext>
            </a:extLst>
          </p:cNvPr>
          <p:cNvSpPr/>
          <p:nvPr/>
        </p:nvSpPr>
        <p:spPr>
          <a:xfrm>
            <a:off x="4763193" y="3117272"/>
            <a:ext cx="2094807" cy="1271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D00E030F-7B3A-40AC-A613-D8215F05E454}"/>
              </a:ext>
            </a:extLst>
          </p:cNvPr>
          <p:cNvCxnSpPr>
            <a:stCxn id="16" idx="2"/>
          </p:cNvCxnSpPr>
          <p:nvPr/>
        </p:nvCxnSpPr>
        <p:spPr>
          <a:xfrm flipH="1">
            <a:off x="3017520" y="3753196"/>
            <a:ext cx="1745673" cy="369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8D7AD60-9890-451A-A6DF-8EFDA3C6180C}"/>
              </a:ext>
            </a:extLst>
          </p:cNvPr>
          <p:cNvCxnSpPr>
            <a:endCxn id="96" idx="3"/>
          </p:cNvCxnSpPr>
          <p:nvPr/>
        </p:nvCxnSpPr>
        <p:spPr>
          <a:xfrm flipH="1">
            <a:off x="3300151" y="4031673"/>
            <a:ext cx="1587734" cy="701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081DA79-EB23-4713-B927-D37F9E08F5D0}"/>
              </a:ext>
            </a:extLst>
          </p:cNvPr>
          <p:cNvCxnSpPr/>
          <p:nvPr/>
        </p:nvCxnSpPr>
        <p:spPr>
          <a:xfrm flipH="1">
            <a:off x="3857105" y="4272742"/>
            <a:ext cx="1371600" cy="1055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D368603-303E-4FDE-A03D-36BBBEE2B565}"/>
              </a:ext>
            </a:extLst>
          </p:cNvPr>
          <p:cNvCxnSpPr/>
          <p:nvPr/>
        </p:nvCxnSpPr>
        <p:spPr>
          <a:xfrm flipH="1">
            <a:off x="4281055" y="4330931"/>
            <a:ext cx="1238596" cy="1429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DC540BF-9B52-4ECF-887E-32FEF016A3C2}"/>
              </a:ext>
            </a:extLst>
          </p:cNvPr>
          <p:cNvCxnSpPr>
            <a:cxnSpLocks/>
            <a:stCxn id="16" idx="4"/>
            <a:endCxn id="93" idx="0"/>
          </p:cNvCxnSpPr>
          <p:nvPr/>
        </p:nvCxnSpPr>
        <p:spPr>
          <a:xfrm flipH="1">
            <a:off x="5791229" y="4389119"/>
            <a:ext cx="19368" cy="174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EB10306-BC5C-4EAF-A26F-16B92BFFBDDD}"/>
              </a:ext>
            </a:extLst>
          </p:cNvPr>
          <p:cNvCxnSpPr/>
          <p:nvPr/>
        </p:nvCxnSpPr>
        <p:spPr>
          <a:xfrm>
            <a:off x="6168044" y="4355869"/>
            <a:ext cx="1288472" cy="1454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C9CF5C5-C855-4511-A7AA-FA64307F8E82}"/>
              </a:ext>
            </a:extLst>
          </p:cNvPr>
          <p:cNvCxnSpPr>
            <a:stCxn id="16" idx="5"/>
          </p:cNvCxnSpPr>
          <p:nvPr/>
        </p:nvCxnSpPr>
        <p:spPr>
          <a:xfrm>
            <a:off x="6551223" y="4202861"/>
            <a:ext cx="1329242" cy="1042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57BC00B-E421-4ACE-9528-2A288142192B}"/>
              </a:ext>
            </a:extLst>
          </p:cNvPr>
          <p:cNvCxnSpPr>
            <a:endCxn id="101" idx="1"/>
          </p:cNvCxnSpPr>
          <p:nvPr/>
        </p:nvCxnSpPr>
        <p:spPr>
          <a:xfrm>
            <a:off x="6816436" y="3981796"/>
            <a:ext cx="1902231" cy="391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AA455CF-ED0A-4624-9C50-39A629725A1F}"/>
              </a:ext>
            </a:extLst>
          </p:cNvPr>
          <p:cNvCxnSpPr/>
          <p:nvPr/>
        </p:nvCxnSpPr>
        <p:spPr>
          <a:xfrm>
            <a:off x="6816436" y="3624349"/>
            <a:ext cx="2269375" cy="12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72BFD84-DF53-4FDE-9A22-56897383FE21}"/>
              </a:ext>
            </a:extLst>
          </p:cNvPr>
          <p:cNvCxnSpPr/>
          <p:nvPr/>
        </p:nvCxnSpPr>
        <p:spPr>
          <a:xfrm>
            <a:off x="6758609" y="4110824"/>
            <a:ext cx="1399429" cy="628153"/>
          </a:xfrm>
          <a:prstGeom prst="line">
            <a:avLst/>
          </a:prstGeom>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D0FEF4D-21E4-4FE9-8CFC-78C11DC87613}"/>
              </a:ext>
            </a:extLst>
          </p:cNvPr>
          <p:cNvSpPr>
            <a:spLocks noGrp="1"/>
          </p:cNvSpPr>
          <p:nvPr>
            <p:ph type="dt" sz="half" idx="10"/>
          </p:nvPr>
        </p:nvSpPr>
        <p:spPr/>
        <p:txBody>
          <a:bodyPr/>
          <a:lstStyle/>
          <a:p>
            <a:fld id="{DDB68802-4E94-4B72-B5B2-4A60B0862D37}" type="datetime1">
              <a:rPr lang="en-US" smtClean="0"/>
              <a:t>9/7/2020</a:t>
            </a:fld>
            <a:endParaRPr lang="en-US"/>
          </a:p>
        </p:txBody>
      </p:sp>
      <p:sp>
        <p:nvSpPr>
          <p:cNvPr id="4" name="Footer Placeholder 3">
            <a:extLst>
              <a:ext uri="{FF2B5EF4-FFF2-40B4-BE49-F238E27FC236}">
                <a16:creationId xmlns:a16="http://schemas.microsoft.com/office/drawing/2014/main" id="{4E150477-0BEF-4330-B82E-7512BB3FE902}"/>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6010229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938E-1B76-40EC-852A-E27F5E0A3A9B}"/>
              </a:ext>
            </a:extLst>
          </p:cNvPr>
          <p:cNvSpPr>
            <a:spLocks noGrp="1"/>
          </p:cNvSpPr>
          <p:nvPr>
            <p:ph type="title"/>
          </p:nvPr>
        </p:nvSpPr>
        <p:spPr/>
        <p:txBody>
          <a:bodyPr/>
          <a:lstStyle/>
          <a:p>
            <a:r>
              <a:rPr lang="en-US" b="1" dirty="0"/>
              <a:t>Future</a:t>
            </a:r>
          </a:p>
        </p:txBody>
      </p:sp>
      <p:sp>
        <p:nvSpPr>
          <p:cNvPr id="3" name="Text Placeholder 2">
            <a:extLst>
              <a:ext uri="{FF2B5EF4-FFF2-40B4-BE49-F238E27FC236}">
                <a16:creationId xmlns:a16="http://schemas.microsoft.com/office/drawing/2014/main" id="{B35F2708-2C7C-463C-9A3B-1DA14D7F9DD9}"/>
              </a:ext>
            </a:extLst>
          </p:cNvPr>
          <p:cNvSpPr>
            <a:spLocks noGrp="1"/>
          </p:cNvSpPr>
          <p:nvPr>
            <p:ph idx="1"/>
          </p:nvPr>
        </p:nvSpPr>
        <p:spPr/>
        <p:txBody>
          <a:bodyPr/>
          <a:lstStyle/>
          <a:p>
            <a:r>
              <a:rPr lang="en-US" sz="2400" dirty="0"/>
              <a:t>Next level for less commonly used drugs: Big Data Pooling</a:t>
            </a:r>
          </a:p>
          <a:p>
            <a:r>
              <a:rPr lang="en-US" sz="2400" dirty="0"/>
              <a:t>We had a dream…</a:t>
            </a:r>
          </a:p>
          <a:p>
            <a:r>
              <a:rPr lang="en-US" sz="2400" dirty="0"/>
              <a:t>Identify Exposed Pregnancy Cohorts Nested in a multi-national collaboration of health care databases with demonstrated ability to study the safety of medications in pregnancy</a:t>
            </a:r>
          </a:p>
          <a:p>
            <a:endParaRPr lang="en-US" dirty="0"/>
          </a:p>
        </p:txBody>
      </p:sp>
      <p:pic>
        <p:nvPicPr>
          <p:cNvPr id="4" name="Picture 3">
            <a:extLst>
              <a:ext uri="{FF2B5EF4-FFF2-40B4-BE49-F238E27FC236}">
                <a16:creationId xmlns:a16="http://schemas.microsoft.com/office/drawing/2014/main" id="{69A2EBFD-6D31-4AA6-8F92-3AE961A04AFA}"/>
              </a:ext>
            </a:extLst>
          </p:cNvPr>
          <p:cNvPicPr>
            <a:picLocks noChangeAspect="1"/>
          </p:cNvPicPr>
          <p:nvPr/>
        </p:nvPicPr>
        <p:blipFill>
          <a:blip r:embed="rId2"/>
          <a:stretch>
            <a:fillRect/>
          </a:stretch>
        </p:blipFill>
        <p:spPr>
          <a:xfrm>
            <a:off x="4363869" y="3705625"/>
            <a:ext cx="4128440" cy="2530760"/>
          </a:xfrm>
          <a:prstGeom prst="rect">
            <a:avLst/>
          </a:prstGeom>
        </p:spPr>
      </p:pic>
      <p:pic>
        <p:nvPicPr>
          <p:cNvPr id="5" name="Picture 4" descr="image">
            <a:extLst>
              <a:ext uri="{FF2B5EF4-FFF2-40B4-BE49-F238E27FC236}">
                <a16:creationId xmlns:a16="http://schemas.microsoft.com/office/drawing/2014/main" id="{F9BFC3E0-60A2-4249-9135-8CFA172CBA5F}"/>
              </a:ext>
            </a:extLst>
          </p:cNvPr>
          <p:cNvPicPr>
            <a:picLocks noChangeAspect="1" noChangeArrowheads="1"/>
          </p:cNvPicPr>
          <p:nvPr/>
        </p:nvPicPr>
        <p:blipFill>
          <a:blip r:embed="rId3"/>
          <a:srcRect/>
          <a:stretch>
            <a:fillRect/>
          </a:stretch>
        </p:blipFill>
        <p:spPr bwMode="auto">
          <a:xfrm>
            <a:off x="7221361" y="3676810"/>
            <a:ext cx="1836193" cy="242913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6" name="Picture 5" descr="infant-2">
            <a:hlinkClick r:id="rId4"/>
            <a:extLst>
              <a:ext uri="{FF2B5EF4-FFF2-40B4-BE49-F238E27FC236}">
                <a16:creationId xmlns:a16="http://schemas.microsoft.com/office/drawing/2014/main" id="{79EEF20A-DA7E-427C-B8DB-2567EB53E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4603" y="3648811"/>
            <a:ext cx="932723" cy="98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39452114-1794-466F-A107-91898B907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059" t="34962" r="10297" b="33630"/>
          <a:stretch>
            <a:fillRect/>
          </a:stretch>
        </p:blipFill>
        <p:spPr bwMode="auto">
          <a:xfrm>
            <a:off x="1199969" y="4289612"/>
            <a:ext cx="2933563" cy="92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a:extLst>
              <a:ext uri="{FF2B5EF4-FFF2-40B4-BE49-F238E27FC236}">
                <a16:creationId xmlns:a16="http://schemas.microsoft.com/office/drawing/2014/main" id="{1BA0FA56-7188-4248-85DB-7C644D706B3C}"/>
              </a:ext>
            </a:extLst>
          </p:cNvPr>
          <p:cNvSpPr>
            <a:spLocks noGrp="1"/>
          </p:cNvSpPr>
          <p:nvPr>
            <p:ph type="dt" sz="half" idx="10"/>
          </p:nvPr>
        </p:nvSpPr>
        <p:spPr/>
        <p:txBody>
          <a:bodyPr/>
          <a:lstStyle/>
          <a:p>
            <a:fld id="{2AD20103-9896-4F8A-A9FE-974ACBD1C568}" type="datetime1">
              <a:rPr lang="en-US" smtClean="0"/>
              <a:t>9/7/2020</a:t>
            </a:fld>
            <a:endParaRPr lang="en-US"/>
          </a:p>
        </p:txBody>
      </p:sp>
      <p:sp>
        <p:nvSpPr>
          <p:cNvPr id="9" name="Footer Placeholder 8">
            <a:extLst>
              <a:ext uri="{FF2B5EF4-FFF2-40B4-BE49-F238E27FC236}">
                <a16:creationId xmlns:a16="http://schemas.microsoft.com/office/drawing/2014/main" id="{22076443-F3B9-4EE7-A0F1-5D812459F5B9}"/>
              </a:ext>
            </a:extLst>
          </p:cNvPr>
          <p:cNvSpPr>
            <a:spLocks noGrp="1"/>
          </p:cNvSpPr>
          <p:nvPr>
            <p:ph type="ftr" sz="quarter" idx="11"/>
          </p:nvPr>
        </p:nvSpPr>
        <p:spPr/>
        <p:txBody>
          <a:bodyPr/>
          <a:lstStyle/>
          <a:p>
            <a:r>
              <a:rPr lang="en-US"/>
              <a:t>Hernandez-Diaz</a:t>
            </a:r>
          </a:p>
        </p:txBody>
      </p:sp>
      <p:sp>
        <p:nvSpPr>
          <p:cNvPr id="10" name="Slide Number Placeholder 9">
            <a:extLst>
              <a:ext uri="{FF2B5EF4-FFF2-40B4-BE49-F238E27FC236}">
                <a16:creationId xmlns:a16="http://schemas.microsoft.com/office/drawing/2014/main" id="{06CB37DE-C881-4EFD-8B0F-88FF395CB891}"/>
              </a:ext>
            </a:extLst>
          </p:cNvPr>
          <p:cNvSpPr>
            <a:spLocks noGrp="1"/>
          </p:cNvSpPr>
          <p:nvPr>
            <p:ph type="sldNum" sz="quarter" idx="12"/>
          </p:nvPr>
        </p:nvSpPr>
        <p:spPr/>
        <p:txBody>
          <a:bodyPr/>
          <a:lstStyle/>
          <a:p>
            <a:fld id="{E095BC32-3FC6-4AD0-BEDA-9CE5BCC99587}" type="slidenum">
              <a:rPr lang="en-US" smtClean="0"/>
              <a:t>91</a:t>
            </a:fld>
            <a:endParaRPr lang="en-US"/>
          </a:p>
        </p:txBody>
      </p:sp>
    </p:spTree>
    <p:extLst>
      <p:ext uri="{BB962C8B-B14F-4D97-AF65-F5344CB8AC3E}">
        <p14:creationId xmlns:p14="http://schemas.microsoft.com/office/powerpoint/2010/main" val="6916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10735010"/>
              </p:ext>
            </p:extLst>
          </p:nvPr>
        </p:nvGraphicFramePr>
        <p:xfrm>
          <a:off x="1498350" y="290261"/>
          <a:ext cx="9017248" cy="5922284"/>
        </p:xfrm>
        <a:graphic>
          <a:graphicData uri="http://schemas.openxmlformats.org/drawingml/2006/table">
            <a:tbl>
              <a:tblPr firstRow="1" bandRow="1">
                <a:tableStyleId>{5C22544A-7EE6-4342-B048-85BDC9FD1C3A}</a:tableStyleId>
              </a:tblPr>
              <a:tblGrid>
                <a:gridCol w="2069342">
                  <a:extLst>
                    <a:ext uri="{9D8B030D-6E8A-4147-A177-3AD203B41FA5}">
                      <a16:colId xmlns:a16="http://schemas.microsoft.com/office/drawing/2014/main" val="20000"/>
                    </a:ext>
                  </a:extLst>
                </a:gridCol>
                <a:gridCol w="2144486">
                  <a:extLst>
                    <a:ext uri="{9D8B030D-6E8A-4147-A177-3AD203B41FA5}">
                      <a16:colId xmlns:a16="http://schemas.microsoft.com/office/drawing/2014/main" val="2638380091"/>
                    </a:ext>
                  </a:extLst>
                </a:gridCol>
                <a:gridCol w="2549108">
                  <a:extLst>
                    <a:ext uri="{9D8B030D-6E8A-4147-A177-3AD203B41FA5}">
                      <a16:colId xmlns:a16="http://schemas.microsoft.com/office/drawing/2014/main" val="20001"/>
                    </a:ext>
                  </a:extLst>
                </a:gridCol>
                <a:gridCol w="2254312">
                  <a:extLst>
                    <a:ext uri="{9D8B030D-6E8A-4147-A177-3AD203B41FA5}">
                      <a16:colId xmlns:a16="http://schemas.microsoft.com/office/drawing/2014/main" val="20002"/>
                    </a:ext>
                  </a:extLst>
                </a:gridCol>
              </a:tblGrid>
              <a:tr h="288942">
                <a:tc>
                  <a:txBody>
                    <a:bodyPr/>
                    <a:lstStyle/>
                    <a:p>
                      <a:r>
                        <a:rPr lang="en-US" sz="1400" dirty="0">
                          <a:solidFill>
                            <a:schemeClr val="bg1"/>
                          </a:solidFill>
                        </a:rPr>
                        <a:t>Electronic</a:t>
                      </a:r>
                      <a:r>
                        <a:rPr lang="en-US" sz="1400" baseline="0" dirty="0">
                          <a:solidFill>
                            <a:schemeClr val="bg1"/>
                          </a:solidFill>
                        </a:rPr>
                        <a:t> health records</a:t>
                      </a:r>
                      <a:endParaRPr lang="en-US" sz="1400" dirty="0">
                        <a:solidFill>
                          <a:schemeClr val="bg1"/>
                        </a:solidFill>
                      </a:endParaRPr>
                    </a:p>
                  </a:txBody>
                  <a:tcPr marL="51435" marR="51435" marT="25718" marB="25718"/>
                </a:tc>
                <a:tc>
                  <a:txBody>
                    <a:bodyPr/>
                    <a:lstStyle/>
                    <a:p>
                      <a:r>
                        <a:rPr lang="en-US" sz="1400" dirty="0">
                          <a:solidFill>
                            <a:schemeClr val="bg1"/>
                          </a:solidFill>
                        </a:rPr>
                        <a:t>Claims database</a:t>
                      </a:r>
                    </a:p>
                  </a:txBody>
                  <a:tcPr marL="51435" marR="51435" marT="25718" marB="25718"/>
                </a:tc>
                <a:tc>
                  <a:txBody>
                    <a:bodyPr/>
                    <a:lstStyle/>
                    <a:p>
                      <a:r>
                        <a:rPr lang="en-US" sz="1400" dirty="0">
                          <a:solidFill>
                            <a:schemeClr val="bg1"/>
                          </a:solidFill>
                        </a:rPr>
                        <a:t>Pregnancy Registry</a:t>
                      </a:r>
                    </a:p>
                  </a:txBody>
                  <a:tcPr marL="51435" marR="51435" marT="25718" marB="25718"/>
                </a:tc>
                <a:tc>
                  <a:txBody>
                    <a:bodyPr/>
                    <a:lstStyle/>
                    <a:p>
                      <a:r>
                        <a:rPr lang="en-US" sz="1400" dirty="0">
                          <a:solidFill>
                            <a:schemeClr val="bg1"/>
                          </a:solidFill>
                        </a:rPr>
                        <a:t>Case-control</a:t>
                      </a:r>
                    </a:p>
                  </a:txBody>
                  <a:tcPr marL="68580" marR="68580" marT="34290" marB="34290"/>
                </a:tc>
                <a:extLst>
                  <a:ext uri="{0D108BD9-81ED-4DB2-BD59-A6C34878D82A}">
                    <a16:rowId xmlns:a16="http://schemas.microsoft.com/office/drawing/2014/main" val="10000"/>
                  </a:ext>
                </a:extLst>
              </a:tr>
              <a:tr h="393385">
                <a:tc gridSpan="2">
                  <a:txBody>
                    <a:bodyPr/>
                    <a:lstStyle/>
                    <a:p>
                      <a:pPr algn="ctr"/>
                      <a:r>
                        <a:rPr lang="en-US" sz="1100" dirty="0"/>
                        <a:t>Prospective data recording</a:t>
                      </a:r>
                    </a:p>
                  </a:txBody>
                  <a:tcPr marL="51435" marR="51435" marT="25718" marB="25718"/>
                </a:tc>
                <a:tc hMerge="1">
                  <a:txBody>
                    <a:bodyPr/>
                    <a:lstStyle/>
                    <a:p>
                      <a:endParaRPr lang="en-US"/>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Prospective data </a:t>
                      </a:r>
                      <a:r>
                        <a:rPr lang="en-US" sz="1100" baseline="0" dirty="0"/>
                        <a:t>if enrolled before outcome</a:t>
                      </a:r>
                      <a:endParaRPr lang="en-US" sz="1100" dirty="0"/>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Retrospective exposure information</a:t>
                      </a:r>
                    </a:p>
                  </a:txBody>
                  <a:tcPr marL="68580" marR="68580" marT="34290" marB="34290"/>
                </a:tc>
                <a:extLst>
                  <a:ext uri="{0D108BD9-81ED-4DB2-BD59-A6C34878D82A}">
                    <a16:rowId xmlns:a16="http://schemas.microsoft.com/office/drawing/2014/main" val="10001"/>
                  </a:ext>
                </a:extLst>
              </a:tr>
              <a:tr h="240294">
                <a:tc gridSpan="2">
                  <a:txBody>
                    <a:bodyPr/>
                    <a:lstStyle/>
                    <a:p>
                      <a:pPr algn="ctr"/>
                      <a:r>
                        <a:rPr lang="en-US" sz="1100" dirty="0"/>
                        <a:t>Data exist (economy of cost and time) </a:t>
                      </a:r>
                    </a:p>
                  </a:txBody>
                  <a:tcPr marL="51435" marR="51435" marT="25718" marB="25718"/>
                </a:tc>
                <a:tc hMerge="1">
                  <a:txBody>
                    <a:bodyPr/>
                    <a:lstStyle/>
                    <a:p>
                      <a:endParaRPr lang="en-US"/>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Ad hoc collection takes time and $$ </a:t>
                      </a:r>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Cheaper than a registry</a:t>
                      </a:r>
                    </a:p>
                  </a:txBody>
                  <a:tcPr marL="68580" marR="68580" marT="34290" marB="34290"/>
                </a:tc>
                <a:extLst>
                  <a:ext uri="{0D108BD9-81ED-4DB2-BD59-A6C34878D82A}">
                    <a16:rowId xmlns:a16="http://schemas.microsoft.com/office/drawing/2014/main" val="10002"/>
                  </a:ext>
                </a:extLst>
              </a:tr>
              <a:tr h="410825">
                <a:tc>
                  <a:txBody>
                    <a:bodyPr/>
                    <a:lstStyle/>
                    <a:p>
                      <a:r>
                        <a:rPr lang="en-US" sz="1100" dirty="0"/>
                        <a:t>Real world experience, stable population</a:t>
                      </a:r>
                    </a:p>
                  </a:txBody>
                  <a:tcPr marL="51435" marR="51435" marT="25718" marB="25718"/>
                </a:tc>
                <a:tc>
                  <a:txBody>
                    <a:bodyPr/>
                    <a:lstStyle/>
                    <a:p>
                      <a:r>
                        <a:rPr lang="en-US" sz="1100" dirty="0"/>
                        <a:t>Real world experience, dynamic population</a:t>
                      </a:r>
                    </a:p>
                  </a:txBody>
                  <a:tcPr marL="51435" marR="51435" marT="25718" marB="25718"/>
                </a:tc>
                <a:tc>
                  <a:txBody>
                    <a:bodyPr/>
                    <a:lstStyle/>
                    <a:p>
                      <a:r>
                        <a:rPr lang="en-US" sz="1100" dirty="0"/>
                        <a:t>Selected group</a:t>
                      </a:r>
                      <a:r>
                        <a:rPr lang="en-US" sz="1100" baseline="0" dirty="0"/>
                        <a:t> of volunteers, limited follow up</a:t>
                      </a:r>
                      <a:endParaRPr lang="en-US" sz="1100" dirty="0"/>
                    </a:p>
                  </a:txBody>
                  <a:tcPr marL="51435" marR="51435" marT="25718" marB="25718"/>
                </a:tc>
                <a:tc>
                  <a:txBody>
                    <a:bodyPr/>
                    <a:lstStyle/>
                    <a:p>
                      <a:r>
                        <a:rPr lang="en-US" sz="1100" dirty="0"/>
                        <a:t>Selected group</a:t>
                      </a:r>
                      <a:r>
                        <a:rPr lang="en-US" sz="1100" baseline="0" dirty="0"/>
                        <a:t> of volunteers, limited follow up</a:t>
                      </a:r>
                      <a:endParaRPr lang="en-US" sz="1100" dirty="0"/>
                    </a:p>
                  </a:txBody>
                  <a:tcPr marL="68580" marR="68580" marT="34290" marB="34290"/>
                </a:tc>
                <a:extLst>
                  <a:ext uri="{0D108BD9-81ED-4DB2-BD59-A6C34878D82A}">
                    <a16:rowId xmlns:a16="http://schemas.microsoft.com/office/drawing/2014/main" val="10003"/>
                  </a:ext>
                </a:extLst>
              </a:tr>
              <a:tr h="240294">
                <a:tc gridSpan="2">
                  <a:txBody>
                    <a:bodyPr/>
                    <a:lstStyle/>
                    <a:p>
                      <a:pPr algn="ctr"/>
                      <a:r>
                        <a:rPr lang="en-US" sz="1100" dirty="0"/>
                        <a:t>Information on multiple drugs</a:t>
                      </a:r>
                    </a:p>
                  </a:txBody>
                  <a:tcPr marL="51435" marR="51435" marT="25718" marB="25718"/>
                </a:tc>
                <a:tc hMerge="1">
                  <a:txBody>
                    <a:bodyPr/>
                    <a:lstStyle/>
                    <a:p>
                      <a:endParaRPr lang="en-US"/>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Information on one,</a:t>
                      </a:r>
                      <a:r>
                        <a:rPr lang="en-US" sz="1100" baseline="0" dirty="0"/>
                        <a:t> or few, drugs</a:t>
                      </a:r>
                      <a:endParaRPr lang="en-US" sz="1100" dirty="0"/>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Information on multiple </a:t>
                      </a:r>
                      <a:r>
                        <a:rPr lang="en-US" sz="1100" baseline="0" dirty="0"/>
                        <a:t>drugs</a:t>
                      </a:r>
                      <a:endParaRPr lang="en-US" sz="1100" dirty="0"/>
                    </a:p>
                  </a:txBody>
                  <a:tcPr marL="68580" marR="68580" marT="34290" marB="34290"/>
                </a:tc>
                <a:extLst>
                  <a:ext uri="{0D108BD9-81ED-4DB2-BD59-A6C34878D82A}">
                    <a16:rowId xmlns:a16="http://schemas.microsoft.com/office/drawing/2014/main" val="10004"/>
                  </a:ext>
                </a:extLst>
              </a:tr>
              <a:tr h="410825">
                <a:tc>
                  <a:txBody>
                    <a:bodyPr/>
                    <a:lstStyle/>
                    <a:p>
                      <a:r>
                        <a:rPr lang="en-US" sz="1100" dirty="0"/>
                        <a:t>Outpatient prescriptions</a:t>
                      </a:r>
                    </a:p>
                  </a:txBody>
                  <a:tcPr marL="51435" marR="51435" marT="25718" marB="25718"/>
                </a:tc>
                <a:tc>
                  <a:txBody>
                    <a:bodyPr/>
                    <a:lstStyle/>
                    <a:p>
                      <a:r>
                        <a:rPr lang="en-US" sz="1100"/>
                        <a:t>Usually outpatient filling</a:t>
                      </a:r>
                      <a:r>
                        <a:rPr lang="en-US" sz="1100" baseline="0"/>
                        <a:t> of prescription</a:t>
                      </a:r>
                      <a:endParaRPr lang="en-US" sz="1100" dirty="0"/>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Real use, outpatient</a:t>
                      </a:r>
                      <a:r>
                        <a:rPr lang="en-US" sz="1100" baseline="0" dirty="0"/>
                        <a:t> and inpatient, Rx and OTC</a:t>
                      </a:r>
                      <a:endParaRPr lang="en-US" sz="1100" dirty="0"/>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Real use, outpatient</a:t>
                      </a:r>
                      <a:r>
                        <a:rPr lang="en-US" sz="1100" baseline="0" dirty="0"/>
                        <a:t> and inpatient, Rx and OTC</a:t>
                      </a:r>
                      <a:endParaRPr lang="en-US" sz="1100" dirty="0"/>
                    </a:p>
                  </a:txBody>
                  <a:tcPr marL="68580" marR="68580" marT="34290" marB="34290"/>
                </a:tc>
                <a:extLst>
                  <a:ext uri="{0D108BD9-81ED-4DB2-BD59-A6C34878D82A}">
                    <a16:rowId xmlns:a16="http://schemas.microsoft.com/office/drawing/2014/main" val="10005"/>
                  </a:ext>
                </a:extLst>
              </a:tr>
              <a:tr h="410825">
                <a:tc>
                  <a:txBody>
                    <a:bodyPr/>
                    <a:lstStyle/>
                    <a:p>
                      <a:r>
                        <a:rPr lang="en-US" sz="1100" dirty="0"/>
                        <a:t>Information on multiple outcomes if recorded</a:t>
                      </a:r>
                    </a:p>
                  </a:txBody>
                  <a:tcPr marL="51435" marR="51435" marT="25718" marB="25718"/>
                </a:tc>
                <a:tc>
                  <a:txBody>
                    <a:bodyPr/>
                    <a:lstStyle/>
                    <a:p>
                      <a:r>
                        <a:rPr lang="en-US" sz="1100" dirty="0"/>
                        <a:t>Information on multiple outcomes if reimbursed</a:t>
                      </a:r>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Information on outcomes of interest</a:t>
                      </a:r>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Information on outcome of interest (e.g., birth defects)</a:t>
                      </a:r>
                    </a:p>
                  </a:txBody>
                  <a:tcPr marL="68580" marR="68580" marT="34290" marB="34290"/>
                </a:tc>
                <a:extLst>
                  <a:ext uri="{0D108BD9-81ED-4DB2-BD59-A6C34878D82A}">
                    <a16:rowId xmlns:a16="http://schemas.microsoft.com/office/drawing/2014/main" val="10006"/>
                  </a:ext>
                </a:extLst>
              </a:tr>
              <a:tr h="410825">
                <a:tc gridSpan="2">
                  <a:txBody>
                    <a:bodyPr/>
                    <a:lstStyle/>
                    <a:p>
                      <a:pPr algn="ctr"/>
                      <a:r>
                        <a:rPr lang="en-US" sz="1100" dirty="0"/>
                        <a:t>Incomplete</a:t>
                      </a:r>
                      <a:r>
                        <a:rPr lang="en-US" sz="1100" baseline="0" dirty="0"/>
                        <a:t> ascertainment of pregnancy losses</a:t>
                      </a:r>
                      <a:endParaRPr lang="en-US" sz="1100" dirty="0"/>
                    </a:p>
                  </a:txBody>
                  <a:tcPr marL="51435" marR="51435" marT="25718" marB="25718"/>
                </a:tc>
                <a:tc hMerge="1">
                  <a:txBody>
                    <a:bodyPr/>
                    <a:lstStyle/>
                    <a:p>
                      <a:endParaRPr lang="en-US"/>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Incomplete</a:t>
                      </a:r>
                      <a:r>
                        <a:rPr lang="en-US" sz="1100" baseline="0" dirty="0"/>
                        <a:t> ascertainment of pregnancy losses</a:t>
                      </a:r>
                      <a:endParaRPr lang="en-US" sz="1100" dirty="0"/>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Can</a:t>
                      </a:r>
                      <a:r>
                        <a:rPr lang="en-US" sz="1100" baseline="0" dirty="0"/>
                        <a:t> ascertain pregnancy losses, mainly for cases</a:t>
                      </a:r>
                      <a:endParaRPr lang="en-US" sz="1100" dirty="0"/>
                    </a:p>
                  </a:txBody>
                  <a:tcPr marL="68580" marR="68580" marT="34290" marB="34290"/>
                </a:tc>
                <a:extLst>
                  <a:ext uri="{0D108BD9-81ED-4DB2-BD59-A6C34878D82A}">
                    <a16:rowId xmlns:a16="http://schemas.microsoft.com/office/drawing/2014/main" val="10007"/>
                  </a:ext>
                </a:extLst>
              </a:tr>
              <a:tr h="240294">
                <a:tc gridSpan="2">
                  <a:txBody>
                    <a:bodyPr/>
                    <a:lstStyle/>
                    <a:p>
                      <a:pPr algn="ctr"/>
                      <a:r>
                        <a:rPr lang="en-US" sz="1100" dirty="0"/>
                        <a:t>May have access to validation</a:t>
                      </a:r>
                    </a:p>
                  </a:txBody>
                  <a:tcPr marL="51435" marR="51435" marT="25718" marB="25718"/>
                </a:tc>
                <a:tc hMerge="1">
                  <a:txBody>
                    <a:bodyPr/>
                    <a:lstStyle/>
                    <a:p>
                      <a:endParaRPr lang="en-US"/>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Validation usually part of the design</a:t>
                      </a:r>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Detailed outcome information</a:t>
                      </a:r>
                    </a:p>
                  </a:txBody>
                  <a:tcPr marL="68580" marR="68580" marT="34290" marB="34290"/>
                </a:tc>
                <a:extLst>
                  <a:ext uri="{0D108BD9-81ED-4DB2-BD59-A6C34878D82A}">
                    <a16:rowId xmlns:a16="http://schemas.microsoft.com/office/drawing/2014/main" val="10008"/>
                  </a:ext>
                </a:extLst>
              </a:tr>
              <a:tr h="410825">
                <a:tc gridSpan="2">
                  <a:txBody>
                    <a:bodyPr/>
                    <a:lstStyle/>
                    <a:p>
                      <a:pPr algn="ctr"/>
                      <a:r>
                        <a:rPr lang="en-US" sz="1100" dirty="0"/>
                        <a:t>Comprehensive clinical information</a:t>
                      </a:r>
                    </a:p>
                  </a:txBody>
                  <a:tcPr marL="51435" marR="51435" marT="25718" marB="25718"/>
                </a:tc>
                <a:tc hMerge="1">
                  <a:txBody>
                    <a:bodyPr/>
                    <a:lstStyle/>
                    <a:p>
                      <a:endParaRPr lang="en-US"/>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Few key clinical factors collected in detail</a:t>
                      </a:r>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Few key clinical factors collected in detail</a:t>
                      </a:r>
                    </a:p>
                  </a:txBody>
                  <a:tcPr marL="68580" marR="68580" marT="34290" marB="34290"/>
                </a:tc>
                <a:extLst>
                  <a:ext uri="{0D108BD9-81ED-4DB2-BD59-A6C34878D82A}">
                    <a16:rowId xmlns:a16="http://schemas.microsoft.com/office/drawing/2014/main" val="10009"/>
                  </a:ext>
                </a:extLst>
              </a:tr>
              <a:tr h="410825">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Some information on socio-demographics</a:t>
                      </a:r>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a:t>Little information on socio-demographics</a:t>
                      </a:r>
                      <a:endParaRPr lang="en-US" sz="1100" dirty="0"/>
                    </a:p>
                  </a:txBody>
                  <a:tcPr marL="51435" marR="51435" marT="25718" marB="25718"/>
                </a:tc>
                <a:tc>
                  <a:txBody>
                    <a:bodyPr/>
                    <a:lstStyle/>
                    <a:p>
                      <a:r>
                        <a:rPr lang="en-US" sz="1100" dirty="0"/>
                        <a:t>Can collect information on socio-demographics</a:t>
                      </a:r>
                    </a:p>
                  </a:txBody>
                  <a:tcPr marL="51435" marR="51435" marT="25718" marB="25718"/>
                </a:tc>
                <a:tc>
                  <a:txBody>
                    <a:bodyPr/>
                    <a:lstStyle/>
                    <a:p>
                      <a:r>
                        <a:rPr lang="en-US" sz="1100" dirty="0"/>
                        <a:t>Can collect information on socio-demographics</a:t>
                      </a:r>
                    </a:p>
                  </a:txBody>
                  <a:tcPr marL="68580" marR="68580" marT="34290" marB="34290"/>
                </a:tc>
                <a:extLst>
                  <a:ext uri="{0D108BD9-81ED-4DB2-BD59-A6C34878D82A}">
                    <a16:rowId xmlns:a16="http://schemas.microsoft.com/office/drawing/2014/main" val="10010"/>
                  </a:ext>
                </a:extLst>
              </a:tr>
              <a:tr h="410825">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May have laboratory data</a:t>
                      </a:r>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May have laboratory data</a:t>
                      </a:r>
                      <a:r>
                        <a:rPr lang="en-US" sz="1100" baseline="0" dirty="0"/>
                        <a:t> in subsample</a:t>
                      </a:r>
                      <a:endParaRPr lang="en-US" sz="1100" dirty="0"/>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May have laboratory data</a:t>
                      </a:r>
                      <a:r>
                        <a:rPr lang="en-US" sz="1100" baseline="0" dirty="0"/>
                        <a:t> if collected</a:t>
                      </a:r>
                      <a:endParaRPr lang="en-US" sz="1100" dirty="0"/>
                    </a:p>
                  </a:txBody>
                  <a:tcPr marL="51435" marR="51435" marT="25718" marB="25718"/>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sz="1100" dirty="0"/>
                        <a:t>Can collect samples and laboratory data</a:t>
                      </a:r>
                    </a:p>
                  </a:txBody>
                  <a:tcPr marL="68580" marR="68580" marT="34290" marB="34290"/>
                </a:tc>
                <a:extLst>
                  <a:ext uri="{0D108BD9-81ED-4DB2-BD59-A6C34878D82A}">
                    <a16:rowId xmlns:a16="http://schemas.microsoft.com/office/drawing/2014/main" val="10011"/>
                  </a:ext>
                </a:extLst>
              </a:tr>
              <a:tr h="410825">
                <a:tc gridSpan="2">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Key characteristics may be missing,</a:t>
                      </a:r>
                      <a:r>
                        <a:rPr lang="en-US" sz="1100" b="0" baseline="0" dirty="0">
                          <a:solidFill>
                            <a:schemeClr val="tx1"/>
                          </a:solidFill>
                        </a:rPr>
                        <a:t> e.g., LMP</a:t>
                      </a:r>
                      <a:r>
                        <a:rPr lang="en-US" sz="1100" b="0" dirty="0">
                          <a:solidFill>
                            <a:schemeClr val="tx1"/>
                          </a:solidFill>
                        </a:rPr>
                        <a:t> (not always recorded), use algorithm. </a:t>
                      </a:r>
                    </a:p>
                  </a:txBody>
                  <a:tcPr marL="51435" marR="51435" marT="25718" marB="25718"/>
                </a:tc>
                <a:tc hMerge="1">
                  <a:txBody>
                    <a:bodyPr/>
                    <a:lstStyle/>
                    <a:p>
                      <a:endParaRPr lang="en-US"/>
                    </a:p>
                  </a:txBody>
                  <a:tcPr/>
                </a:tc>
                <a:tc>
                  <a:txBody>
                    <a:bodyPr/>
                    <a:lstStyle/>
                    <a:p>
                      <a:r>
                        <a:rPr lang="en-US" sz="1100" dirty="0"/>
                        <a:t>Can collect key factors (e.g., gestational age,  family</a:t>
                      </a:r>
                      <a:r>
                        <a:rPr lang="en-US" sz="1100" baseline="0" dirty="0"/>
                        <a:t> history)</a:t>
                      </a:r>
                      <a:endParaRPr lang="en-US" sz="1100" dirty="0"/>
                    </a:p>
                  </a:txBody>
                  <a:tcPr marL="51435" marR="51435" marT="25718" marB="25718"/>
                </a:tc>
                <a:tc>
                  <a:txBody>
                    <a:bodyPr/>
                    <a:lstStyle/>
                    <a:p>
                      <a:r>
                        <a:rPr lang="en-US" sz="1100" dirty="0"/>
                        <a:t>Can collect key factors (e.g., gestational age,  family</a:t>
                      </a:r>
                      <a:r>
                        <a:rPr lang="en-US" sz="1100" baseline="0" dirty="0"/>
                        <a:t> history)</a:t>
                      </a:r>
                      <a:endParaRPr lang="en-US" sz="1100" dirty="0"/>
                    </a:p>
                  </a:txBody>
                  <a:tcPr marL="68580" marR="68580" marT="34290" marB="34290"/>
                </a:tc>
                <a:extLst>
                  <a:ext uri="{0D108BD9-81ED-4DB2-BD59-A6C34878D82A}">
                    <a16:rowId xmlns:a16="http://schemas.microsoft.com/office/drawing/2014/main" val="10012"/>
                  </a:ext>
                </a:extLst>
              </a:tr>
              <a:tr h="410825">
                <a:tc gridSpan="2">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1100" dirty="0"/>
                        <a:t>Internal</a:t>
                      </a:r>
                      <a:r>
                        <a:rPr lang="en-US" sz="1100" baseline="0" dirty="0"/>
                        <a:t> control groups allow CER</a:t>
                      </a:r>
                      <a:endParaRPr lang="en-US" sz="1100" dirty="0"/>
                    </a:p>
                  </a:txBody>
                  <a:tcPr marL="51435" marR="51435" marT="25718" marB="25718"/>
                </a:tc>
                <a:tc hMerge="1">
                  <a:txBody>
                    <a:bodyPr/>
                    <a:lstStyle/>
                    <a:p>
                      <a:endParaRPr lang="en-US"/>
                    </a:p>
                  </a:txBody>
                  <a:tcPr/>
                </a:tc>
                <a:tc>
                  <a:txBody>
                    <a:bodyPr/>
                    <a:lstStyle/>
                    <a:p>
                      <a:r>
                        <a:rPr lang="en-US" sz="1100" dirty="0"/>
                        <a:t>Some use external reference, few allow CER</a:t>
                      </a:r>
                    </a:p>
                  </a:txBody>
                  <a:tcPr marL="51435" marR="51435" marT="25718" marB="25718"/>
                </a:tc>
                <a:tc>
                  <a:txBody>
                    <a:bodyPr/>
                    <a:lstStyle/>
                    <a:p>
                      <a:r>
                        <a:rPr lang="en-US" sz="1100" dirty="0"/>
                        <a:t>Few allow for active comparators within indication</a:t>
                      </a:r>
                    </a:p>
                  </a:txBody>
                  <a:tcPr marL="68580" marR="68580" marT="34290" marB="34290"/>
                </a:tc>
                <a:extLst>
                  <a:ext uri="{0D108BD9-81ED-4DB2-BD59-A6C34878D82A}">
                    <a16:rowId xmlns:a16="http://schemas.microsoft.com/office/drawing/2014/main" val="10013"/>
                  </a:ext>
                </a:extLst>
              </a:tr>
              <a:tr h="410825">
                <a:tc>
                  <a:txBody>
                    <a:bodyPr/>
                    <a:lstStyle/>
                    <a:p>
                      <a:r>
                        <a:rPr lang="en-US" sz="1100" dirty="0"/>
                        <a:t>Large source</a:t>
                      </a:r>
                      <a:r>
                        <a:rPr lang="en-US" sz="1100" baseline="0" dirty="0"/>
                        <a:t> population</a:t>
                      </a:r>
                      <a:endParaRPr lang="en-US" sz="1100" dirty="0"/>
                    </a:p>
                  </a:txBody>
                  <a:tcPr marL="51435" marR="51435" marT="25718" marB="25718"/>
                </a:tc>
                <a:tc>
                  <a:txBody>
                    <a:bodyPr/>
                    <a:lstStyle/>
                    <a:p>
                      <a:r>
                        <a:rPr lang="en-US" sz="1100" dirty="0"/>
                        <a:t>Huge source</a:t>
                      </a:r>
                      <a:r>
                        <a:rPr lang="en-US" sz="1100" baseline="0" dirty="0"/>
                        <a:t> population</a:t>
                      </a:r>
                      <a:endParaRPr lang="en-US" sz="1100" dirty="0"/>
                    </a:p>
                  </a:txBody>
                  <a:tcPr marL="51435" marR="51435" marT="25718" marB="25718"/>
                </a:tc>
                <a:tc>
                  <a:txBody>
                    <a:bodyPr/>
                    <a:lstStyle/>
                    <a:p>
                      <a:r>
                        <a:rPr lang="en-US" sz="1100" dirty="0"/>
                        <a:t>Small populations</a:t>
                      </a:r>
                    </a:p>
                  </a:txBody>
                  <a:tcPr marL="51435" marR="51435" marT="25718" marB="25718"/>
                </a:tc>
                <a:tc>
                  <a:txBody>
                    <a:bodyPr/>
                    <a:lstStyle/>
                    <a:p>
                      <a:r>
                        <a:rPr lang="en-US" sz="1100" dirty="0"/>
                        <a:t>Efficient sample from large populations</a:t>
                      </a:r>
                    </a:p>
                  </a:txBody>
                  <a:tcPr marL="68580" marR="68580" marT="34290" marB="34290"/>
                </a:tc>
                <a:extLst>
                  <a:ext uri="{0D108BD9-81ED-4DB2-BD59-A6C34878D82A}">
                    <a16:rowId xmlns:a16="http://schemas.microsoft.com/office/drawing/2014/main" val="10014"/>
                  </a:ext>
                </a:extLst>
              </a:tr>
              <a:tr h="410825">
                <a:tc gridSpan="2">
                  <a:txBody>
                    <a:bodyPr/>
                    <a:lstStyle/>
                    <a:p>
                      <a:pPr algn="ctr"/>
                      <a:r>
                        <a:rPr lang="en-US" sz="1100" dirty="0"/>
                        <a:t>No information on new drugs</a:t>
                      </a:r>
                    </a:p>
                  </a:txBody>
                  <a:tcPr marL="51435" marR="51435" marT="25718" marB="25718"/>
                </a:tc>
                <a:tc hMerge="1">
                  <a:txBody>
                    <a:bodyPr/>
                    <a:lstStyle/>
                    <a:p>
                      <a:endParaRPr lang="en-US" sz="1100" dirty="0"/>
                    </a:p>
                  </a:txBody>
                  <a:tcPr marL="51435" marR="51435" marT="25718" marB="25718"/>
                </a:tc>
                <a:tc>
                  <a:txBody>
                    <a:bodyPr/>
                    <a:lstStyle/>
                    <a:p>
                      <a:r>
                        <a:rPr lang="en-US" sz="1100" dirty="0"/>
                        <a:t>Can target new drugs (need to recruit users)</a:t>
                      </a:r>
                    </a:p>
                  </a:txBody>
                  <a:tcPr marL="51435" marR="51435" marT="25718" marB="25718"/>
                </a:tc>
                <a:tc>
                  <a:txBody>
                    <a:bodyPr/>
                    <a:lstStyle/>
                    <a:p>
                      <a:r>
                        <a:rPr lang="en-US" sz="1100" dirty="0"/>
                        <a:t>New users have to deliver and be ascertained</a:t>
                      </a:r>
                    </a:p>
                  </a:txBody>
                  <a:tcPr marL="68580" marR="68580" marT="34290" marB="34290"/>
                </a:tc>
                <a:extLst>
                  <a:ext uri="{0D108BD9-81ED-4DB2-BD59-A6C34878D82A}">
                    <a16:rowId xmlns:a16="http://schemas.microsoft.com/office/drawing/2014/main" val="10015"/>
                  </a:ext>
                </a:extLst>
              </a:tr>
            </a:tbl>
          </a:graphicData>
        </a:graphic>
      </p:graphicFrame>
      <p:sp>
        <p:nvSpPr>
          <p:cNvPr id="4" name="Slide Number Placeholder 3">
            <a:extLst>
              <a:ext uri="{FF2B5EF4-FFF2-40B4-BE49-F238E27FC236}">
                <a16:creationId xmlns:a16="http://schemas.microsoft.com/office/drawing/2014/main" id="{074D7421-9D8C-4A7C-8374-BA53D6B19FA3}"/>
              </a:ext>
            </a:extLst>
          </p:cNvPr>
          <p:cNvSpPr>
            <a:spLocks noGrp="1"/>
          </p:cNvSpPr>
          <p:nvPr>
            <p:ph type="sldNum" sz="quarter" idx="12"/>
          </p:nvPr>
        </p:nvSpPr>
        <p:spPr/>
        <p:txBody>
          <a:bodyPr/>
          <a:lstStyle/>
          <a:p>
            <a:fld id="{CFE4BAC9-6D41-4691-9299-18EF07EF0177}" type="slidenum">
              <a:rPr lang="en-US" smtClean="0"/>
              <a:pPr/>
              <a:t>92</a:t>
            </a:fld>
            <a:endParaRPr lang="en-US"/>
          </a:p>
        </p:txBody>
      </p:sp>
      <p:sp>
        <p:nvSpPr>
          <p:cNvPr id="2" name="Date Placeholder 1">
            <a:extLst>
              <a:ext uri="{FF2B5EF4-FFF2-40B4-BE49-F238E27FC236}">
                <a16:creationId xmlns:a16="http://schemas.microsoft.com/office/drawing/2014/main" id="{D8BB4236-D239-4EB0-A26F-AC64E087D8A6}"/>
              </a:ext>
            </a:extLst>
          </p:cNvPr>
          <p:cNvSpPr>
            <a:spLocks noGrp="1"/>
          </p:cNvSpPr>
          <p:nvPr>
            <p:ph type="dt" sz="half" idx="10"/>
          </p:nvPr>
        </p:nvSpPr>
        <p:spPr/>
        <p:txBody>
          <a:bodyPr/>
          <a:lstStyle/>
          <a:p>
            <a:fld id="{1C666710-6D70-4CC4-98B0-C5DFC2E62985}" type="datetime1">
              <a:rPr lang="en-US" smtClean="0"/>
              <a:t>9/7/2020</a:t>
            </a:fld>
            <a:endParaRPr lang="en-US"/>
          </a:p>
        </p:txBody>
      </p:sp>
      <p:sp>
        <p:nvSpPr>
          <p:cNvPr id="3" name="Footer Placeholder 2">
            <a:extLst>
              <a:ext uri="{FF2B5EF4-FFF2-40B4-BE49-F238E27FC236}">
                <a16:creationId xmlns:a16="http://schemas.microsoft.com/office/drawing/2014/main" id="{B6275374-D2F2-4F6F-8078-039E20FB021C}"/>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9934505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a:extLst>
              <a:ext uri="{FF2B5EF4-FFF2-40B4-BE49-F238E27FC236}">
                <a16:creationId xmlns:a16="http://schemas.microsoft.com/office/drawing/2014/main" id="{D38B5A8C-7019-46C6-8498-CE76E86310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602BD265-6549-4208-8C7F-D425E3B38CCD}" type="slidenum">
              <a:rPr lang="en-US" altLang="en-US" sz="1400"/>
              <a:pPr>
                <a:spcBef>
                  <a:spcPct val="0"/>
                </a:spcBef>
                <a:buClrTx/>
                <a:buSzTx/>
                <a:buFontTx/>
                <a:buNone/>
              </a:pPr>
              <a:t>93</a:t>
            </a:fld>
            <a:endParaRPr lang="en-US" altLang="en-US" sz="1400"/>
          </a:p>
        </p:txBody>
      </p:sp>
      <p:sp>
        <p:nvSpPr>
          <p:cNvPr id="859138" name="Rectangle 2">
            <a:extLst>
              <a:ext uri="{FF2B5EF4-FFF2-40B4-BE49-F238E27FC236}">
                <a16:creationId xmlns:a16="http://schemas.microsoft.com/office/drawing/2014/main" id="{CB8BF9BC-C1A2-4203-960E-DBC331909B21}"/>
              </a:ext>
            </a:extLst>
          </p:cNvPr>
          <p:cNvSpPr>
            <a:spLocks noGrp="1" noChangeArrowheads="1"/>
          </p:cNvSpPr>
          <p:nvPr>
            <p:ph type="body" idx="1"/>
          </p:nvPr>
        </p:nvSpPr>
        <p:spPr>
          <a:xfrm>
            <a:off x="833718" y="1600200"/>
            <a:ext cx="9834282" cy="4724400"/>
          </a:xfrm>
        </p:spPr>
        <p:txBody>
          <a:bodyPr/>
          <a:lstStyle/>
          <a:p>
            <a:pPr>
              <a:lnSpc>
                <a:spcPct val="80000"/>
              </a:lnSpc>
              <a:buFont typeface="Monotype Sorts" panose="05010101010101010101" pitchFamily="2" charset="2"/>
              <a:buNone/>
              <a:defRPr/>
            </a:pPr>
            <a:r>
              <a:rPr lang="en-US" b="1" dirty="0"/>
              <a:t>Advantages</a:t>
            </a:r>
          </a:p>
          <a:p>
            <a:pPr>
              <a:defRPr/>
            </a:pPr>
            <a:r>
              <a:rPr lang="en-US" sz="2400" dirty="0"/>
              <a:t>Prospective drug exposure information. No recall bias.</a:t>
            </a:r>
          </a:p>
          <a:p>
            <a:pPr>
              <a:defRPr/>
            </a:pPr>
            <a:r>
              <a:rPr lang="en-US" sz="2400" dirty="0"/>
              <a:t>Concentrating on selected drugs can increase efficiency, particularly to study uncommon drugs in relation to common events. </a:t>
            </a:r>
          </a:p>
          <a:p>
            <a:pPr>
              <a:defRPr/>
            </a:pPr>
            <a:r>
              <a:rPr lang="en-US" sz="2400" dirty="0"/>
              <a:t>Longitudinal. Can estimate risk and risk differences.</a:t>
            </a:r>
          </a:p>
          <a:p>
            <a:pPr>
              <a:defRPr/>
            </a:pPr>
            <a:r>
              <a:rPr lang="en-US" sz="2400" dirty="0"/>
              <a:t>Assess real use through maternal interview.</a:t>
            </a:r>
          </a:p>
          <a:p>
            <a:pPr>
              <a:defRPr/>
            </a:pPr>
            <a:r>
              <a:rPr lang="en-US" sz="2400" dirty="0"/>
              <a:t>Can study multiple exposures and multiple outcomes</a:t>
            </a:r>
          </a:p>
          <a:p>
            <a:pPr>
              <a:lnSpc>
                <a:spcPct val="120000"/>
              </a:lnSpc>
              <a:defRPr/>
            </a:pPr>
            <a:endParaRPr lang="en-US" sz="600" dirty="0">
              <a:latin typeface="Arial Narrow" pitchFamily="34" charset="0"/>
            </a:endParaRPr>
          </a:p>
        </p:txBody>
      </p:sp>
      <p:sp>
        <p:nvSpPr>
          <p:cNvPr id="117764" name="Rectangle 3">
            <a:extLst>
              <a:ext uri="{FF2B5EF4-FFF2-40B4-BE49-F238E27FC236}">
                <a16:creationId xmlns:a16="http://schemas.microsoft.com/office/drawing/2014/main" id="{0258CD4B-B32D-421F-8900-D6D54E65850E}"/>
              </a:ext>
            </a:extLst>
          </p:cNvPr>
          <p:cNvSpPr>
            <a:spLocks noChangeArrowheads="1"/>
          </p:cNvSpPr>
          <p:nvPr/>
        </p:nvSpPr>
        <p:spPr bwMode="auto">
          <a:xfrm>
            <a:off x="800100" y="533400"/>
            <a:ext cx="9563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kumimoji="1" lang="en-US" altLang="en-US" sz="4000" dirty="0">
                <a:latin typeface="+mj-lt"/>
              </a:rPr>
              <a:t>Registries</a:t>
            </a:r>
          </a:p>
        </p:txBody>
      </p:sp>
      <p:sp>
        <p:nvSpPr>
          <p:cNvPr id="2" name="Date Placeholder 1">
            <a:extLst>
              <a:ext uri="{FF2B5EF4-FFF2-40B4-BE49-F238E27FC236}">
                <a16:creationId xmlns:a16="http://schemas.microsoft.com/office/drawing/2014/main" id="{D087CEB1-8645-46D1-A6E1-F1A6873BDEB0}"/>
              </a:ext>
            </a:extLst>
          </p:cNvPr>
          <p:cNvSpPr>
            <a:spLocks noGrp="1"/>
          </p:cNvSpPr>
          <p:nvPr>
            <p:ph type="dt" sz="half" idx="10"/>
          </p:nvPr>
        </p:nvSpPr>
        <p:spPr/>
        <p:txBody>
          <a:bodyPr/>
          <a:lstStyle/>
          <a:p>
            <a:fld id="{B710ED98-C32C-480D-940D-3405B8039EE3}" type="datetime1">
              <a:rPr lang="en-US" smtClean="0"/>
              <a:t>9/7/2020</a:t>
            </a:fld>
            <a:endParaRPr lang="en-US"/>
          </a:p>
        </p:txBody>
      </p:sp>
      <p:sp>
        <p:nvSpPr>
          <p:cNvPr id="3" name="Footer Placeholder 2">
            <a:extLst>
              <a:ext uri="{FF2B5EF4-FFF2-40B4-BE49-F238E27FC236}">
                <a16:creationId xmlns:a16="http://schemas.microsoft.com/office/drawing/2014/main" id="{70C50AC7-60DB-4656-A23A-BE3C3C4E9BCD}"/>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1697793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91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91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91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91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913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91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8"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a:extLst>
              <a:ext uri="{FF2B5EF4-FFF2-40B4-BE49-F238E27FC236}">
                <a16:creationId xmlns:a16="http://schemas.microsoft.com/office/drawing/2014/main" id="{C3D19146-B8C5-4392-9EA6-CE59F95A7A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DD854A9C-DAFB-4EB4-99B8-198D25A25AAF}" type="slidenum">
              <a:rPr lang="en-US" altLang="en-US" sz="1400"/>
              <a:pPr>
                <a:spcBef>
                  <a:spcPct val="0"/>
                </a:spcBef>
                <a:buClrTx/>
                <a:buSzTx/>
                <a:buFontTx/>
                <a:buNone/>
              </a:pPr>
              <a:t>94</a:t>
            </a:fld>
            <a:endParaRPr lang="en-US" altLang="en-US" sz="1400"/>
          </a:p>
        </p:txBody>
      </p:sp>
      <p:sp>
        <p:nvSpPr>
          <p:cNvPr id="861186" name="Rectangle 2">
            <a:extLst>
              <a:ext uri="{FF2B5EF4-FFF2-40B4-BE49-F238E27FC236}">
                <a16:creationId xmlns:a16="http://schemas.microsoft.com/office/drawing/2014/main" id="{1CFD1EE1-F3B9-45DD-A273-F77E45B6E0AA}"/>
              </a:ext>
            </a:extLst>
          </p:cNvPr>
          <p:cNvSpPr>
            <a:spLocks noGrp="1" noChangeArrowheads="1"/>
          </p:cNvSpPr>
          <p:nvPr>
            <p:ph type="body" idx="1"/>
          </p:nvPr>
        </p:nvSpPr>
        <p:spPr>
          <a:xfrm>
            <a:off x="806824" y="1600200"/>
            <a:ext cx="9861176" cy="4724400"/>
          </a:xfrm>
        </p:spPr>
        <p:txBody>
          <a:bodyPr/>
          <a:lstStyle/>
          <a:p>
            <a:pPr>
              <a:buFont typeface="Monotype Sorts" panose="05010101010101010101" pitchFamily="2" charset="2"/>
              <a:buNone/>
              <a:defRPr/>
            </a:pPr>
            <a:r>
              <a:rPr lang="en-US" b="1" dirty="0"/>
              <a:t>Limitations</a:t>
            </a:r>
          </a:p>
          <a:p>
            <a:pPr>
              <a:defRPr/>
            </a:pPr>
            <a:r>
              <a:rPr lang="en-US" sz="2400" dirty="0"/>
              <a:t>Non-representative (self-referral bias, volunteers).</a:t>
            </a:r>
          </a:p>
          <a:p>
            <a:pPr>
              <a:defRPr/>
            </a:pPr>
            <a:r>
              <a:rPr lang="en-US" sz="2400" dirty="0"/>
              <a:t>Often lack control group </a:t>
            </a:r>
            <a:r>
              <a:rPr lang="en-US" sz="2000" i="1" dirty="0"/>
              <a:t>(non-comparable external comparison groups).</a:t>
            </a:r>
          </a:p>
          <a:p>
            <a:pPr>
              <a:defRPr/>
            </a:pPr>
            <a:r>
              <a:rPr lang="en-US" sz="2400" dirty="0"/>
              <a:t>Inefficient (cost and time).</a:t>
            </a:r>
          </a:p>
          <a:p>
            <a:pPr>
              <a:defRPr/>
            </a:pPr>
            <a:r>
              <a:rPr lang="en-US" sz="2400" dirty="0"/>
              <a:t>Limited power. </a:t>
            </a:r>
          </a:p>
          <a:p>
            <a:pPr>
              <a:defRPr/>
            </a:pPr>
            <a:r>
              <a:rPr lang="en-US" sz="2400" dirty="0"/>
              <a:t>Short follow up (cannot assess late development).</a:t>
            </a:r>
          </a:p>
          <a:p>
            <a:pPr>
              <a:defRPr/>
            </a:pPr>
            <a:r>
              <a:rPr lang="en-US" sz="2400" dirty="0"/>
              <a:t>Left truncation. Enrollment late in pregnancy</a:t>
            </a:r>
          </a:p>
          <a:p>
            <a:pPr>
              <a:defRPr/>
            </a:pPr>
            <a:r>
              <a:rPr lang="en-US" sz="2400" dirty="0"/>
              <a:t>Right truncation. Losses to follow-up (selective under-ascertainment)</a:t>
            </a:r>
          </a:p>
          <a:p>
            <a:pPr>
              <a:defRPr/>
            </a:pPr>
            <a:endParaRPr lang="en-US" sz="2400" dirty="0"/>
          </a:p>
        </p:txBody>
      </p:sp>
      <p:sp>
        <p:nvSpPr>
          <p:cNvPr id="119812" name="Rectangle 3">
            <a:extLst>
              <a:ext uri="{FF2B5EF4-FFF2-40B4-BE49-F238E27FC236}">
                <a16:creationId xmlns:a16="http://schemas.microsoft.com/office/drawing/2014/main" id="{51E637BF-B946-4C8B-8773-9F14E2F88CCA}"/>
              </a:ext>
            </a:extLst>
          </p:cNvPr>
          <p:cNvSpPr>
            <a:spLocks noChangeArrowheads="1"/>
          </p:cNvSpPr>
          <p:nvPr/>
        </p:nvSpPr>
        <p:spPr bwMode="auto">
          <a:xfrm>
            <a:off x="806824" y="533400"/>
            <a:ext cx="95563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kumimoji="1" lang="en-US" altLang="en-US" sz="4000" dirty="0">
                <a:latin typeface="+mj-lt"/>
              </a:rPr>
              <a:t>Registries</a:t>
            </a:r>
          </a:p>
        </p:txBody>
      </p:sp>
      <p:sp>
        <p:nvSpPr>
          <p:cNvPr id="2" name="Date Placeholder 1">
            <a:extLst>
              <a:ext uri="{FF2B5EF4-FFF2-40B4-BE49-F238E27FC236}">
                <a16:creationId xmlns:a16="http://schemas.microsoft.com/office/drawing/2014/main" id="{0C6ED57E-7FFE-47A9-8E7C-97500CFB8E56}"/>
              </a:ext>
            </a:extLst>
          </p:cNvPr>
          <p:cNvSpPr>
            <a:spLocks noGrp="1"/>
          </p:cNvSpPr>
          <p:nvPr>
            <p:ph type="dt" sz="half" idx="10"/>
          </p:nvPr>
        </p:nvSpPr>
        <p:spPr/>
        <p:txBody>
          <a:bodyPr/>
          <a:lstStyle/>
          <a:p>
            <a:fld id="{92A2E415-0BD8-46EB-A29E-0E789D48F822}" type="datetime1">
              <a:rPr lang="en-US" smtClean="0"/>
              <a:t>9/7/2020</a:t>
            </a:fld>
            <a:endParaRPr lang="en-US"/>
          </a:p>
        </p:txBody>
      </p:sp>
      <p:sp>
        <p:nvSpPr>
          <p:cNvPr id="3" name="Footer Placeholder 2">
            <a:extLst>
              <a:ext uri="{FF2B5EF4-FFF2-40B4-BE49-F238E27FC236}">
                <a16:creationId xmlns:a16="http://schemas.microsoft.com/office/drawing/2014/main" id="{7FD2270C-EC45-4F33-9EC0-ADBDA18EB8A0}"/>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6985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1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11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11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11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11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1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11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1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a:extLst>
              <a:ext uri="{FF2B5EF4-FFF2-40B4-BE49-F238E27FC236}">
                <a16:creationId xmlns:a16="http://schemas.microsoft.com/office/drawing/2014/main" id="{D38B5A8C-7019-46C6-8498-CE76E86310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602BD265-6549-4208-8C7F-D425E3B38CCD}" type="slidenum">
              <a:rPr lang="en-US" altLang="en-US" sz="1400"/>
              <a:pPr>
                <a:spcBef>
                  <a:spcPct val="0"/>
                </a:spcBef>
                <a:buClrTx/>
                <a:buSzTx/>
                <a:buFontTx/>
                <a:buNone/>
              </a:pPr>
              <a:t>95</a:t>
            </a:fld>
            <a:endParaRPr lang="en-US" altLang="en-US" sz="1400"/>
          </a:p>
        </p:txBody>
      </p:sp>
      <p:sp>
        <p:nvSpPr>
          <p:cNvPr id="859138" name="Rectangle 2">
            <a:extLst>
              <a:ext uri="{FF2B5EF4-FFF2-40B4-BE49-F238E27FC236}">
                <a16:creationId xmlns:a16="http://schemas.microsoft.com/office/drawing/2014/main" id="{CB8BF9BC-C1A2-4203-960E-DBC331909B21}"/>
              </a:ext>
            </a:extLst>
          </p:cNvPr>
          <p:cNvSpPr>
            <a:spLocks noGrp="1" noChangeArrowheads="1"/>
          </p:cNvSpPr>
          <p:nvPr>
            <p:ph type="body" idx="1"/>
          </p:nvPr>
        </p:nvSpPr>
        <p:spPr>
          <a:xfrm>
            <a:off x="833718" y="1600200"/>
            <a:ext cx="9834282" cy="4724400"/>
          </a:xfrm>
        </p:spPr>
        <p:txBody>
          <a:bodyPr/>
          <a:lstStyle/>
          <a:p>
            <a:pPr>
              <a:lnSpc>
                <a:spcPct val="80000"/>
              </a:lnSpc>
              <a:buFont typeface="Monotype Sorts" panose="05010101010101010101" pitchFamily="2" charset="2"/>
              <a:buNone/>
              <a:defRPr/>
            </a:pPr>
            <a:r>
              <a:rPr lang="en-US" b="1" dirty="0"/>
              <a:t>Advantages</a:t>
            </a:r>
          </a:p>
          <a:p>
            <a:pPr>
              <a:defRPr/>
            </a:pPr>
            <a:r>
              <a:rPr lang="en-US" sz="2400" dirty="0"/>
              <a:t>Information on non-prescription drugs.</a:t>
            </a:r>
          </a:p>
          <a:p>
            <a:pPr>
              <a:defRPr/>
            </a:pPr>
            <a:r>
              <a:rPr lang="en-US" sz="2400" dirty="0"/>
              <a:t>Assess real use.</a:t>
            </a:r>
          </a:p>
          <a:p>
            <a:pPr>
              <a:defRPr/>
            </a:pPr>
            <a:r>
              <a:rPr lang="en-US" sz="2400" dirty="0"/>
              <a:t>Information on wide range of covariates.</a:t>
            </a:r>
          </a:p>
          <a:p>
            <a:pPr>
              <a:defRPr/>
            </a:pPr>
            <a:r>
              <a:rPr lang="en-US" sz="2400" dirty="0"/>
              <a:t>Statistical power to study the risk of specific (uncommon) birth defects in relation to relatively common medications.</a:t>
            </a:r>
          </a:p>
          <a:p>
            <a:pPr>
              <a:lnSpc>
                <a:spcPct val="120000"/>
              </a:lnSpc>
              <a:defRPr/>
            </a:pPr>
            <a:endParaRPr lang="en-US" sz="600" dirty="0">
              <a:latin typeface="Arial Narrow" pitchFamily="34" charset="0"/>
            </a:endParaRPr>
          </a:p>
        </p:txBody>
      </p:sp>
      <p:sp>
        <p:nvSpPr>
          <p:cNvPr id="117764" name="Rectangle 3">
            <a:extLst>
              <a:ext uri="{FF2B5EF4-FFF2-40B4-BE49-F238E27FC236}">
                <a16:creationId xmlns:a16="http://schemas.microsoft.com/office/drawing/2014/main" id="{0258CD4B-B32D-421F-8900-D6D54E65850E}"/>
              </a:ext>
            </a:extLst>
          </p:cNvPr>
          <p:cNvSpPr>
            <a:spLocks noChangeArrowheads="1"/>
          </p:cNvSpPr>
          <p:nvPr/>
        </p:nvSpPr>
        <p:spPr bwMode="auto">
          <a:xfrm>
            <a:off x="800100" y="533400"/>
            <a:ext cx="9563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kumimoji="1" lang="en-US" altLang="en-US" sz="4000" dirty="0">
                <a:latin typeface="+mj-lt"/>
              </a:rPr>
              <a:t>Case-Control Studies</a:t>
            </a:r>
          </a:p>
        </p:txBody>
      </p:sp>
      <p:sp>
        <p:nvSpPr>
          <p:cNvPr id="2" name="Date Placeholder 1">
            <a:extLst>
              <a:ext uri="{FF2B5EF4-FFF2-40B4-BE49-F238E27FC236}">
                <a16:creationId xmlns:a16="http://schemas.microsoft.com/office/drawing/2014/main" id="{D087CEB1-8645-46D1-A6E1-F1A6873BDEB0}"/>
              </a:ext>
            </a:extLst>
          </p:cNvPr>
          <p:cNvSpPr>
            <a:spLocks noGrp="1"/>
          </p:cNvSpPr>
          <p:nvPr>
            <p:ph type="dt" sz="half" idx="10"/>
          </p:nvPr>
        </p:nvSpPr>
        <p:spPr/>
        <p:txBody>
          <a:bodyPr/>
          <a:lstStyle/>
          <a:p>
            <a:fld id="{B710ED98-C32C-480D-940D-3405B8039EE3}" type="datetime1">
              <a:rPr lang="en-US" smtClean="0"/>
              <a:t>9/7/2020</a:t>
            </a:fld>
            <a:endParaRPr lang="en-US"/>
          </a:p>
        </p:txBody>
      </p:sp>
      <p:sp>
        <p:nvSpPr>
          <p:cNvPr id="3" name="Footer Placeholder 2">
            <a:extLst>
              <a:ext uri="{FF2B5EF4-FFF2-40B4-BE49-F238E27FC236}">
                <a16:creationId xmlns:a16="http://schemas.microsoft.com/office/drawing/2014/main" id="{70C50AC7-60DB-4656-A23A-BE3C3C4E9BCD}"/>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769488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91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8"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a:extLst>
              <a:ext uri="{FF2B5EF4-FFF2-40B4-BE49-F238E27FC236}">
                <a16:creationId xmlns:a16="http://schemas.microsoft.com/office/drawing/2014/main" id="{C3D19146-B8C5-4392-9EA6-CE59F95A7A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DD854A9C-DAFB-4EB4-99B8-198D25A25AAF}" type="slidenum">
              <a:rPr lang="en-US" altLang="en-US" sz="1400"/>
              <a:pPr>
                <a:spcBef>
                  <a:spcPct val="0"/>
                </a:spcBef>
                <a:buClrTx/>
                <a:buSzTx/>
                <a:buFontTx/>
                <a:buNone/>
              </a:pPr>
              <a:t>96</a:t>
            </a:fld>
            <a:endParaRPr lang="en-US" altLang="en-US" sz="1400"/>
          </a:p>
        </p:txBody>
      </p:sp>
      <p:sp>
        <p:nvSpPr>
          <p:cNvPr id="861186" name="Rectangle 2">
            <a:extLst>
              <a:ext uri="{FF2B5EF4-FFF2-40B4-BE49-F238E27FC236}">
                <a16:creationId xmlns:a16="http://schemas.microsoft.com/office/drawing/2014/main" id="{1CFD1EE1-F3B9-45DD-A273-F77E45B6E0AA}"/>
              </a:ext>
            </a:extLst>
          </p:cNvPr>
          <p:cNvSpPr>
            <a:spLocks noGrp="1" noChangeArrowheads="1"/>
          </p:cNvSpPr>
          <p:nvPr>
            <p:ph type="body" idx="1"/>
          </p:nvPr>
        </p:nvSpPr>
        <p:spPr>
          <a:xfrm>
            <a:off x="806824" y="1600200"/>
            <a:ext cx="9861176" cy="4724400"/>
          </a:xfrm>
        </p:spPr>
        <p:txBody>
          <a:bodyPr/>
          <a:lstStyle/>
          <a:p>
            <a:pPr>
              <a:buFont typeface="Monotype Sorts" panose="05010101010101010101" pitchFamily="2" charset="2"/>
              <a:buNone/>
              <a:defRPr/>
            </a:pPr>
            <a:r>
              <a:rPr lang="en-US" b="1" dirty="0"/>
              <a:t>Limitations</a:t>
            </a:r>
          </a:p>
          <a:p>
            <a:pPr>
              <a:defRPr/>
            </a:pPr>
            <a:r>
              <a:rPr lang="en-US" sz="2400" dirty="0"/>
              <a:t>May be relatively slow to complete. Cost and time.</a:t>
            </a:r>
          </a:p>
          <a:p>
            <a:pPr>
              <a:defRPr/>
            </a:pPr>
            <a:r>
              <a:rPr lang="en-US" sz="2400" dirty="0"/>
              <a:t>Rely on volunteer participation (under-represent minorities).</a:t>
            </a:r>
          </a:p>
          <a:p>
            <a:pPr>
              <a:defRPr/>
            </a:pPr>
            <a:r>
              <a:rPr lang="en-US" sz="2400" dirty="0"/>
              <a:t>Need to identify a valid control group (e.g. malformed controls).</a:t>
            </a:r>
          </a:p>
          <a:p>
            <a:pPr>
              <a:defRPr/>
            </a:pPr>
            <a:r>
              <a:rPr lang="en-US" sz="2400" dirty="0"/>
              <a:t>Need to obtain complete and unbiased drug exposure information</a:t>
            </a:r>
          </a:p>
        </p:txBody>
      </p:sp>
      <p:sp>
        <p:nvSpPr>
          <p:cNvPr id="119812" name="Rectangle 3">
            <a:extLst>
              <a:ext uri="{FF2B5EF4-FFF2-40B4-BE49-F238E27FC236}">
                <a16:creationId xmlns:a16="http://schemas.microsoft.com/office/drawing/2014/main" id="{51E637BF-B946-4C8B-8773-9F14E2F88CCA}"/>
              </a:ext>
            </a:extLst>
          </p:cNvPr>
          <p:cNvSpPr>
            <a:spLocks noChangeArrowheads="1"/>
          </p:cNvSpPr>
          <p:nvPr/>
        </p:nvSpPr>
        <p:spPr bwMode="auto">
          <a:xfrm>
            <a:off x="806824" y="533400"/>
            <a:ext cx="95563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kumimoji="1" lang="en-US" altLang="en-US" sz="4000" dirty="0">
                <a:latin typeface="+mj-lt"/>
              </a:rPr>
              <a:t>Case-Control Studies</a:t>
            </a:r>
          </a:p>
        </p:txBody>
      </p:sp>
      <p:sp>
        <p:nvSpPr>
          <p:cNvPr id="2" name="Date Placeholder 1">
            <a:extLst>
              <a:ext uri="{FF2B5EF4-FFF2-40B4-BE49-F238E27FC236}">
                <a16:creationId xmlns:a16="http://schemas.microsoft.com/office/drawing/2014/main" id="{0C6ED57E-7FFE-47A9-8E7C-97500CFB8E56}"/>
              </a:ext>
            </a:extLst>
          </p:cNvPr>
          <p:cNvSpPr>
            <a:spLocks noGrp="1"/>
          </p:cNvSpPr>
          <p:nvPr>
            <p:ph type="dt" sz="half" idx="10"/>
          </p:nvPr>
        </p:nvSpPr>
        <p:spPr/>
        <p:txBody>
          <a:bodyPr/>
          <a:lstStyle/>
          <a:p>
            <a:fld id="{92A2E415-0BD8-46EB-A29E-0E789D48F822}" type="datetime1">
              <a:rPr lang="en-US" smtClean="0"/>
              <a:t>9/7/2020</a:t>
            </a:fld>
            <a:endParaRPr lang="en-US"/>
          </a:p>
        </p:txBody>
      </p:sp>
      <p:sp>
        <p:nvSpPr>
          <p:cNvPr id="3" name="Footer Placeholder 2">
            <a:extLst>
              <a:ext uri="{FF2B5EF4-FFF2-40B4-BE49-F238E27FC236}">
                <a16:creationId xmlns:a16="http://schemas.microsoft.com/office/drawing/2014/main" id="{7FD2270C-EC45-4F33-9EC0-ADBDA18EB8A0}"/>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839538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1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a:extLst>
              <a:ext uri="{FF2B5EF4-FFF2-40B4-BE49-F238E27FC236}">
                <a16:creationId xmlns:a16="http://schemas.microsoft.com/office/drawing/2014/main" id="{D38B5A8C-7019-46C6-8498-CE76E86310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602BD265-6549-4208-8C7F-D425E3B38CCD}" type="slidenum">
              <a:rPr lang="en-US" altLang="en-US" sz="1400"/>
              <a:pPr>
                <a:spcBef>
                  <a:spcPct val="0"/>
                </a:spcBef>
                <a:buClrTx/>
                <a:buSzTx/>
                <a:buFontTx/>
                <a:buNone/>
              </a:pPr>
              <a:t>97</a:t>
            </a:fld>
            <a:endParaRPr lang="en-US" altLang="en-US" sz="1400"/>
          </a:p>
        </p:txBody>
      </p:sp>
      <p:sp>
        <p:nvSpPr>
          <p:cNvPr id="859138" name="Rectangle 2">
            <a:extLst>
              <a:ext uri="{FF2B5EF4-FFF2-40B4-BE49-F238E27FC236}">
                <a16:creationId xmlns:a16="http://schemas.microsoft.com/office/drawing/2014/main" id="{CB8BF9BC-C1A2-4203-960E-DBC331909B21}"/>
              </a:ext>
            </a:extLst>
          </p:cNvPr>
          <p:cNvSpPr>
            <a:spLocks noGrp="1" noChangeArrowheads="1"/>
          </p:cNvSpPr>
          <p:nvPr>
            <p:ph type="body" idx="1"/>
          </p:nvPr>
        </p:nvSpPr>
        <p:spPr>
          <a:xfrm>
            <a:off x="833718" y="1600200"/>
            <a:ext cx="9834282" cy="4724400"/>
          </a:xfrm>
        </p:spPr>
        <p:txBody>
          <a:bodyPr/>
          <a:lstStyle/>
          <a:p>
            <a:pPr>
              <a:lnSpc>
                <a:spcPct val="80000"/>
              </a:lnSpc>
              <a:buFont typeface="Monotype Sorts" panose="05010101010101010101" pitchFamily="2" charset="2"/>
              <a:buNone/>
              <a:defRPr/>
            </a:pPr>
            <a:r>
              <a:rPr lang="en-US" b="1" dirty="0"/>
              <a:t>Advantages</a:t>
            </a:r>
          </a:p>
          <a:p>
            <a:pPr>
              <a:defRPr/>
            </a:pPr>
            <a:r>
              <a:rPr lang="en-US" sz="2400" dirty="0"/>
              <a:t>Population based. No control selection bias </a:t>
            </a:r>
          </a:p>
          <a:p>
            <a:pPr>
              <a:defRPr/>
            </a:pPr>
            <a:r>
              <a:rPr lang="en-US" sz="2400" dirty="0"/>
              <a:t>Prospective drug exposure information. No recall bias</a:t>
            </a:r>
          </a:p>
          <a:p>
            <a:pPr>
              <a:defRPr/>
            </a:pPr>
            <a:r>
              <a:rPr lang="en-US" sz="2400" dirty="0"/>
              <a:t>Information on a wide range of confounders</a:t>
            </a:r>
          </a:p>
          <a:p>
            <a:pPr>
              <a:defRPr/>
            </a:pPr>
            <a:r>
              <a:rPr lang="en-US" sz="2400" dirty="0"/>
              <a:t>Efficient (cost and time)</a:t>
            </a:r>
          </a:p>
          <a:p>
            <a:pPr>
              <a:defRPr/>
            </a:pPr>
            <a:r>
              <a:rPr lang="en-US" sz="2400" dirty="0"/>
              <a:t>Real clinical practice, not limited to volunteers</a:t>
            </a:r>
          </a:p>
          <a:p>
            <a:pPr>
              <a:defRPr/>
            </a:pPr>
            <a:r>
              <a:rPr lang="en-US" sz="2400" dirty="0"/>
              <a:t>Longitudinal. Can estimate risk and risk differences</a:t>
            </a:r>
          </a:p>
          <a:p>
            <a:pPr>
              <a:defRPr/>
            </a:pPr>
            <a:r>
              <a:rPr lang="en-US" sz="2400" dirty="0"/>
              <a:t>Can study multiple exposures and multiple outcomes</a:t>
            </a:r>
          </a:p>
          <a:p>
            <a:pPr>
              <a:defRPr/>
            </a:pPr>
            <a:r>
              <a:rPr lang="en-US" sz="2400" dirty="0"/>
              <a:t>May have large sample size</a:t>
            </a:r>
          </a:p>
          <a:p>
            <a:pPr>
              <a:lnSpc>
                <a:spcPct val="120000"/>
              </a:lnSpc>
              <a:defRPr/>
            </a:pPr>
            <a:endParaRPr lang="en-US" sz="600" dirty="0">
              <a:latin typeface="Arial Narrow" pitchFamily="34" charset="0"/>
            </a:endParaRPr>
          </a:p>
        </p:txBody>
      </p:sp>
      <p:sp>
        <p:nvSpPr>
          <p:cNvPr id="117764" name="Rectangle 3">
            <a:extLst>
              <a:ext uri="{FF2B5EF4-FFF2-40B4-BE49-F238E27FC236}">
                <a16:creationId xmlns:a16="http://schemas.microsoft.com/office/drawing/2014/main" id="{0258CD4B-B32D-421F-8900-D6D54E65850E}"/>
              </a:ext>
            </a:extLst>
          </p:cNvPr>
          <p:cNvSpPr>
            <a:spLocks noChangeArrowheads="1"/>
          </p:cNvSpPr>
          <p:nvPr/>
        </p:nvSpPr>
        <p:spPr bwMode="auto">
          <a:xfrm>
            <a:off x="800100" y="533400"/>
            <a:ext cx="9563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kumimoji="1" lang="en-US" altLang="en-US" sz="4000" dirty="0">
                <a:latin typeface="+mj-lt"/>
              </a:rPr>
              <a:t>Healthcare Databases</a:t>
            </a:r>
          </a:p>
        </p:txBody>
      </p:sp>
      <p:sp>
        <p:nvSpPr>
          <p:cNvPr id="2" name="Date Placeholder 1">
            <a:extLst>
              <a:ext uri="{FF2B5EF4-FFF2-40B4-BE49-F238E27FC236}">
                <a16:creationId xmlns:a16="http://schemas.microsoft.com/office/drawing/2014/main" id="{D087CEB1-8645-46D1-A6E1-F1A6873BDEB0}"/>
              </a:ext>
            </a:extLst>
          </p:cNvPr>
          <p:cNvSpPr>
            <a:spLocks noGrp="1"/>
          </p:cNvSpPr>
          <p:nvPr>
            <p:ph type="dt" sz="half" idx="10"/>
          </p:nvPr>
        </p:nvSpPr>
        <p:spPr/>
        <p:txBody>
          <a:bodyPr/>
          <a:lstStyle/>
          <a:p>
            <a:fld id="{B710ED98-C32C-480D-940D-3405B8039EE3}" type="datetime1">
              <a:rPr lang="en-US" smtClean="0"/>
              <a:t>9/7/2020</a:t>
            </a:fld>
            <a:endParaRPr lang="en-US"/>
          </a:p>
        </p:txBody>
      </p:sp>
      <p:sp>
        <p:nvSpPr>
          <p:cNvPr id="3" name="Footer Placeholder 2">
            <a:extLst>
              <a:ext uri="{FF2B5EF4-FFF2-40B4-BE49-F238E27FC236}">
                <a16:creationId xmlns:a16="http://schemas.microsoft.com/office/drawing/2014/main" id="{70C50AC7-60DB-4656-A23A-BE3C3C4E9BCD}"/>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2599074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91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8"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a:extLst>
              <a:ext uri="{FF2B5EF4-FFF2-40B4-BE49-F238E27FC236}">
                <a16:creationId xmlns:a16="http://schemas.microsoft.com/office/drawing/2014/main" id="{C3D19146-B8C5-4392-9EA6-CE59F95A7A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DD854A9C-DAFB-4EB4-99B8-198D25A25AAF}" type="slidenum">
              <a:rPr lang="en-US" altLang="en-US" sz="1400"/>
              <a:pPr>
                <a:spcBef>
                  <a:spcPct val="0"/>
                </a:spcBef>
                <a:buClrTx/>
                <a:buSzTx/>
                <a:buFontTx/>
                <a:buNone/>
              </a:pPr>
              <a:t>98</a:t>
            </a:fld>
            <a:endParaRPr lang="en-US" altLang="en-US" sz="1400"/>
          </a:p>
        </p:txBody>
      </p:sp>
      <p:sp>
        <p:nvSpPr>
          <p:cNvPr id="861186" name="Rectangle 2">
            <a:extLst>
              <a:ext uri="{FF2B5EF4-FFF2-40B4-BE49-F238E27FC236}">
                <a16:creationId xmlns:a16="http://schemas.microsoft.com/office/drawing/2014/main" id="{1CFD1EE1-F3B9-45DD-A273-F77E45B6E0AA}"/>
              </a:ext>
            </a:extLst>
          </p:cNvPr>
          <p:cNvSpPr>
            <a:spLocks noGrp="1" noChangeArrowheads="1"/>
          </p:cNvSpPr>
          <p:nvPr>
            <p:ph type="body" idx="1"/>
          </p:nvPr>
        </p:nvSpPr>
        <p:spPr>
          <a:xfrm>
            <a:off x="806824" y="1600200"/>
            <a:ext cx="9861176" cy="4724400"/>
          </a:xfrm>
        </p:spPr>
        <p:txBody>
          <a:bodyPr/>
          <a:lstStyle/>
          <a:p>
            <a:pPr>
              <a:buFont typeface="Monotype Sorts" panose="05010101010101010101" pitchFamily="2" charset="2"/>
              <a:buNone/>
              <a:defRPr/>
            </a:pPr>
            <a:r>
              <a:rPr lang="en-US" b="1" dirty="0"/>
              <a:t>Limitations</a:t>
            </a:r>
          </a:p>
          <a:p>
            <a:pPr>
              <a:defRPr/>
            </a:pPr>
            <a:r>
              <a:rPr lang="en-US" sz="2400" dirty="0"/>
              <a:t>Limited to prescription drugs</a:t>
            </a:r>
          </a:p>
          <a:p>
            <a:pPr>
              <a:defRPr/>
            </a:pPr>
            <a:r>
              <a:rPr lang="en-US" sz="2400" dirty="0"/>
              <a:t>Assess prescription or dispensing ≠ real use (need sensitivity analyses)</a:t>
            </a:r>
          </a:p>
          <a:p>
            <a:pPr>
              <a:defRPr/>
            </a:pPr>
            <a:r>
              <a:rPr lang="en-US" sz="2400" dirty="0"/>
              <a:t>Incomplete ascertainment of terminations (need sensitivity analyses)</a:t>
            </a:r>
          </a:p>
          <a:p>
            <a:pPr>
              <a:defRPr/>
            </a:pPr>
            <a:r>
              <a:rPr lang="en-US" sz="2400" dirty="0"/>
              <a:t>Limited information on specific potential confounders, e.g. BMI (need sensitivity analyses)</a:t>
            </a:r>
          </a:p>
          <a:p>
            <a:pPr>
              <a:defRPr/>
            </a:pPr>
            <a:r>
              <a:rPr lang="en-US" sz="2400" dirty="0"/>
              <a:t>Limited power when exposure &amp; outcome are infrequent (need collaborations)</a:t>
            </a:r>
          </a:p>
          <a:p>
            <a:pPr>
              <a:defRPr/>
            </a:pPr>
            <a:r>
              <a:rPr lang="en-US" sz="2400" dirty="0"/>
              <a:t>Relatively short follow up (explore feasibility of studying long-term consequences)</a:t>
            </a:r>
          </a:p>
        </p:txBody>
      </p:sp>
      <p:sp>
        <p:nvSpPr>
          <p:cNvPr id="119812" name="Rectangle 3">
            <a:extLst>
              <a:ext uri="{FF2B5EF4-FFF2-40B4-BE49-F238E27FC236}">
                <a16:creationId xmlns:a16="http://schemas.microsoft.com/office/drawing/2014/main" id="{51E637BF-B946-4C8B-8773-9F14E2F88CCA}"/>
              </a:ext>
            </a:extLst>
          </p:cNvPr>
          <p:cNvSpPr>
            <a:spLocks noChangeArrowheads="1"/>
          </p:cNvSpPr>
          <p:nvPr/>
        </p:nvSpPr>
        <p:spPr bwMode="auto">
          <a:xfrm>
            <a:off x="806824" y="533400"/>
            <a:ext cx="95563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anose="05010101010101010101"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anose="05010101010101010101"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anose="05010101010101010101"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kumimoji="1" lang="en-US" altLang="en-US" sz="4000" dirty="0">
                <a:latin typeface="+mj-lt"/>
              </a:rPr>
              <a:t>Healthcare Databases</a:t>
            </a:r>
          </a:p>
        </p:txBody>
      </p:sp>
      <p:sp>
        <p:nvSpPr>
          <p:cNvPr id="2" name="Date Placeholder 1">
            <a:extLst>
              <a:ext uri="{FF2B5EF4-FFF2-40B4-BE49-F238E27FC236}">
                <a16:creationId xmlns:a16="http://schemas.microsoft.com/office/drawing/2014/main" id="{0C6ED57E-7FFE-47A9-8E7C-97500CFB8E56}"/>
              </a:ext>
            </a:extLst>
          </p:cNvPr>
          <p:cNvSpPr>
            <a:spLocks noGrp="1"/>
          </p:cNvSpPr>
          <p:nvPr>
            <p:ph type="dt" sz="half" idx="10"/>
          </p:nvPr>
        </p:nvSpPr>
        <p:spPr/>
        <p:txBody>
          <a:bodyPr/>
          <a:lstStyle/>
          <a:p>
            <a:fld id="{92A2E415-0BD8-46EB-A29E-0E789D48F822}" type="datetime1">
              <a:rPr lang="en-US" smtClean="0"/>
              <a:t>9/7/2020</a:t>
            </a:fld>
            <a:endParaRPr lang="en-US"/>
          </a:p>
        </p:txBody>
      </p:sp>
      <p:sp>
        <p:nvSpPr>
          <p:cNvPr id="3" name="Footer Placeholder 2">
            <a:extLst>
              <a:ext uri="{FF2B5EF4-FFF2-40B4-BE49-F238E27FC236}">
                <a16:creationId xmlns:a16="http://schemas.microsoft.com/office/drawing/2014/main" id="{7FD2270C-EC45-4F33-9EC0-ADBDA18EB8A0}"/>
              </a:ext>
            </a:extLst>
          </p:cNvPr>
          <p:cNvSpPr>
            <a:spLocks noGrp="1"/>
          </p:cNvSpPr>
          <p:nvPr>
            <p:ph type="ftr" sz="quarter" idx="11"/>
          </p:nvPr>
        </p:nvSpPr>
        <p:spPr/>
        <p:txBody>
          <a:bodyPr/>
          <a:lstStyle/>
          <a:p>
            <a:r>
              <a:rPr lang="en-US"/>
              <a:t>Hernandez-Diaz</a:t>
            </a:r>
          </a:p>
        </p:txBody>
      </p:sp>
    </p:spTree>
    <p:extLst>
      <p:ext uri="{BB962C8B-B14F-4D97-AF65-F5344CB8AC3E}">
        <p14:creationId xmlns:p14="http://schemas.microsoft.com/office/powerpoint/2010/main" val="3682557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1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3333FF"/>
    </a:dk2>
    <a:lt2>
      <a:srgbClr val="FFFFFF"/>
    </a:lt2>
    <a:accent1>
      <a:srgbClr val="0179CB"/>
    </a:accent1>
    <a:accent2>
      <a:srgbClr val="FFCC00"/>
    </a:accent2>
    <a:accent3>
      <a:srgbClr val="ADADFF"/>
    </a:accent3>
    <a:accent4>
      <a:srgbClr val="DADADA"/>
    </a:accent4>
    <a:accent5>
      <a:srgbClr val="AABEE2"/>
    </a:accent5>
    <a:accent6>
      <a:srgbClr val="E7B900"/>
    </a:accent6>
    <a:hlink>
      <a:srgbClr val="6600CC"/>
    </a:hlink>
    <a:folHlink>
      <a:srgbClr val="6699FF"/>
    </a:folHlink>
  </a:clrScheme>
  <a:fontScheme name="Gener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1406</TotalTime>
  <Words>6855</Words>
  <Application>Microsoft Office PowerPoint</Application>
  <PresentationFormat>Widescreen</PresentationFormat>
  <Paragraphs>1211</Paragraphs>
  <Slides>98</Slides>
  <Notes>70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98</vt:i4>
      </vt:variant>
    </vt:vector>
  </HeadingPairs>
  <TitlesOfParts>
    <vt:vector size="111" baseType="lpstr">
      <vt:lpstr>Arial</vt:lpstr>
      <vt:lpstr>Arial Narrow</vt:lpstr>
      <vt:lpstr>Calibri</vt:lpstr>
      <vt:lpstr>Calibri Light</vt:lpstr>
      <vt:lpstr>Courier New</vt:lpstr>
      <vt:lpstr>Franklin Gothic Book</vt:lpstr>
      <vt:lpstr>Franklin Gothic Book Regular</vt:lpstr>
      <vt:lpstr>Monotype Sorts</vt:lpstr>
      <vt:lpstr>Times New Roman</vt:lpstr>
      <vt:lpstr>Wingdings</vt:lpstr>
      <vt:lpstr>Office Theme</vt:lpstr>
      <vt:lpstr>Microsoft Graph 97 Chart</vt:lpstr>
      <vt:lpstr>Worksheet</vt:lpstr>
      <vt:lpstr>Drug Safety in Pregnancy:  Challenges and Solutions  Sonia Hernández-Díaz, MD, DrPH</vt:lpstr>
      <vt:lpstr>Disclosure</vt:lpstr>
      <vt:lpstr>Outline</vt:lpstr>
      <vt:lpstr>Outline</vt:lpstr>
      <vt:lpstr>Background</vt:lpstr>
      <vt:lpstr>PowerPoint Presentation</vt:lpstr>
      <vt:lpstr>PowerPoint Presentation</vt:lpstr>
      <vt:lpstr>Thalidomide</vt:lpstr>
      <vt:lpstr>Thalidomide</vt:lpstr>
      <vt:lpstr>Lessons learned</vt:lpstr>
      <vt:lpstr>Lessons learned</vt:lpstr>
      <vt:lpstr>PowerPoint Presentation</vt:lpstr>
      <vt:lpstr>Lessons learned</vt:lpstr>
      <vt:lpstr>Lessons learned</vt:lpstr>
      <vt:lpstr>Lessons learned</vt:lpstr>
      <vt:lpstr>Was there enough evidence to withdraw bendectin? </vt:lpstr>
      <vt:lpstr>PowerPoint Presentation</vt:lpstr>
      <vt:lpstr>PowerPoint Presentation</vt:lpstr>
      <vt:lpstr>Outline</vt:lpstr>
      <vt:lpstr>Is this still a problem today? Do pregnant women use drugs?</vt:lpstr>
      <vt:lpstr>What do we need to know for a given drug?</vt:lpstr>
      <vt:lpstr>Most commonly used drugs</vt:lpstr>
      <vt:lpstr>Secular patterns of selected anti-nausea medications during the first trimester </vt:lpstr>
      <vt:lpstr>PowerPoint Presentation</vt:lpstr>
      <vt:lpstr>Where can we identify teratogens?</vt:lpstr>
      <vt:lpstr>Where can we identify teratogens?</vt:lpstr>
      <vt:lpstr>Where can we identify teratogens?</vt:lpstr>
      <vt:lpstr>Surveillance strategy</vt:lpstr>
      <vt:lpstr>Outline</vt:lpstr>
      <vt:lpstr>Source Population</vt:lpstr>
      <vt:lpstr>Role of multifetal gestations</vt:lpstr>
      <vt:lpstr>Information Bias - Exposure </vt:lpstr>
      <vt:lpstr>Information Bias - Solutions </vt:lpstr>
      <vt:lpstr>Information Bias - Outcome </vt:lpstr>
      <vt:lpstr>Information Bias - Solutions </vt:lpstr>
      <vt:lpstr>Use algorithms that prioritize Specificity </vt:lpstr>
      <vt:lpstr>PowerPoint Presentation</vt:lpstr>
      <vt:lpstr>Validation studies</vt:lpstr>
      <vt:lpstr>Validation studies</vt:lpstr>
      <vt:lpstr>Sensitivity analyses</vt:lpstr>
      <vt:lpstr>Selection Bias  </vt:lpstr>
      <vt:lpstr>PowerPoint Presentation</vt:lpstr>
      <vt:lpstr>PowerPoint Presentation</vt:lpstr>
      <vt:lpstr>PowerPoint Presentation</vt:lpstr>
      <vt:lpstr>Selection Bias  </vt:lpstr>
      <vt:lpstr>PowerPoint Presentation</vt:lpstr>
      <vt:lpstr>PowerPoint Presentation</vt:lpstr>
      <vt:lpstr>PowerPoint Presentation</vt:lpstr>
      <vt:lpstr>PowerPoint Presentation</vt:lpstr>
      <vt:lpstr>Selection Bias - Solutions  </vt:lpstr>
      <vt:lpstr>Selection Bias  </vt:lpstr>
      <vt:lpstr>Selection Bias  </vt:lpstr>
      <vt:lpstr>PowerPoint Presentation</vt:lpstr>
      <vt:lpstr>PowerPoint Presentation</vt:lpstr>
      <vt:lpstr>PowerPoint Presentation</vt:lpstr>
      <vt:lpstr>Confounding</vt:lpstr>
      <vt:lpstr>Effect of antidepressants on the risk of cardiac defects</vt:lpstr>
      <vt:lpstr>Confounding</vt:lpstr>
      <vt:lpstr>PowerPoint Presentation</vt:lpstr>
      <vt:lpstr>Pregnancy Registries</vt:lpstr>
      <vt:lpstr>Deciding the minimal sample size: Under null</vt:lpstr>
      <vt:lpstr>Deciding the minimal sample size: Under alternative</vt:lpstr>
      <vt:lpstr>PowerPoint Presentation</vt:lpstr>
      <vt:lpstr>PowerPoint Presentation</vt:lpstr>
      <vt:lpstr>Consequences of small numbers</vt:lpstr>
      <vt:lpstr>Incorrect use of p-values and confidence intervals</vt:lpstr>
      <vt:lpstr>Consequences of small numbers + multiple comparisons  </vt:lpstr>
      <vt:lpstr>Selective reporting renders false the meanings of statistical significance, P values, and confidence intervals  </vt:lpstr>
      <vt:lpstr>Solution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of major malformations among infants exposed to specific AED in monotherapy during the first trimester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Tiede, Megan</dc:creator>
  <cp:lastModifiedBy>Hernandez-Diaz, Sonia</cp:lastModifiedBy>
  <cp:revision>165</cp:revision>
  <dcterms:created xsi:type="dcterms:W3CDTF">2019-04-08T13:48:35Z</dcterms:created>
  <dcterms:modified xsi:type="dcterms:W3CDTF">2020-09-08T04:47:32Z</dcterms:modified>
</cp:coreProperties>
</file>