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2"/>
  </p:notesMasterIdLst>
  <p:sldIdLst>
    <p:sldId id="282" r:id="rId2"/>
    <p:sldId id="505" r:id="rId3"/>
    <p:sldId id="494" r:id="rId4"/>
    <p:sldId id="502" r:id="rId5"/>
    <p:sldId id="503" r:id="rId6"/>
    <p:sldId id="508" r:id="rId7"/>
    <p:sldId id="527" r:id="rId8"/>
    <p:sldId id="531" r:id="rId9"/>
    <p:sldId id="521" r:id="rId10"/>
    <p:sldId id="528" r:id="rId11"/>
    <p:sldId id="507" r:id="rId12"/>
    <p:sldId id="522" r:id="rId13"/>
    <p:sldId id="523" r:id="rId14"/>
    <p:sldId id="524" r:id="rId15"/>
    <p:sldId id="529" r:id="rId16"/>
    <p:sldId id="532" r:id="rId17"/>
    <p:sldId id="277" r:id="rId18"/>
    <p:sldId id="530" r:id="rId19"/>
    <p:sldId id="526" r:id="rId20"/>
    <p:sldId id="546" r:id="rId21"/>
    <p:sldId id="412" r:id="rId22"/>
    <p:sldId id="413" r:id="rId23"/>
    <p:sldId id="547" r:id="rId24"/>
    <p:sldId id="415" r:id="rId25"/>
    <p:sldId id="416" r:id="rId26"/>
    <p:sldId id="417" r:id="rId27"/>
    <p:sldId id="425" r:id="rId28"/>
    <p:sldId id="299" r:id="rId29"/>
    <p:sldId id="533" r:id="rId30"/>
    <p:sldId id="534" r:id="rId31"/>
    <p:sldId id="471" r:id="rId32"/>
    <p:sldId id="440" r:id="rId33"/>
    <p:sldId id="423" r:id="rId34"/>
    <p:sldId id="554" r:id="rId35"/>
    <p:sldId id="551" r:id="rId36"/>
    <p:sldId id="427" r:id="rId37"/>
    <p:sldId id="535" r:id="rId38"/>
    <p:sldId id="516" r:id="rId39"/>
    <p:sldId id="402" r:id="rId40"/>
    <p:sldId id="515" r:id="rId41"/>
    <p:sldId id="561" r:id="rId42"/>
    <p:sldId id="555" r:id="rId43"/>
    <p:sldId id="313" r:id="rId44"/>
    <p:sldId id="562" r:id="rId45"/>
    <p:sldId id="548" r:id="rId46"/>
    <p:sldId id="557" r:id="rId47"/>
    <p:sldId id="553" r:id="rId48"/>
    <p:sldId id="560" r:id="rId49"/>
    <p:sldId id="563" r:id="rId50"/>
    <p:sldId id="380" r:id="rId5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urkhart, Keith" initials="BK" lastIdx="2" clrIdx="0"/>
  <p:cmAuthor id="1" name="Graham, David J" initials="GDJ" lastIdx="4" clrIdx="1">
    <p:extLst>
      <p:ext uri="{19B8F6BF-5375-455C-9EA6-DF929625EA0E}">
        <p15:presenceInfo xmlns:p15="http://schemas.microsoft.com/office/powerpoint/2012/main" userId="S-1-5-21-1078081533-606747145-839522115-351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70B0"/>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28" autoAdjust="0"/>
    <p:restoredTop sz="91124" autoAdjust="0"/>
  </p:normalViewPr>
  <p:slideViewPr>
    <p:cSldViewPr snapToGrid="0" snapToObjects="1">
      <p:cViewPr varScale="1">
        <p:scale>
          <a:sx n="104" d="100"/>
          <a:sy n="104" d="100"/>
        </p:scale>
        <p:origin x="1800"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25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fda.gov\wodc\CDER\Users06\Elande.Baro\Desktop\ProjectAssignments\Anticoagulants_Sep2015\worksheets\02162017\AC_2010_2015_Persistency_Matched_16Feb201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Sheet1!$D$2</c:f>
              <c:strCache>
                <c:ptCount val="1"/>
              </c:strCache>
            </c:strRef>
          </c:tx>
          <c:spPr>
            <a:solidFill>
              <a:schemeClr val="accent1"/>
            </a:solidFill>
            <a:ln>
              <a:noFill/>
            </a:ln>
            <a:effectLst/>
          </c:spPr>
          <c:invertIfNegative val="0"/>
          <c:cat>
            <c:numRef>
              <c:f>Sheet1!$C$3:$C$11</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Sheet1!$D$3:$D$11</c:f>
              <c:numCache>
                <c:formatCode>General</c:formatCode>
                <c:ptCount val="9"/>
                <c:pt idx="0">
                  <c:v>2</c:v>
                </c:pt>
                <c:pt idx="1">
                  <c:v>2</c:v>
                </c:pt>
                <c:pt idx="2">
                  <c:v>8</c:v>
                </c:pt>
                <c:pt idx="3">
                  <c:v>9</c:v>
                </c:pt>
                <c:pt idx="4">
                  <c:v>22</c:v>
                </c:pt>
                <c:pt idx="5">
                  <c:v>62</c:v>
                </c:pt>
                <c:pt idx="6">
                  <c:v>75</c:v>
                </c:pt>
                <c:pt idx="7">
                  <c:v>178</c:v>
                </c:pt>
                <c:pt idx="8">
                  <c:v>316</c:v>
                </c:pt>
              </c:numCache>
            </c:numRef>
          </c:val>
          <c:extLst>
            <c:ext xmlns:c16="http://schemas.microsoft.com/office/drawing/2014/chart" uri="{C3380CC4-5D6E-409C-BE32-E72D297353CC}">
              <c16:uniqueId val="{00000000-C995-435E-8A5C-9E5341250B4E}"/>
            </c:ext>
          </c:extLst>
        </c:ser>
        <c:dLbls>
          <c:showLegendKey val="0"/>
          <c:showVal val="0"/>
          <c:showCatName val="0"/>
          <c:showSerName val="0"/>
          <c:showPercent val="0"/>
          <c:showBubbleSize val="0"/>
        </c:dLbls>
        <c:gapWidth val="219"/>
        <c:overlap val="-27"/>
        <c:axId val="402011048"/>
        <c:axId val="402011704"/>
      </c:barChart>
      <c:catAx>
        <c:axId val="402011048"/>
        <c:scaling>
          <c:orientation val="minMax"/>
        </c:scaling>
        <c:delete val="0"/>
        <c:axPos val="b"/>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n-US" sz="1800" b="1"/>
                  <a:t>Year</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402011704"/>
        <c:crosses val="autoZero"/>
        <c:auto val="1"/>
        <c:lblAlgn val="ctr"/>
        <c:lblOffset val="100"/>
        <c:noMultiLvlLbl val="0"/>
      </c:catAx>
      <c:valAx>
        <c:axId val="4020117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n-US" sz="1800" b="1"/>
                  <a:t>No. Publications</a:t>
                </a:r>
              </a:p>
            </c:rich>
          </c:tx>
          <c:layout>
            <c:manualLayout>
              <c:xMode val="edge"/>
              <c:yMode val="edge"/>
              <c:x val="1.3888888888888888E-2"/>
              <c:y val="0.27889289880431611"/>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4020110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sz="1800" b="1" i="0" baseline="0">
                <a:solidFill>
                  <a:sysClr val="windowText" lastClr="000000"/>
                </a:solidFill>
                <a:effectLst/>
              </a:rPr>
              <a:t>Remaining Patients on Treatment (3-Day Gap Allowance) After Matching Warfarin to NOACs with Replacement </a:t>
            </a:r>
            <a:endParaRPr lang="en-US">
              <a:solidFill>
                <a:sysClr val="windowText" lastClr="000000"/>
              </a:solidFill>
              <a:effectLst/>
            </a:endParaRPr>
          </a:p>
        </c:rich>
      </c:tx>
      <c:overlay val="0"/>
      <c:spPr>
        <a:noFill/>
        <a:ln>
          <a:noFill/>
        </a:ln>
        <a:effectLst/>
      </c:spPr>
    </c:title>
    <c:autoTitleDeleted val="0"/>
    <c:plotArea>
      <c:layout/>
      <c:scatterChart>
        <c:scatterStyle val="lineMarker"/>
        <c:varyColors val="0"/>
        <c:ser>
          <c:idx val="0"/>
          <c:order val="0"/>
          <c:tx>
            <c:strRef>
              <c:f>'HIDE_d01H 03'!$A$1</c:f>
              <c:strCache>
                <c:ptCount val="1"/>
                <c:pt idx="0">
                  <c:v>Dabigatran 300mg (N=86,198)</c:v>
                </c:pt>
              </c:strCache>
            </c:strRef>
          </c:tx>
          <c:spPr>
            <a:ln w="19050" cap="rnd">
              <a:solidFill>
                <a:schemeClr val="accent1"/>
              </a:solidFill>
              <a:round/>
            </a:ln>
            <a:effectLst/>
          </c:spPr>
          <c:marker>
            <c:symbol val="none"/>
          </c:marker>
          <c:xVal>
            <c:numRef>
              <c:f>'HIDE_d01H 03'!$B$2:$B$203</c:f>
              <c:numCache>
                <c:formatCode>General</c:formatCode>
                <c:ptCount val="202"/>
                <c:pt idx="0">
                  <c:v>0</c:v>
                </c:pt>
                <c:pt idx="1">
                  <c:v>0</c:v>
                </c:pt>
                <c:pt idx="2">
                  <c:v>1</c:v>
                </c:pt>
                <c:pt idx="3">
                  <c:v>2</c:v>
                </c:pt>
                <c:pt idx="4">
                  <c:v>3</c:v>
                </c:pt>
                <c:pt idx="5">
                  <c:v>4</c:v>
                </c:pt>
                <c:pt idx="6">
                  <c:v>5</c:v>
                </c:pt>
                <c:pt idx="7">
                  <c:v>6</c:v>
                </c:pt>
                <c:pt idx="8">
                  <c:v>7</c:v>
                </c:pt>
                <c:pt idx="9">
                  <c:v>8</c:v>
                </c:pt>
                <c:pt idx="10">
                  <c:v>9</c:v>
                </c:pt>
                <c:pt idx="11">
                  <c:v>10</c:v>
                </c:pt>
                <c:pt idx="12">
                  <c:v>11</c:v>
                </c:pt>
                <c:pt idx="13">
                  <c:v>12</c:v>
                </c:pt>
                <c:pt idx="14">
                  <c:v>13</c:v>
                </c:pt>
                <c:pt idx="15">
                  <c:v>14</c:v>
                </c:pt>
                <c:pt idx="16">
                  <c:v>15</c:v>
                </c:pt>
                <c:pt idx="17">
                  <c:v>16</c:v>
                </c:pt>
                <c:pt idx="18">
                  <c:v>17</c:v>
                </c:pt>
                <c:pt idx="19">
                  <c:v>18</c:v>
                </c:pt>
                <c:pt idx="20">
                  <c:v>19</c:v>
                </c:pt>
                <c:pt idx="21">
                  <c:v>20</c:v>
                </c:pt>
                <c:pt idx="22">
                  <c:v>21</c:v>
                </c:pt>
                <c:pt idx="23">
                  <c:v>22</c:v>
                </c:pt>
                <c:pt idx="24">
                  <c:v>23</c:v>
                </c:pt>
                <c:pt idx="25">
                  <c:v>24</c:v>
                </c:pt>
                <c:pt idx="26">
                  <c:v>25</c:v>
                </c:pt>
                <c:pt idx="27">
                  <c:v>26</c:v>
                </c:pt>
                <c:pt idx="28">
                  <c:v>27</c:v>
                </c:pt>
                <c:pt idx="29">
                  <c:v>28</c:v>
                </c:pt>
                <c:pt idx="30">
                  <c:v>29</c:v>
                </c:pt>
                <c:pt idx="31">
                  <c:v>30</c:v>
                </c:pt>
                <c:pt idx="32">
                  <c:v>31</c:v>
                </c:pt>
                <c:pt idx="33">
                  <c:v>32</c:v>
                </c:pt>
                <c:pt idx="34">
                  <c:v>33</c:v>
                </c:pt>
                <c:pt idx="35">
                  <c:v>34</c:v>
                </c:pt>
                <c:pt idx="36">
                  <c:v>35</c:v>
                </c:pt>
                <c:pt idx="37">
                  <c:v>36</c:v>
                </c:pt>
                <c:pt idx="38">
                  <c:v>37</c:v>
                </c:pt>
                <c:pt idx="39">
                  <c:v>38</c:v>
                </c:pt>
                <c:pt idx="40">
                  <c:v>39</c:v>
                </c:pt>
                <c:pt idx="41">
                  <c:v>40</c:v>
                </c:pt>
                <c:pt idx="42">
                  <c:v>41</c:v>
                </c:pt>
                <c:pt idx="43">
                  <c:v>42</c:v>
                </c:pt>
                <c:pt idx="44">
                  <c:v>43</c:v>
                </c:pt>
                <c:pt idx="45">
                  <c:v>44</c:v>
                </c:pt>
                <c:pt idx="46">
                  <c:v>45</c:v>
                </c:pt>
                <c:pt idx="47">
                  <c:v>46</c:v>
                </c:pt>
                <c:pt idx="48">
                  <c:v>47</c:v>
                </c:pt>
                <c:pt idx="49">
                  <c:v>48</c:v>
                </c:pt>
                <c:pt idx="50">
                  <c:v>49</c:v>
                </c:pt>
                <c:pt idx="51">
                  <c:v>50</c:v>
                </c:pt>
                <c:pt idx="52">
                  <c:v>51</c:v>
                </c:pt>
                <c:pt idx="53">
                  <c:v>52</c:v>
                </c:pt>
                <c:pt idx="54">
                  <c:v>53</c:v>
                </c:pt>
                <c:pt idx="55">
                  <c:v>54</c:v>
                </c:pt>
                <c:pt idx="56">
                  <c:v>55</c:v>
                </c:pt>
                <c:pt idx="57">
                  <c:v>56</c:v>
                </c:pt>
                <c:pt idx="58">
                  <c:v>57</c:v>
                </c:pt>
                <c:pt idx="59">
                  <c:v>58</c:v>
                </c:pt>
                <c:pt idx="60">
                  <c:v>59</c:v>
                </c:pt>
                <c:pt idx="61">
                  <c:v>60</c:v>
                </c:pt>
                <c:pt idx="62">
                  <c:v>61</c:v>
                </c:pt>
                <c:pt idx="63">
                  <c:v>62</c:v>
                </c:pt>
                <c:pt idx="64">
                  <c:v>63</c:v>
                </c:pt>
                <c:pt idx="65">
                  <c:v>64</c:v>
                </c:pt>
                <c:pt idx="66">
                  <c:v>65</c:v>
                </c:pt>
                <c:pt idx="67">
                  <c:v>66</c:v>
                </c:pt>
                <c:pt idx="68">
                  <c:v>67</c:v>
                </c:pt>
                <c:pt idx="69">
                  <c:v>68</c:v>
                </c:pt>
                <c:pt idx="70">
                  <c:v>69</c:v>
                </c:pt>
                <c:pt idx="71">
                  <c:v>70</c:v>
                </c:pt>
                <c:pt idx="72">
                  <c:v>71</c:v>
                </c:pt>
                <c:pt idx="73">
                  <c:v>72</c:v>
                </c:pt>
                <c:pt idx="74">
                  <c:v>73</c:v>
                </c:pt>
                <c:pt idx="75">
                  <c:v>74</c:v>
                </c:pt>
                <c:pt idx="76">
                  <c:v>75</c:v>
                </c:pt>
                <c:pt idx="77">
                  <c:v>76</c:v>
                </c:pt>
                <c:pt idx="78">
                  <c:v>77</c:v>
                </c:pt>
                <c:pt idx="79">
                  <c:v>78</c:v>
                </c:pt>
                <c:pt idx="80">
                  <c:v>79</c:v>
                </c:pt>
                <c:pt idx="81">
                  <c:v>80</c:v>
                </c:pt>
                <c:pt idx="82">
                  <c:v>81</c:v>
                </c:pt>
                <c:pt idx="83">
                  <c:v>82</c:v>
                </c:pt>
                <c:pt idx="84">
                  <c:v>83</c:v>
                </c:pt>
                <c:pt idx="85">
                  <c:v>84</c:v>
                </c:pt>
                <c:pt idx="86">
                  <c:v>85</c:v>
                </c:pt>
                <c:pt idx="87">
                  <c:v>86</c:v>
                </c:pt>
                <c:pt idx="88">
                  <c:v>87</c:v>
                </c:pt>
                <c:pt idx="89">
                  <c:v>88</c:v>
                </c:pt>
                <c:pt idx="90">
                  <c:v>89</c:v>
                </c:pt>
                <c:pt idx="91">
                  <c:v>90</c:v>
                </c:pt>
                <c:pt idx="92">
                  <c:v>91</c:v>
                </c:pt>
                <c:pt idx="93">
                  <c:v>92</c:v>
                </c:pt>
                <c:pt idx="94">
                  <c:v>93</c:v>
                </c:pt>
                <c:pt idx="95">
                  <c:v>94</c:v>
                </c:pt>
                <c:pt idx="96">
                  <c:v>95</c:v>
                </c:pt>
                <c:pt idx="97">
                  <c:v>96</c:v>
                </c:pt>
                <c:pt idx="98">
                  <c:v>97</c:v>
                </c:pt>
                <c:pt idx="99">
                  <c:v>98</c:v>
                </c:pt>
                <c:pt idx="100">
                  <c:v>99</c:v>
                </c:pt>
                <c:pt idx="101">
                  <c:v>100</c:v>
                </c:pt>
                <c:pt idx="102">
                  <c:v>101</c:v>
                </c:pt>
                <c:pt idx="103">
                  <c:v>102</c:v>
                </c:pt>
                <c:pt idx="104">
                  <c:v>103</c:v>
                </c:pt>
                <c:pt idx="105">
                  <c:v>104</c:v>
                </c:pt>
                <c:pt idx="106">
                  <c:v>105</c:v>
                </c:pt>
                <c:pt idx="107">
                  <c:v>106</c:v>
                </c:pt>
                <c:pt idx="108">
                  <c:v>107</c:v>
                </c:pt>
                <c:pt idx="109">
                  <c:v>108</c:v>
                </c:pt>
                <c:pt idx="110">
                  <c:v>109</c:v>
                </c:pt>
                <c:pt idx="111">
                  <c:v>110</c:v>
                </c:pt>
                <c:pt idx="112">
                  <c:v>111</c:v>
                </c:pt>
                <c:pt idx="113">
                  <c:v>112</c:v>
                </c:pt>
                <c:pt idx="114">
                  <c:v>113</c:v>
                </c:pt>
                <c:pt idx="115">
                  <c:v>114</c:v>
                </c:pt>
                <c:pt idx="116">
                  <c:v>115</c:v>
                </c:pt>
                <c:pt idx="117">
                  <c:v>116</c:v>
                </c:pt>
                <c:pt idx="118">
                  <c:v>117</c:v>
                </c:pt>
                <c:pt idx="119">
                  <c:v>118</c:v>
                </c:pt>
                <c:pt idx="120">
                  <c:v>119</c:v>
                </c:pt>
                <c:pt idx="121">
                  <c:v>120</c:v>
                </c:pt>
                <c:pt idx="122">
                  <c:v>121</c:v>
                </c:pt>
                <c:pt idx="123">
                  <c:v>122</c:v>
                </c:pt>
                <c:pt idx="124">
                  <c:v>123</c:v>
                </c:pt>
                <c:pt idx="125">
                  <c:v>124</c:v>
                </c:pt>
                <c:pt idx="126">
                  <c:v>125</c:v>
                </c:pt>
                <c:pt idx="127">
                  <c:v>126</c:v>
                </c:pt>
                <c:pt idx="128">
                  <c:v>127</c:v>
                </c:pt>
                <c:pt idx="129">
                  <c:v>128</c:v>
                </c:pt>
                <c:pt idx="130">
                  <c:v>129</c:v>
                </c:pt>
                <c:pt idx="131">
                  <c:v>130</c:v>
                </c:pt>
                <c:pt idx="132">
                  <c:v>131</c:v>
                </c:pt>
                <c:pt idx="133">
                  <c:v>132</c:v>
                </c:pt>
                <c:pt idx="134">
                  <c:v>133</c:v>
                </c:pt>
                <c:pt idx="135">
                  <c:v>134</c:v>
                </c:pt>
                <c:pt idx="136">
                  <c:v>135</c:v>
                </c:pt>
                <c:pt idx="137">
                  <c:v>136</c:v>
                </c:pt>
                <c:pt idx="138">
                  <c:v>137</c:v>
                </c:pt>
                <c:pt idx="139">
                  <c:v>138</c:v>
                </c:pt>
                <c:pt idx="140">
                  <c:v>139</c:v>
                </c:pt>
                <c:pt idx="141">
                  <c:v>140</c:v>
                </c:pt>
                <c:pt idx="142">
                  <c:v>141</c:v>
                </c:pt>
                <c:pt idx="143">
                  <c:v>142</c:v>
                </c:pt>
                <c:pt idx="144">
                  <c:v>143</c:v>
                </c:pt>
                <c:pt idx="145">
                  <c:v>144</c:v>
                </c:pt>
                <c:pt idx="146">
                  <c:v>145</c:v>
                </c:pt>
                <c:pt idx="147">
                  <c:v>146</c:v>
                </c:pt>
                <c:pt idx="148">
                  <c:v>147</c:v>
                </c:pt>
                <c:pt idx="149">
                  <c:v>148</c:v>
                </c:pt>
                <c:pt idx="150">
                  <c:v>149</c:v>
                </c:pt>
                <c:pt idx="151">
                  <c:v>150</c:v>
                </c:pt>
                <c:pt idx="152">
                  <c:v>151</c:v>
                </c:pt>
                <c:pt idx="153">
                  <c:v>152</c:v>
                </c:pt>
                <c:pt idx="154">
                  <c:v>153</c:v>
                </c:pt>
                <c:pt idx="155">
                  <c:v>154</c:v>
                </c:pt>
                <c:pt idx="156">
                  <c:v>155</c:v>
                </c:pt>
                <c:pt idx="157">
                  <c:v>156</c:v>
                </c:pt>
                <c:pt idx="158">
                  <c:v>157</c:v>
                </c:pt>
                <c:pt idx="159">
                  <c:v>158</c:v>
                </c:pt>
                <c:pt idx="160">
                  <c:v>159</c:v>
                </c:pt>
                <c:pt idx="161">
                  <c:v>160</c:v>
                </c:pt>
                <c:pt idx="162">
                  <c:v>161</c:v>
                </c:pt>
                <c:pt idx="163">
                  <c:v>162</c:v>
                </c:pt>
                <c:pt idx="164">
                  <c:v>163</c:v>
                </c:pt>
                <c:pt idx="165">
                  <c:v>164</c:v>
                </c:pt>
                <c:pt idx="166">
                  <c:v>165</c:v>
                </c:pt>
                <c:pt idx="167">
                  <c:v>166</c:v>
                </c:pt>
                <c:pt idx="168">
                  <c:v>167</c:v>
                </c:pt>
                <c:pt idx="169">
                  <c:v>168</c:v>
                </c:pt>
                <c:pt idx="170">
                  <c:v>169</c:v>
                </c:pt>
                <c:pt idx="171">
                  <c:v>170</c:v>
                </c:pt>
                <c:pt idx="172">
                  <c:v>171</c:v>
                </c:pt>
                <c:pt idx="173">
                  <c:v>172</c:v>
                </c:pt>
                <c:pt idx="174">
                  <c:v>173</c:v>
                </c:pt>
                <c:pt idx="175">
                  <c:v>174</c:v>
                </c:pt>
                <c:pt idx="176">
                  <c:v>175</c:v>
                </c:pt>
                <c:pt idx="177">
                  <c:v>176</c:v>
                </c:pt>
                <c:pt idx="178">
                  <c:v>177</c:v>
                </c:pt>
                <c:pt idx="179">
                  <c:v>178</c:v>
                </c:pt>
                <c:pt idx="180">
                  <c:v>179</c:v>
                </c:pt>
                <c:pt idx="181">
                  <c:v>180</c:v>
                </c:pt>
                <c:pt idx="182">
                  <c:v>181</c:v>
                </c:pt>
                <c:pt idx="183">
                  <c:v>182</c:v>
                </c:pt>
                <c:pt idx="184">
                  <c:v>183</c:v>
                </c:pt>
                <c:pt idx="185">
                  <c:v>184</c:v>
                </c:pt>
                <c:pt idx="186">
                  <c:v>185</c:v>
                </c:pt>
                <c:pt idx="187">
                  <c:v>186</c:v>
                </c:pt>
                <c:pt idx="188">
                  <c:v>187</c:v>
                </c:pt>
                <c:pt idx="189">
                  <c:v>188</c:v>
                </c:pt>
                <c:pt idx="190">
                  <c:v>189</c:v>
                </c:pt>
                <c:pt idx="191">
                  <c:v>190</c:v>
                </c:pt>
                <c:pt idx="192">
                  <c:v>191</c:v>
                </c:pt>
                <c:pt idx="193">
                  <c:v>192</c:v>
                </c:pt>
                <c:pt idx="194">
                  <c:v>193</c:v>
                </c:pt>
                <c:pt idx="195">
                  <c:v>194</c:v>
                </c:pt>
                <c:pt idx="196">
                  <c:v>195</c:v>
                </c:pt>
                <c:pt idx="197">
                  <c:v>196</c:v>
                </c:pt>
                <c:pt idx="198">
                  <c:v>197</c:v>
                </c:pt>
                <c:pt idx="199">
                  <c:v>198</c:v>
                </c:pt>
                <c:pt idx="200">
                  <c:v>199</c:v>
                </c:pt>
                <c:pt idx="201">
                  <c:v>200</c:v>
                </c:pt>
              </c:numCache>
            </c:numRef>
          </c:xVal>
          <c:yVal>
            <c:numRef>
              <c:f>'HIDE_d01H 03'!$O$2:$O$203</c:f>
              <c:numCache>
                <c:formatCode>General</c:formatCode>
                <c:ptCount val="202"/>
                <c:pt idx="0">
                  <c:v>1</c:v>
                </c:pt>
                <c:pt idx="1">
                  <c:v>0.99947794612403995</c:v>
                </c:pt>
                <c:pt idx="2">
                  <c:v>0.99780737372096795</c:v>
                </c:pt>
                <c:pt idx="3">
                  <c:v>0.99640362885449796</c:v>
                </c:pt>
                <c:pt idx="4">
                  <c:v>0.99513909835494996</c:v>
                </c:pt>
                <c:pt idx="5">
                  <c:v>0.99346852595187796</c:v>
                </c:pt>
                <c:pt idx="6">
                  <c:v>0.99151952481496097</c:v>
                </c:pt>
                <c:pt idx="7">
                  <c:v>0.98908327339381397</c:v>
                </c:pt>
                <c:pt idx="8">
                  <c:v>0.98677463514234698</c:v>
                </c:pt>
                <c:pt idx="9">
                  <c:v>0.98417596695979004</c:v>
                </c:pt>
                <c:pt idx="10">
                  <c:v>0.98189053110280999</c:v>
                </c:pt>
                <c:pt idx="11">
                  <c:v>0.97936147010371499</c:v>
                </c:pt>
                <c:pt idx="12">
                  <c:v>0.97756328453096397</c:v>
                </c:pt>
                <c:pt idx="13">
                  <c:v>0.97539386064641898</c:v>
                </c:pt>
                <c:pt idx="14">
                  <c:v>0.97235434696860701</c:v>
                </c:pt>
                <c:pt idx="15">
                  <c:v>0.96982528596951201</c:v>
                </c:pt>
                <c:pt idx="16">
                  <c:v>0.96756305250701902</c:v>
                </c:pt>
                <c:pt idx="17">
                  <c:v>0.96541683101696096</c:v>
                </c:pt>
                <c:pt idx="18">
                  <c:v>0.96316619875171094</c:v>
                </c:pt>
                <c:pt idx="19">
                  <c:v>0.95916378570268501</c:v>
                </c:pt>
                <c:pt idx="20">
                  <c:v>0.95700596301538299</c:v>
                </c:pt>
                <c:pt idx="21">
                  <c:v>0.95467412236942895</c:v>
                </c:pt>
                <c:pt idx="22">
                  <c:v>0.95214506137033295</c:v>
                </c:pt>
                <c:pt idx="23">
                  <c:v>0.94973201234367399</c:v>
                </c:pt>
                <c:pt idx="24">
                  <c:v>0.94785261839021795</c:v>
                </c:pt>
                <c:pt idx="25">
                  <c:v>0.94613564119817195</c:v>
                </c:pt>
                <c:pt idx="26">
                  <c:v>0.94425624724471602</c:v>
                </c:pt>
                <c:pt idx="27">
                  <c:v>0.94217963293811902</c:v>
                </c:pt>
                <c:pt idx="28">
                  <c:v>0.939929000672869</c:v>
                </c:pt>
                <c:pt idx="29">
                  <c:v>0.93714471333441596</c:v>
                </c:pt>
                <c:pt idx="30">
                  <c:v>0.93460405113807699</c:v>
                </c:pt>
                <c:pt idx="31">
                  <c:v>0.93221420450590498</c:v>
                </c:pt>
                <c:pt idx="32">
                  <c:v>0.92994036984616801</c:v>
                </c:pt>
                <c:pt idx="33">
                  <c:v>0.92823499385136499</c:v>
                </c:pt>
                <c:pt idx="34">
                  <c:v>0.56050024362514195</c:v>
                </c:pt>
                <c:pt idx="35">
                  <c:v>0.55942133228149105</c:v>
                </c:pt>
                <c:pt idx="36">
                  <c:v>0.55866725446066001</c:v>
                </c:pt>
                <c:pt idx="37">
                  <c:v>0.55780876586463701</c:v>
                </c:pt>
                <c:pt idx="38">
                  <c:v>0.55700828325483198</c:v>
                </c:pt>
                <c:pt idx="39">
                  <c:v>0.55641662219541099</c:v>
                </c:pt>
                <c:pt idx="40">
                  <c:v>0.55562774078284904</c:v>
                </c:pt>
                <c:pt idx="41">
                  <c:v>0.55472284739785105</c:v>
                </c:pt>
                <c:pt idx="42">
                  <c:v>0.55387595999907202</c:v>
                </c:pt>
                <c:pt idx="43">
                  <c:v>0.55285505464163898</c:v>
                </c:pt>
                <c:pt idx="44">
                  <c:v>0.55192695886215504</c:v>
                </c:pt>
                <c:pt idx="45">
                  <c:v>0.55109167266061898</c:v>
                </c:pt>
                <c:pt idx="46">
                  <c:v>0.55039560082600503</c:v>
                </c:pt>
                <c:pt idx="47">
                  <c:v>0.54945590384927701</c:v>
                </c:pt>
                <c:pt idx="48">
                  <c:v>0.548643820042228</c:v>
                </c:pt>
                <c:pt idx="49">
                  <c:v>0.54693844404742598</c:v>
                </c:pt>
                <c:pt idx="50">
                  <c:v>0.54578992552031402</c:v>
                </c:pt>
                <c:pt idx="51">
                  <c:v>0.544850228543586</c:v>
                </c:pt>
                <c:pt idx="52">
                  <c:v>0.54388732917237104</c:v>
                </c:pt>
                <c:pt idx="53">
                  <c:v>0.54307524536532203</c:v>
                </c:pt>
                <c:pt idx="54">
                  <c:v>0.54206594120513196</c:v>
                </c:pt>
                <c:pt idx="55">
                  <c:v>0.54113784542564802</c:v>
                </c:pt>
                <c:pt idx="56">
                  <c:v>0.54017494605443295</c:v>
                </c:pt>
                <c:pt idx="57">
                  <c:v>0.53910763590802602</c:v>
                </c:pt>
                <c:pt idx="58">
                  <c:v>0.538121534142323</c:v>
                </c:pt>
                <c:pt idx="59">
                  <c:v>0.53717023596835201</c:v>
                </c:pt>
                <c:pt idx="60">
                  <c:v>0.53628854497784195</c:v>
                </c:pt>
                <c:pt idx="61">
                  <c:v>0.53537205039560098</c:v>
                </c:pt>
                <c:pt idx="62">
                  <c:v>0.53445555581336002</c:v>
                </c:pt>
                <c:pt idx="63">
                  <c:v>0.53327223369451704</c:v>
                </c:pt>
                <c:pt idx="64">
                  <c:v>0.47230794217963301</c:v>
                </c:pt>
                <c:pt idx="65">
                  <c:v>0.46117079282582002</c:v>
                </c:pt>
                <c:pt idx="66">
                  <c:v>0.45238868651244801</c:v>
                </c:pt>
                <c:pt idx="67">
                  <c:v>0.44411703287779303</c:v>
                </c:pt>
                <c:pt idx="68">
                  <c:v>0.44352537181837198</c:v>
                </c:pt>
                <c:pt idx="69">
                  <c:v>0.44273649040580998</c:v>
                </c:pt>
                <c:pt idx="70">
                  <c:v>0.44205201976844</c:v>
                </c:pt>
                <c:pt idx="71">
                  <c:v>0.44133274553933999</c:v>
                </c:pt>
                <c:pt idx="72">
                  <c:v>0.440717882085431</c:v>
                </c:pt>
                <c:pt idx="73">
                  <c:v>0.44012622102601001</c:v>
                </c:pt>
                <c:pt idx="74">
                  <c:v>0.43972017912248501</c:v>
                </c:pt>
                <c:pt idx="75">
                  <c:v>0.43919812524652502</c:v>
                </c:pt>
                <c:pt idx="76">
                  <c:v>0.43876888094851402</c:v>
                </c:pt>
                <c:pt idx="77">
                  <c:v>0.43817721988909297</c:v>
                </c:pt>
                <c:pt idx="78">
                  <c:v>0.437376737279287</c:v>
                </c:pt>
                <c:pt idx="79">
                  <c:v>0.436518248683264</c:v>
                </c:pt>
                <c:pt idx="80">
                  <c:v>0.43571776607345902</c:v>
                </c:pt>
                <c:pt idx="81">
                  <c:v>0.43519571219749897</c:v>
                </c:pt>
                <c:pt idx="82">
                  <c:v>0.434731664307757</c:v>
                </c:pt>
                <c:pt idx="83">
                  <c:v>0.43412840205109199</c:v>
                </c:pt>
                <c:pt idx="84">
                  <c:v>0.43347873500545298</c:v>
                </c:pt>
                <c:pt idx="85">
                  <c:v>0.432747859579109</c:v>
                </c:pt>
                <c:pt idx="86">
                  <c:v>0.43207499013898198</c:v>
                </c:pt>
                <c:pt idx="87">
                  <c:v>0.431390519501613</c:v>
                </c:pt>
                <c:pt idx="88">
                  <c:v>0.43081045963943498</c:v>
                </c:pt>
                <c:pt idx="89">
                  <c:v>0.43020719738277002</c:v>
                </c:pt>
                <c:pt idx="90">
                  <c:v>0.42940671477296499</c:v>
                </c:pt>
                <c:pt idx="91">
                  <c:v>0.428455416598993</c:v>
                </c:pt>
                <c:pt idx="92">
                  <c:v>0.42715608250771497</c:v>
                </c:pt>
                <c:pt idx="93">
                  <c:v>0.42603076637509002</c:v>
                </c:pt>
                <c:pt idx="94">
                  <c:v>0.32030905589456798</c:v>
                </c:pt>
                <c:pt idx="95">
                  <c:v>0.31400960579131798</c:v>
                </c:pt>
                <c:pt idx="96">
                  <c:v>0.30803498921088701</c:v>
                </c:pt>
                <c:pt idx="97">
                  <c:v>0.30212997981391698</c:v>
                </c:pt>
                <c:pt idx="98">
                  <c:v>0.30026218705770402</c:v>
                </c:pt>
                <c:pt idx="99">
                  <c:v>0.29907886493886199</c:v>
                </c:pt>
                <c:pt idx="100">
                  <c:v>0.298464001484953</c:v>
                </c:pt>
                <c:pt idx="101">
                  <c:v>0.29788394162277498</c:v>
                </c:pt>
                <c:pt idx="102">
                  <c:v>0.29773312605860902</c:v>
                </c:pt>
                <c:pt idx="103">
                  <c:v>0.29733868535232799</c:v>
                </c:pt>
                <c:pt idx="104">
                  <c:v>0.29686303626534299</c:v>
                </c:pt>
                <c:pt idx="105">
                  <c:v>0.29616696443072899</c:v>
                </c:pt>
                <c:pt idx="106">
                  <c:v>0.29570291654098702</c:v>
                </c:pt>
                <c:pt idx="107">
                  <c:v>0.29522726745400102</c:v>
                </c:pt>
                <c:pt idx="108">
                  <c:v>0.29470521357804103</c:v>
                </c:pt>
                <c:pt idx="109">
                  <c:v>0.29409035012413298</c:v>
                </c:pt>
                <c:pt idx="110">
                  <c:v>0.29354509385368599</c:v>
                </c:pt>
                <c:pt idx="111">
                  <c:v>0.29277941483561098</c:v>
                </c:pt>
                <c:pt idx="112">
                  <c:v>0.29210654539548497</c:v>
                </c:pt>
                <c:pt idx="113">
                  <c:v>0.29138727116638402</c:v>
                </c:pt>
                <c:pt idx="114">
                  <c:v>0.29059838975382302</c:v>
                </c:pt>
                <c:pt idx="115">
                  <c:v>0.29011113946959299</c:v>
                </c:pt>
                <c:pt idx="116">
                  <c:v>0.289565883199146</c:v>
                </c:pt>
                <c:pt idx="117">
                  <c:v>0.28895101974523801</c:v>
                </c:pt>
                <c:pt idx="118">
                  <c:v>0.28835935868581603</c:v>
                </c:pt>
                <c:pt idx="119">
                  <c:v>0.28769809044293398</c:v>
                </c:pt>
                <c:pt idx="120">
                  <c:v>0.28692081022761601</c:v>
                </c:pt>
                <c:pt idx="121">
                  <c:v>0.286155131209541</c:v>
                </c:pt>
                <c:pt idx="122">
                  <c:v>0.285296642613518</c:v>
                </c:pt>
                <c:pt idx="123">
                  <c:v>0.28462377317339099</c:v>
                </c:pt>
                <c:pt idx="124">
                  <c:v>0.26512216060697502</c:v>
                </c:pt>
                <c:pt idx="125">
                  <c:v>0.260365669737117</c:v>
                </c:pt>
                <c:pt idx="126">
                  <c:v>0.25625884591289799</c:v>
                </c:pt>
                <c:pt idx="127">
                  <c:v>0.25209401610246202</c:v>
                </c:pt>
                <c:pt idx="128">
                  <c:v>0.25033063412144102</c:v>
                </c:pt>
                <c:pt idx="129">
                  <c:v>0.24905450242464999</c:v>
                </c:pt>
                <c:pt idx="130">
                  <c:v>0.24794078748926901</c:v>
                </c:pt>
                <c:pt idx="131">
                  <c:v>0.24754634678298801</c:v>
                </c:pt>
                <c:pt idx="132">
                  <c:v>0.247244715654656</c:v>
                </c:pt>
                <c:pt idx="133">
                  <c:v>0.246873477342862</c:v>
                </c:pt>
                <c:pt idx="134">
                  <c:v>0.24649063783382399</c:v>
                </c:pt>
                <c:pt idx="135">
                  <c:v>0.24627021508619701</c:v>
                </c:pt>
                <c:pt idx="136">
                  <c:v>0.246049792338569</c:v>
                </c:pt>
                <c:pt idx="137">
                  <c:v>0.24575976240747999</c:v>
                </c:pt>
                <c:pt idx="138">
                  <c:v>0.245585744448827</c:v>
                </c:pt>
                <c:pt idx="139">
                  <c:v>0.24523770853151999</c:v>
                </c:pt>
                <c:pt idx="140">
                  <c:v>0.24483166662799599</c:v>
                </c:pt>
                <c:pt idx="141">
                  <c:v>0.24448363071068899</c:v>
                </c:pt>
                <c:pt idx="142">
                  <c:v>0.24407758880716501</c:v>
                </c:pt>
                <c:pt idx="143">
                  <c:v>0.24375275528434501</c:v>
                </c:pt>
                <c:pt idx="144">
                  <c:v>0.243404719367039</c:v>
                </c:pt>
                <c:pt idx="145">
                  <c:v>0.243033481055245</c:v>
                </c:pt>
                <c:pt idx="146">
                  <c:v>0.242534629573772</c:v>
                </c:pt>
                <c:pt idx="147">
                  <c:v>0.24200097450056801</c:v>
                </c:pt>
                <c:pt idx="148">
                  <c:v>0.24157173020255701</c:v>
                </c:pt>
                <c:pt idx="149">
                  <c:v>0.24101487273486599</c:v>
                </c:pt>
                <c:pt idx="150">
                  <c:v>0.240423211675445</c:v>
                </c:pt>
                <c:pt idx="151">
                  <c:v>0.240005568574677</c:v>
                </c:pt>
                <c:pt idx="152">
                  <c:v>0.23930949674006399</c:v>
                </c:pt>
                <c:pt idx="153">
                  <c:v>0.23860182370820701</c:v>
                </c:pt>
                <c:pt idx="154">
                  <c:v>0.22957609225271999</c:v>
                </c:pt>
                <c:pt idx="155">
                  <c:v>0.226142137868628</c:v>
                </c:pt>
                <c:pt idx="156">
                  <c:v>0.22327664214946999</c:v>
                </c:pt>
                <c:pt idx="157">
                  <c:v>0.21999350332954401</c:v>
                </c:pt>
                <c:pt idx="158">
                  <c:v>0.21853175247685599</c:v>
                </c:pt>
                <c:pt idx="159">
                  <c:v>0.21740643634423101</c:v>
                </c:pt>
                <c:pt idx="160">
                  <c:v>0.21646673936750299</c:v>
                </c:pt>
                <c:pt idx="161">
                  <c:v>0.215863477110838</c:v>
                </c:pt>
                <c:pt idx="162">
                  <c:v>0.215434232812826</c:v>
                </c:pt>
                <c:pt idx="163">
                  <c:v>0.215144202881737</c:v>
                </c:pt>
                <c:pt idx="164">
                  <c:v>0.21480776816167399</c:v>
                </c:pt>
                <c:pt idx="165">
                  <c:v>0.214645351400265</c:v>
                </c:pt>
                <c:pt idx="166">
                  <c:v>0.21430891668020099</c:v>
                </c:pt>
                <c:pt idx="167">
                  <c:v>0.21400728555186899</c:v>
                </c:pt>
                <c:pt idx="168">
                  <c:v>0.21363604724007501</c:v>
                </c:pt>
                <c:pt idx="169">
                  <c:v>0.21320680294206401</c:v>
                </c:pt>
                <c:pt idx="170">
                  <c:v>0.212881969419244</c:v>
                </c:pt>
                <c:pt idx="171">
                  <c:v>0.21264994547437299</c:v>
                </c:pt>
                <c:pt idx="172">
                  <c:v>0.21234831434604101</c:v>
                </c:pt>
                <c:pt idx="173">
                  <c:v>0.21195387363976001</c:v>
                </c:pt>
                <c:pt idx="174">
                  <c:v>0.21162904011694</c:v>
                </c:pt>
                <c:pt idx="175">
                  <c:v>0.21139701617206899</c:v>
                </c:pt>
                <c:pt idx="176">
                  <c:v>0.21093296828232699</c:v>
                </c:pt>
                <c:pt idx="177">
                  <c:v>0.21055012877328899</c:v>
                </c:pt>
                <c:pt idx="178">
                  <c:v>0.21019049165873899</c:v>
                </c:pt>
                <c:pt idx="179">
                  <c:v>0.20981925334694501</c:v>
                </c:pt>
                <c:pt idx="180">
                  <c:v>0.20941321144342101</c:v>
                </c:pt>
                <c:pt idx="181">
                  <c:v>0.20884475277848699</c:v>
                </c:pt>
                <c:pt idx="182">
                  <c:v>0.208369103691501</c:v>
                </c:pt>
                <c:pt idx="183">
                  <c:v>0.20774263904034901</c:v>
                </c:pt>
                <c:pt idx="184">
                  <c:v>0.18727812710271699</c:v>
                </c:pt>
                <c:pt idx="185">
                  <c:v>0.18405299426900901</c:v>
                </c:pt>
                <c:pt idx="186">
                  <c:v>0.181245504536068</c:v>
                </c:pt>
                <c:pt idx="187">
                  <c:v>0.178298800436205</c:v>
                </c:pt>
                <c:pt idx="188">
                  <c:v>0.17666303162486399</c:v>
                </c:pt>
                <c:pt idx="189">
                  <c:v>0.17544490591428999</c:v>
                </c:pt>
                <c:pt idx="190">
                  <c:v>0.17467922689621601</c:v>
                </c:pt>
                <c:pt idx="191">
                  <c:v>0.17421517900647299</c:v>
                </c:pt>
                <c:pt idx="192">
                  <c:v>0.17386714308916701</c:v>
                </c:pt>
                <c:pt idx="193">
                  <c:v>0.17344949998839901</c:v>
                </c:pt>
                <c:pt idx="194">
                  <c:v>0.17326388083250199</c:v>
                </c:pt>
                <c:pt idx="195">
                  <c:v>0.17304345808487401</c:v>
                </c:pt>
                <c:pt idx="196">
                  <c:v>0.17279983294276</c:v>
                </c:pt>
                <c:pt idx="197">
                  <c:v>0.17250980301167099</c:v>
                </c:pt>
                <c:pt idx="198">
                  <c:v>0.17231258265853</c:v>
                </c:pt>
                <c:pt idx="199">
                  <c:v>0.17208055871365899</c:v>
                </c:pt>
                <c:pt idx="200">
                  <c:v>0.171836933571545</c:v>
                </c:pt>
                <c:pt idx="201">
                  <c:v>0.17161651082391699</c:v>
                </c:pt>
              </c:numCache>
            </c:numRef>
          </c:yVal>
          <c:smooth val="0"/>
          <c:extLst>
            <c:ext xmlns:c16="http://schemas.microsoft.com/office/drawing/2014/chart" uri="{C3380CC4-5D6E-409C-BE32-E72D297353CC}">
              <c16:uniqueId val="{00000000-AC8C-4956-9752-7E4A046E01C7}"/>
            </c:ext>
          </c:extLst>
        </c:ser>
        <c:ser>
          <c:idx val="1"/>
          <c:order val="1"/>
          <c:tx>
            <c:strRef>
              <c:f>'HIDE_d03H 03'!$A$1</c:f>
              <c:strCache>
                <c:ptCount val="1"/>
                <c:pt idx="0">
                  <c:v>Rivaroxaban 20mg (N=106,389)</c:v>
                </c:pt>
              </c:strCache>
            </c:strRef>
          </c:tx>
          <c:spPr>
            <a:ln w="19050" cap="rnd">
              <a:solidFill>
                <a:schemeClr val="accent2"/>
              </a:solidFill>
              <a:round/>
            </a:ln>
            <a:effectLst/>
          </c:spPr>
          <c:marker>
            <c:symbol val="none"/>
          </c:marker>
          <c:xVal>
            <c:numRef>
              <c:f>'HIDE_d03H 03'!$B$2:$B$203</c:f>
              <c:numCache>
                <c:formatCode>General</c:formatCode>
                <c:ptCount val="202"/>
                <c:pt idx="0">
                  <c:v>0</c:v>
                </c:pt>
                <c:pt idx="1">
                  <c:v>0</c:v>
                </c:pt>
                <c:pt idx="2">
                  <c:v>1</c:v>
                </c:pt>
                <c:pt idx="3">
                  <c:v>2</c:v>
                </c:pt>
                <c:pt idx="4">
                  <c:v>3</c:v>
                </c:pt>
                <c:pt idx="5">
                  <c:v>4</c:v>
                </c:pt>
                <c:pt idx="6">
                  <c:v>5</c:v>
                </c:pt>
                <c:pt idx="7">
                  <c:v>6</c:v>
                </c:pt>
                <c:pt idx="8">
                  <c:v>7</c:v>
                </c:pt>
                <c:pt idx="9">
                  <c:v>8</c:v>
                </c:pt>
                <c:pt idx="10">
                  <c:v>9</c:v>
                </c:pt>
                <c:pt idx="11">
                  <c:v>10</c:v>
                </c:pt>
                <c:pt idx="12">
                  <c:v>11</c:v>
                </c:pt>
                <c:pt idx="13">
                  <c:v>12</c:v>
                </c:pt>
                <c:pt idx="14">
                  <c:v>13</c:v>
                </c:pt>
                <c:pt idx="15">
                  <c:v>14</c:v>
                </c:pt>
                <c:pt idx="16">
                  <c:v>15</c:v>
                </c:pt>
                <c:pt idx="17">
                  <c:v>16</c:v>
                </c:pt>
                <c:pt idx="18">
                  <c:v>17</c:v>
                </c:pt>
                <c:pt idx="19">
                  <c:v>18</c:v>
                </c:pt>
                <c:pt idx="20">
                  <c:v>19</c:v>
                </c:pt>
                <c:pt idx="21">
                  <c:v>20</c:v>
                </c:pt>
                <c:pt idx="22">
                  <c:v>21</c:v>
                </c:pt>
                <c:pt idx="23">
                  <c:v>22</c:v>
                </c:pt>
                <c:pt idx="24">
                  <c:v>23</c:v>
                </c:pt>
                <c:pt idx="25">
                  <c:v>24</c:v>
                </c:pt>
                <c:pt idx="26">
                  <c:v>25</c:v>
                </c:pt>
                <c:pt idx="27">
                  <c:v>26</c:v>
                </c:pt>
                <c:pt idx="28">
                  <c:v>27</c:v>
                </c:pt>
                <c:pt idx="29">
                  <c:v>28</c:v>
                </c:pt>
                <c:pt idx="30">
                  <c:v>29</c:v>
                </c:pt>
                <c:pt idx="31">
                  <c:v>30</c:v>
                </c:pt>
                <c:pt idx="32">
                  <c:v>31</c:v>
                </c:pt>
                <c:pt idx="33">
                  <c:v>32</c:v>
                </c:pt>
                <c:pt idx="34">
                  <c:v>33</c:v>
                </c:pt>
                <c:pt idx="35">
                  <c:v>34</c:v>
                </c:pt>
                <c:pt idx="36">
                  <c:v>35</c:v>
                </c:pt>
                <c:pt idx="37">
                  <c:v>36</c:v>
                </c:pt>
                <c:pt idx="38">
                  <c:v>37</c:v>
                </c:pt>
                <c:pt idx="39">
                  <c:v>38</c:v>
                </c:pt>
                <c:pt idx="40">
                  <c:v>39</c:v>
                </c:pt>
                <c:pt idx="41">
                  <c:v>40</c:v>
                </c:pt>
                <c:pt idx="42">
                  <c:v>41</c:v>
                </c:pt>
                <c:pt idx="43">
                  <c:v>42</c:v>
                </c:pt>
                <c:pt idx="44">
                  <c:v>43</c:v>
                </c:pt>
                <c:pt idx="45">
                  <c:v>44</c:v>
                </c:pt>
                <c:pt idx="46">
                  <c:v>45</c:v>
                </c:pt>
                <c:pt idx="47">
                  <c:v>46</c:v>
                </c:pt>
                <c:pt idx="48">
                  <c:v>47</c:v>
                </c:pt>
                <c:pt idx="49">
                  <c:v>48</c:v>
                </c:pt>
                <c:pt idx="50">
                  <c:v>49</c:v>
                </c:pt>
                <c:pt idx="51">
                  <c:v>50</c:v>
                </c:pt>
                <c:pt idx="52">
                  <c:v>51</c:v>
                </c:pt>
                <c:pt idx="53">
                  <c:v>52</c:v>
                </c:pt>
                <c:pt idx="54">
                  <c:v>53</c:v>
                </c:pt>
                <c:pt idx="55">
                  <c:v>54</c:v>
                </c:pt>
                <c:pt idx="56">
                  <c:v>55</c:v>
                </c:pt>
                <c:pt idx="57">
                  <c:v>56</c:v>
                </c:pt>
                <c:pt idx="58">
                  <c:v>57</c:v>
                </c:pt>
                <c:pt idx="59">
                  <c:v>58</c:v>
                </c:pt>
                <c:pt idx="60">
                  <c:v>59</c:v>
                </c:pt>
                <c:pt idx="61">
                  <c:v>60</c:v>
                </c:pt>
                <c:pt idx="62">
                  <c:v>61</c:v>
                </c:pt>
                <c:pt idx="63">
                  <c:v>62</c:v>
                </c:pt>
                <c:pt idx="64">
                  <c:v>63</c:v>
                </c:pt>
                <c:pt idx="65">
                  <c:v>64</c:v>
                </c:pt>
                <c:pt idx="66">
                  <c:v>65</c:v>
                </c:pt>
                <c:pt idx="67">
                  <c:v>66</c:v>
                </c:pt>
                <c:pt idx="68">
                  <c:v>67</c:v>
                </c:pt>
                <c:pt idx="69">
                  <c:v>68</c:v>
                </c:pt>
                <c:pt idx="70">
                  <c:v>69</c:v>
                </c:pt>
                <c:pt idx="71">
                  <c:v>70</c:v>
                </c:pt>
                <c:pt idx="72">
                  <c:v>71</c:v>
                </c:pt>
                <c:pt idx="73">
                  <c:v>72</c:v>
                </c:pt>
                <c:pt idx="74">
                  <c:v>73</c:v>
                </c:pt>
                <c:pt idx="75">
                  <c:v>74</c:v>
                </c:pt>
                <c:pt idx="76">
                  <c:v>75</c:v>
                </c:pt>
                <c:pt idx="77">
                  <c:v>76</c:v>
                </c:pt>
                <c:pt idx="78">
                  <c:v>77</c:v>
                </c:pt>
                <c:pt idx="79">
                  <c:v>78</c:v>
                </c:pt>
                <c:pt idx="80">
                  <c:v>79</c:v>
                </c:pt>
                <c:pt idx="81">
                  <c:v>80</c:v>
                </c:pt>
                <c:pt idx="82">
                  <c:v>81</c:v>
                </c:pt>
                <c:pt idx="83">
                  <c:v>82</c:v>
                </c:pt>
                <c:pt idx="84">
                  <c:v>83</c:v>
                </c:pt>
                <c:pt idx="85">
                  <c:v>84</c:v>
                </c:pt>
                <c:pt idx="86">
                  <c:v>85</c:v>
                </c:pt>
                <c:pt idx="87">
                  <c:v>86</c:v>
                </c:pt>
                <c:pt idx="88">
                  <c:v>87</c:v>
                </c:pt>
                <c:pt idx="89">
                  <c:v>88</c:v>
                </c:pt>
                <c:pt idx="90">
                  <c:v>89</c:v>
                </c:pt>
                <c:pt idx="91">
                  <c:v>90</c:v>
                </c:pt>
                <c:pt idx="92">
                  <c:v>91</c:v>
                </c:pt>
                <c:pt idx="93">
                  <c:v>92</c:v>
                </c:pt>
                <c:pt idx="94">
                  <c:v>93</c:v>
                </c:pt>
                <c:pt idx="95">
                  <c:v>94</c:v>
                </c:pt>
                <c:pt idx="96">
                  <c:v>95</c:v>
                </c:pt>
                <c:pt idx="97">
                  <c:v>96</c:v>
                </c:pt>
                <c:pt idx="98">
                  <c:v>97</c:v>
                </c:pt>
                <c:pt idx="99">
                  <c:v>98</c:v>
                </c:pt>
                <c:pt idx="100">
                  <c:v>99</c:v>
                </c:pt>
                <c:pt idx="101">
                  <c:v>100</c:v>
                </c:pt>
                <c:pt idx="102">
                  <c:v>101</c:v>
                </c:pt>
                <c:pt idx="103">
                  <c:v>102</c:v>
                </c:pt>
                <c:pt idx="104">
                  <c:v>103</c:v>
                </c:pt>
                <c:pt idx="105">
                  <c:v>104</c:v>
                </c:pt>
                <c:pt idx="106">
                  <c:v>105</c:v>
                </c:pt>
                <c:pt idx="107">
                  <c:v>106</c:v>
                </c:pt>
                <c:pt idx="108">
                  <c:v>107</c:v>
                </c:pt>
                <c:pt idx="109">
                  <c:v>108</c:v>
                </c:pt>
                <c:pt idx="110">
                  <c:v>109</c:v>
                </c:pt>
                <c:pt idx="111">
                  <c:v>110</c:v>
                </c:pt>
                <c:pt idx="112">
                  <c:v>111</c:v>
                </c:pt>
                <c:pt idx="113">
                  <c:v>112</c:v>
                </c:pt>
                <c:pt idx="114">
                  <c:v>113</c:v>
                </c:pt>
                <c:pt idx="115">
                  <c:v>114</c:v>
                </c:pt>
                <c:pt idx="116">
                  <c:v>115</c:v>
                </c:pt>
                <c:pt idx="117">
                  <c:v>116</c:v>
                </c:pt>
                <c:pt idx="118">
                  <c:v>117</c:v>
                </c:pt>
                <c:pt idx="119">
                  <c:v>118</c:v>
                </c:pt>
                <c:pt idx="120">
                  <c:v>119</c:v>
                </c:pt>
                <c:pt idx="121">
                  <c:v>120</c:v>
                </c:pt>
                <c:pt idx="122">
                  <c:v>121</c:v>
                </c:pt>
                <c:pt idx="123">
                  <c:v>122</c:v>
                </c:pt>
                <c:pt idx="124">
                  <c:v>123</c:v>
                </c:pt>
                <c:pt idx="125">
                  <c:v>124</c:v>
                </c:pt>
                <c:pt idx="126">
                  <c:v>125</c:v>
                </c:pt>
                <c:pt idx="127">
                  <c:v>126</c:v>
                </c:pt>
                <c:pt idx="128">
                  <c:v>127</c:v>
                </c:pt>
                <c:pt idx="129">
                  <c:v>128</c:v>
                </c:pt>
                <c:pt idx="130">
                  <c:v>129</c:v>
                </c:pt>
                <c:pt idx="131">
                  <c:v>130</c:v>
                </c:pt>
                <c:pt idx="132">
                  <c:v>131</c:v>
                </c:pt>
                <c:pt idx="133">
                  <c:v>132</c:v>
                </c:pt>
                <c:pt idx="134">
                  <c:v>133</c:v>
                </c:pt>
                <c:pt idx="135">
                  <c:v>134</c:v>
                </c:pt>
                <c:pt idx="136">
                  <c:v>135</c:v>
                </c:pt>
                <c:pt idx="137">
                  <c:v>136</c:v>
                </c:pt>
                <c:pt idx="138">
                  <c:v>137</c:v>
                </c:pt>
                <c:pt idx="139">
                  <c:v>138</c:v>
                </c:pt>
                <c:pt idx="140">
                  <c:v>139</c:v>
                </c:pt>
                <c:pt idx="141">
                  <c:v>140</c:v>
                </c:pt>
                <c:pt idx="142">
                  <c:v>141</c:v>
                </c:pt>
                <c:pt idx="143">
                  <c:v>142</c:v>
                </c:pt>
                <c:pt idx="144">
                  <c:v>143</c:v>
                </c:pt>
                <c:pt idx="145">
                  <c:v>144</c:v>
                </c:pt>
                <c:pt idx="146">
                  <c:v>145</c:v>
                </c:pt>
                <c:pt idx="147">
                  <c:v>146</c:v>
                </c:pt>
                <c:pt idx="148">
                  <c:v>147</c:v>
                </c:pt>
                <c:pt idx="149">
                  <c:v>148</c:v>
                </c:pt>
                <c:pt idx="150">
                  <c:v>149</c:v>
                </c:pt>
                <c:pt idx="151">
                  <c:v>150</c:v>
                </c:pt>
                <c:pt idx="152">
                  <c:v>151</c:v>
                </c:pt>
                <c:pt idx="153">
                  <c:v>152</c:v>
                </c:pt>
                <c:pt idx="154">
                  <c:v>153</c:v>
                </c:pt>
                <c:pt idx="155">
                  <c:v>154</c:v>
                </c:pt>
                <c:pt idx="156">
                  <c:v>155</c:v>
                </c:pt>
                <c:pt idx="157">
                  <c:v>156</c:v>
                </c:pt>
                <c:pt idx="158">
                  <c:v>157</c:v>
                </c:pt>
                <c:pt idx="159">
                  <c:v>158</c:v>
                </c:pt>
                <c:pt idx="160">
                  <c:v>159</c:v>
                </c:pt>
                <c:pt idx="161">
                  <c:v>160</c:v>
                </c:pt>
                <c:pt idx="162">
                  <c:v>161</c:v>
                </c:pt>
                <c:pt idx="163">
                  <c:v>162</c:v>
                </c:pt>
                <c:pt idx="164">
                  <c:v>163</c:v>
                </c:pt>
                <c:pt idx="165">
                  <c:v>164</c:v>
                </c:pt>
                <c:pt idx="166">
                  <c:v>165</c:v>
                </c:pt>
                <c:pt idx="167">
                  <c:v>166</c:v>
                </c:pt>
                <c:pt idx="168">
                  <c:v>167</c:v>
                </c:pt>
                <c:pt idx="169">
                  <c:v>168</c:v>
                </c:pt>
                <c:pt idx="170">
                  <c:v>169</c:v>
                </c:pt>
                <c:pt idx="171">
                  <c:v>170</c:v>
                </c:pt>
                <c:pt idx="172">
                  <c:v>171</c:v>
                </c:pt>
                <c:pt idx="173">
                  <c:v>172</c:v>
                </c:pt>
                <c:pt idx="174">
                  <c:v>173</c:v>
                </c:pt>
                <c:pt idx="175">
                  <c:v>174</c:v>
                </c:pt>
                <c:pt idx="176">
                  <c:v>175</c:v>
                </c:pt>
                <c:pt idx="177">
                  <c:v>176</c:v>
                </c:pt>
                <c:pt idx="178">
                  <c:v>177</c:v>
                </c:pt>
                <c:pt idx="179">
                  <c:v>178</c:v>
                </c:pt>
                <c:pt idx="180">
                  <c:v>179</c:v>
                </c:pt>
                <c:pt idx="181">
                  <c:v>180</c:v>
                </c:pt>
                <c:pt idx="182">
                  <c:v>181</c:v>
                </c:pt>
                <c:pt idx="183">
                  <c:v>182</c:v>
                </c:pt>
                <c:pt idx="184">
                  <c:v>183</c:v>
                </c:pt>
                <c:pt idx="185">
                  <c:v>184</c:v>
                </c:pt>
                <c:pt idx="186">
                  <c:v>185</c:v>
                </c:pt>
                <c:pt idx="187">
                  <c:v>186</c:v>
                </c:pt>
                <c:pt idx="188">
                  <c:v>187</c:v>
                </c:pt>
                <c:pt idx="189">
                  <c:v>188</c:v>
                </c:pt>
                <c:pt idx="190">
                  <c:v>189</c:v>
                </c:pt>
                <c:pt idx="191">
                  <c:v>190</c:v>
                </c:pt>
                <c:pt idx="192">
                  <c:v>191</c:v>
                </c:pt>
                <c:pt idx="193">
                  <c:v>192</c:v>
                </c:pt>
                <c:pt idx="194">
                  <c:v>193</c:v>
                </c:pt>
                <c:pt idx="195">
                  <c:v>194</c:v>
                </c:pt>
                <c:pt idx="196">
                  <c:v>195</c:v>
                </c:pt>
                <c:pt idx="197">
                  <c:v>196</c:v>
                </c:pt>
                <c:pt idx="198">
                  <c:v>197</c:v>
                </c:pt>
                <c:pt idx="199">
                  <c:v>198</c:v>
                </c:pt>
                <c:pt idx="200">
                  <c:v>199</c:v>
                </c:pt>
                <c:pt idx="201">
                  <c:v>200</c:v>
                </c:pt>
              </c:numCache>
            </c:numRef>
          </c:xVal>
          <c:yVal>
            <c:numRef>
              <c:f>'HIDE_d03H 03'!$O$2:$O$203</c:f>
              <c:numCache>
                <c:formatCode>General</c:formatCode>
                <c:ptCount val="202"/>
                <c:pt idx="0">
                  <c:v>1</c:v>
                </c:pt>
                <c:pt idx="1">
                  <c:v>0.998543082461533</c:v>
                </c:pt>
                <c:pt idx="2">
                  <c:v>0.99624021280395503</c:v>
                </c:pt>
                <c:pt idx="3">
                  <c:v>0.99417232984613102</c:v>
                </c:pt>
                <c:pt idx="4">
                  <c:v>0.99264021656374202</c:v>
                </c:pt>
                <c:pt idx="5">
                  <c:v>0.99064752934983902</c:v>
                </c:pt>
                <c:pt idx="6">
                  <c:v>0.98766789799697297</c:v>
                </c:pt>
                <c:pt idx="7">
                  <c:v>0.98400210548083</c:v>
                </c:pt>
                <c:pt idx="8">
                  <c:v>0.98039270977262705</c:v>
                </c:pt>
                <c:pt idx="9">
                  <c:v>0.97630394119692798</c:v>
                </c:pt>
                <c:pt idx="10">
                  <c:v>0.97328671197210204</c:v>
                </c:pt>
                <c:pt idx="11">
                  <c:v>0.97012849072742502</c:v>
                </c:pt>
                <c:pt idx="12">
                  <c:v>0.96806060776960001</c:v>
                </c:pt>
                <c:pt idx="13">
                  <c:v>0.96507157694874501</c:v>
                </c:pt>
                <c:pt idx="14">
                  <c:v>0.95893372435120205</c:v>
                </c:pt>
                <c:pt idx="15">
                  <c:v>0.95573790523456403</c:v>
                </c:pt>
                <c:pt idx="16">
                  <c:v>0.95253268664993596</c:v>
                </c:pt>
                <c:pt idx="17">
                  <c:v>0.95002302869657596</c:v>
                </c:pt>
                <c:pt idx="18">
                  <c:v>0.94650762766827401</c:v>
                </c:pt>
                <c:pt idx="19">
                  <c:v>0.94261624792036802</c:v>
                </c:pt>
                <c:pt idx="20">
                  <c:v>0.93978700805534399</c:v>
                </c:pt>
                <c:pt idx="21">
                  <c:v>0.93706116233821202</c:v>
                </c:pt>
                <c:pt idx="22">
                  <c:v>0.93371495173373198</c:v>
                </c:pt>
                <c:pt idx="23">
                  <c:v>0.93073532038086604</c:v>
                </c:pt>
                <c:pt idx="24">
                  <c:v>0.92594159170590895</c:v>
                </c:pt>
                <c:pt idx="25">
                  <c:v>0.92331914013666805</c:v>
                </c:pt>
                <c:pt idx="26">
                  <c:v>0.92123245824286304</c:v>
                </c:pt>
                <c:pt idx="27">
                  <c:v>0.91841261784582995</c:v>
                </c:pt>
                <c:pt idx="28">
                  <c:v>0.91527319553713304</c:v>
                </c:pt>
                <c:pt idx="29">
                  <c:v>0.911410014193197</c:v>
                </c:pt>
                <c:pt idx="30">
                  <c:v>0.90867476900807398</c:v>
                </c:pt>
                <c:pt idx="31">
                  <c:v>0.90566693925123798</c:v>
                </c:pt>
                <c:pt idx="32">
                  <c:v>0.90323247704179899</c:v>
                </c:pt>
                <c:pt idx="33">
                  <c:v>0.90147477652764896</c:v>
                </c:pt>
                <c:pt idx="34">
                  <c:v>0.61668029589525197</c:v>
                </c:pt>
                <c:pt idx="35">
                  <c:v>0.61481920123320999</c:v>
                </c:pt>
                <c:pt idx="36">
                  <c:v>0.61330588688680199</c:v>
                </c:pt>
                <c:pt idx="37">
                  <c:v>0.61186776828431499</c:v>
                </c:pt>
                <c:pt idx="38">
                  <c:v>0.61050484542574901</c:v>
                </c:pt>
                <c:pt idx="39">
                  <c:v>0.60969649117859903</c:v>
                </c:pt>
                <c:pt idx="40">
                  <c:v>0.60867194916767697</c:v>
                </c:pt>
                <c:pt idx="41">
                  <c:v>0.60717743375724897</c:v>
                </c:pt>
                <c:pt idx="42">
                  <c:v>0.60566411941084097</c:v>
                </c:pt>
                <c:pt idx="43">
                  <c:v>0.60417900346840403</c:v>
                </c:pt>
                <c:pt idx="44">
                  <c:v>0.60239310455028205</c:v>
                </c:pt>
                <c:pt idx="45">
                  <c:v>0.60099258381975595</c:v>
                </c:pt>
                <c:pt idx="46">
                  <c:v>0.599874047128933</c:v>
                </c:pt>
                <c:pt idx="47">
                  <c:v>0.59914088862570403</c:v>
                </c:pt>
                <c:pt idx="48">
                  <c:v>0.59751478066341401</c:v>
                </c:pt>
                <c:pt idx="49">
                  <c:v>0.595371701961669</c:v>
                </c:pt>
                <c:pt idx="50">
                  <c:v>0.59370799612741898</c:v>
                </c:pt>
                <c:pt idx="51">
                  <c:v>0.59213828497307097</c:v>
                </c:pt>
                <c:pt idx="52">
                  <c:v>0.59053097594676096</c:v>
                </c:pt>
                <c:pt idx="53">
                  <c:v>0.58958162967976002</c:v>
                </c:pt>
                <c:pt idx="54">
                  <c:v>0.58822810628918398</c:v>
                </c:pt>
                <c:pt idx="55">
                  <c:v>0.58678998768669699</c:v>
                </c:pt>
                <c:pt idx="56">
                  <c:v>0.58529547227626899</c:v>
                </c:pt>
                <c:pt idx="57">
                  <c:v>0.58363176644201897</c:v>
                </c:pt>
                <c:pt idx="58">
                  <c:v>0.58212785156360103</c:v>
                </c:pt>
                <c:pt idx="59">
                  <c:v>0.58048294466533201</c:v>
                </c:pt>
                <c:pt idx="60">
                  <c:v>0.57940200584646895</c:v>
                </c:pt>
                <c:pt idx="61">
                  <c:v>0.57834926543157705</c:v>
                </c:pt>
                <c:pt idx="62">
                  <c:v>0.57699574204100001</c:v>
                </c:pt>
                <c:pt idx="63">
                  <c:v>0.57534143567474105</c:v>
                </c:pt>
                <c:pt idx="64">
                  <c:v>0.51642557031271996</c:v>
                </c:pt>
                <c:pt idx="65">
                  <c:v>0.50723289061839105</c:v>
                </c:pt>
                <c:pt idx="66">
                  <c:v>0.50010809388188604</c:v>
                </c:pt>
                <c:pt idx="67">
                  <c:v>0.49384804820047201</c:v>
                </c:pt>
                <c:pt idx="68">
                  <c:v>0.49313368863322299</c:v>
                </c:pt>
                <c:pt idx="69">
                  <c:v>0.49198695353843003</c:v>
                </c:pt>
                <c:pt idx="70">
                  <c:v>0.49078382163569501</c:v>
                </c:pt>
                <c:pt idx="71">
                  <c:v>0.48943029824511902</c:v>
                </c:pt>
                <c:pt idx="72">
                  <c:v>0.488255364746355</c:v>
                </c:pt>
                <c:pt idx="73">
                  <c:v>0.487193224863473</c:v>
                </c:pt>
                <c:pt idx="74">
                  <c:v>0.48655406104014498</c:v>
                </c:pt>
                <c:pt idx="75">
                  <c:v>0.48579270413294601</c:v>
                </c:pt>
                <c:pt idx="76">
                  <c:v>0.48479636052599401</c:v>
                </c:pt>
                <c:pt idx="77">
                  <c:v>0.48352743234732898</c:v>
                </c:pt>
                <c:pt idx="78">
                  <c:v>0.482230305764694</c:v>
                </c:pt>
                <c:pt idx="79">
                  <c:v>0.48092377971406802</c:v>
                </c:pt>
                <c:pt idx="80">
                  <c:v>0.479701848875354</c:v>
                </c:pt>
                <c:pt idx="81">
                  <c:v>0.47913788079594699</c:v>
                </c:pt>
                <c:pt idx="82">
                  <c:v>0.47846111910065903</c:v>
                </c:pt>
                <c:pt idx="83">
                  <c:v>0.47736138134581602</c:v>
                </c:pt>
                <c:pt idx="84">
                  <c:v>0.47588566487136802</c:v>
                </c:pt>
                <c:pt idx="85">
                  <c:v>0.47443814680089103</c:v>
                </c:pt>
                <c:pt idx="86">
                  <c:v>0.47334780851403802</c:v>
                </c:pt>
                <c:pt idx="87">
                  <c:v>0.472238671291205</c:v>
                </c:pt>
                <c:pt idx="88">
                  <c:v>0.47143971651204503</c:v>
                </c:pt>
                <c:pt idx="89">
                  <c:v>0.47055616652097498</c:v>
                </c:pt>
                <c:pt idx="90">
                  <c:v>0.46942823036216202</c:v>
                </c:pt>
                <c:pt idx="91">
                  <c:v>0.46777392399590201</c:v>
                </c:pt>
                <c:pt idx="92">
                  <c:v>0.46598802507778098</c:v>
                </c:pt>
                <c:pt idx="93">
                  <c:v>0.46413632988372899</c:v>
                </c:pt>
                <c:pt idx="94">
                  <c:v>0.37638289672804498</c:v>
                </c:pt>
                <c:pt idx="95">
                  <c:v>0.37161736645705901</c:v>
                </c:pt>
                <c:pt idx="96">
                  <c:v>0.36674844203818102</c:v>
                </c:pt>
                <c:pt idx="97">
                  <c:v>0.36135314741185598</c:v>
                </c:pt>
                <c:pt idx="98">
                  <c:v>0.35960484636569601</c:v>
                </c:pt>
                <c:pt idx="99">
                  <c:v>0.35826072244311002</c:v>
                </c:pt>
                <c:pt idx="100">
                  <c:v>0.35720798202821702</c:v>
                </c:pt>
                <c:pt idx="101">
                  <c:v>0.35643722565302799</c:v>
                </c:pt>
                <c:pt idx="102">
                  <c:v>0.356033048529453</c:v>
                </c:pt>
                <c:pt idx="103">
                  <c:v>0.35562887140587801</c:v>
                </c:pt>
                <c:pt idx="104">
                  <c:v>0.35459492992696601</c:v>
                </c:pt>
                <c:pt idx="105">
                  <c:v>0.353523390576093</c:v>
                </c:pt>
                <c:pt idx="106">
                  <c:v>0.352517647501151</c:v>
                </c:pt>
                <c:pt idx="107">
                  <c:v>0.35144610815027899</c:v>
                </c:pt>
                <c:pt idx="108">
                  <c:v>0.350487362415287</c:v>
                </c:pt>
                <c:pt idx="109">
                  <c:v>0.34989519593190999</c:v>
                </c:pt>
                <c:pt idx="110">
                  <c:v>0.34919963530064202</c:v>
                </c:pt>
                <c:pt idx="111">
                  <c:v>0.348062299673838</c:v>
                </c:pt>
                <c:pt idx="112">
                  <c:v>0.347047157130906</c:v>
                </c:pt>
                <c:pt idx="113">
                  <c:v>0.346032014587974</c:v>
                </c:pt>
                <c:pt idx="114">
                  <c:v>0.34478188534528897</c:v>
                </c:pt>
                <c:pt idx="115">
                  <c:v>0.34374794386637703</c:v>
                </c:pt>
                <c:pt idx="116">
                  <c:v>0.34308058163907901</c:v>
                </c:pt>
                <c:pt idx="117">
                  <c:v>0.34226282792394003</c:v>
                </c:pt>
                <c:pt idx="118">
                  <c:v>0.34125708484899803</c:v>
                </c:pt>
                <c:pt idx="119">
                  <c:v>0.34006335241425301</c:v>
                </c:pt>
                <c:pt idx="120">
                  <c:v>0.33883202210754898</c:v>
                </c:pt>
                <c:pt idx="121">
                  <c:v>0.337497297652953</c:v>
                </c:pt>
                <c:pt idx="122">
                  <c:v>0.33634116309016898</c:v>
                </c:pt>
                <c:pt idx="123">
                  <c:v>0.33518502852738502</c:v>
                </c:pt>
                <c:pt idx="124">
                  <c:v>0.31234432131141399</c:v>
                </c:pt>
                <c:pt idx="125">
                  <c:v>0.30740020114861499</c:v>
                </c:pt>
                <c:pt idx="126">
                  <c:v>0.302926054385322</c:v>
                </c:pt>
                <c:pt idx="127">
                  <c:v>0.29910987038133602</c:v>
                </c:pt>
                <c:pt idx="128">
                  <c:v>0.29722057731532397</c:v>
                </c:pt>
                <c:pt idx="129">
                  <c:v>0.29614903796445102</c:v>
                </c:pt>
                <c:pt idx="130">
                  <c:v>0.295453477333183</c:v>
                </c:pt>
                <c:pt idx="131">
                  <c:v>0.294955305529707</c:v>
                </c:pt>
                <c:pt idx="132">
                  <c:v>0.29425034543044898</c:v>
                </c:pt>
                <c:pt idx="133">
                  <c:v>0.29351718692722001</c:v>
                </c:pt>
                <c:pt idx="134">
                  <c:v>0.29256784066021901</c:v>
                </c:pt>
                <c:pt idx="135">
                  <c:v>0.29177828534904898</c:v>
                </c:pt>
                <c:pt idx="136">
                  <c:v>0.29112032258974102</c:v>
                </c:pt>
                <c:pt idx="137">
                  <c:v>0.29077254227410698</c:v>
                </c:pt>
                <c:pt idx="138">
                  <c:v>0.29032136781058199</c:v>
                </c:pt>
                <c:pt idx="139">
                  <c:v>0.28963520664730402</c:v>
                </c:pt>
                <c:pt idx="140">
                  <c:v>0.28885505080412399</c:v>
                </c:pt>
                <c:pt idx="141">
                  <c:v>0.28817828910883603</c:v>
                </c:pt>
                <c:pt idx="142">
                  <c:v>0.28731353805374599</c:v>
                </c:pt>
                <c:pt idx="143">
                  <c:v>0.28657098008252702</c:v>
                </c:pt>
                <c:pt idx="144">
                  <c:v>0.28621380029890298</c:v>
                </c:pt>
                <c:pt idx="145">
                  <c:v>0.28579082423934798</c:v>
                </c:pt>
                <c:pt idx="146">
                  <c:v>0.28507646467210002</c:v>
                </c:pt>
                <c:pt idx="147">
                  <c:v>0.28416471627705903</c:v>
                </c:pt>
                <c:pt idx="148">
                  <c:v>0.28328116628598798</c:v>
                </c:pt>
                <c:pt idx="149">
                  <c:v>0.28226602374305598</c:v>
                </c:pt>
                <c:pt idx="150">
                  <c:v>0.281429471091936</c:v>
                </c:pt>
                <c:pt idx="151">
                  <c:v>0.28081850567257899</c:v>
                </c:pt>
                <c:pt idx="152">
                  <c:v>0.279916156745528</c:v>
                </c:pt>
                <c:pt idx="153">
                  <c:v>0.27876002218274398</c:v>
                </c:pt>
                <c:pt idx="154">
                  <c:v>0.268918779197097</c:v>
                </c:pt>
                <c:pt idx="155">
                  <c:v>0.26619293347996498</c:v>
                </c:pt>
                <c:pt idx="156">
                  <c:v>0.26311930744719803</c:v>
                </c:pt>
                <c:pt idx="157">
                  <c:v>0.260393461730066</c:v>
                </c:pt>
                <c:pt idx="158">
                  <c:v>0.25924672663527198</c:v>
                </c:pt>
                <c:pt idx="159">
                  <c:v>0.25821278515635998</c:v>
                </c:pt>
                <c:pt idx="160">
                  <c:v>0.25733863463327999</c:v>
                </c:pt>
                <c:pt idx="161">
                  <c:v>0.25660547613005102</c:v>
                </c:pt>
                <c:pt idx="162">
                  <c:v>0.255872317626822</c:v>
                </c:pt>
                <c:pt idx="163">
                  <c:v>0.25517675699555398</c:v>
                </c:pt>
                <c:pt idx="164">
                  <c:v>0.25445299796031501</c:v>
                </c:pt>
                <c:pt idx="165">
                  <c:v>0.25417101392061198</c:v>
                </c:pt>
                <c:pt idx="166">
                  <c:v>0.253860831476938</c:v>
                </c:pt>
                <c:pt idx="167">
                  <c:v>0.25321226818562098</c:v>
                </c:pt>
                <c:pt idx="168">
                  <c:v>0.25254490595832302</c:v>
                </c:pt>
                <c:pt idx="169">
                  <c:v>0.25202793521886702</c:v>
                </c:pt>
                <c:pt idx="170">
                  <c:v>0.25143576873549001</c:v>
                </c:pt>
                <c:pt idx="171">
                  <c:v>0.25081540384814199</c:v>
                </c:pt>
                <c:pt idx="172">
                  <c:v>0.250401827256577</c:v>
                </c:pt>
                <c:pt idx="173">
                  <c:v>0.24999765013300199</c:v>
                </c:pt>
                <c:pt idx="174">
                  <c:v>0.24921749428982301</c:v>
                </c:pt>
                <c:pt idx="175">
                  <c:v>0.24843733844664401</c:v>
                </c:pt>
                <c:pt idx="176">
                  <c:v>0.247581986859544</c:v>
                </c:pt>
                <c:pt idx="177">
                  <c:v>0.24677363261239399</c:v>
                </c:pt>
                <c:pt idx="178">
                  <c:v>0.24604047410916499</c:v>
                </c:pt>
                <c:pt idx="179">
                  <c:v>0.24557990017765</c:v>
                </c:pt>
                <c:pt idx="180">
                  <c:v>0.244856141142411</c:v>
                </c:pt>
                <c:pt idx="181">
                  <c:v>0.24379400125952899</c:v>
                </c:pt>
                <c:pt idx="182">
                  <c:v>0.242901051800468</c:v>
                </c:pt>
                <c:pt idx="183">
                  <c:v>0.24174491723768399</c:v>
                </c:pt>
                <c:pt idx="184">
                  <c:v>0.22204363233041</c:v>
                </c:pt>
                <c:pt idx="185">
                  <c:v>0.218857212681762</c:v>
                </c:pt>
                <c:pt idx="186">
                  <c:v>0.216065570688699</c:v>
                </c:pt>
                <c:pt idx="187">
                  <c:v>0.213358523907547</c:v>
                </c:pt>
                <c:pt idx="188">
                  <c:v>0.212051997856921</c:v>
                </c:pt>
                <c:pt idx="189">
                  <c:v>0.21096165957006799</c:v>
                </c:pt>
                <c:pt idx="190">
                  <c:v>0.210049911175027</c:v>
                </c:pt>
                <c:pt idx="191">
                  <c:v>0.20943894575566999</c:v>
                </c:pt>
                <c:pt idx="192">
                  <c:v>0.20892197501621401</c:v>
                </c:pt>
                <c:pt idx="193">
                  <c:v>0.20863999097651101</c:v>
                </c:pt>
                <c:pt idx="194">
                  <c:v>0.20826401225690599</c:v>
                </c:pt>
                <c:pt idx="195">
                  <c:v>0.207831636729361</c:v>
                </c:pt>
                <c:pt idx="196">
                  <c:v>0.20713607609809301</c:v>
                </c:pt>
                <c:pt idx="197">
                  <c:v>0.206590906954666</c:v>
                </c:pt>
                <c:pt idx="198">
                  <c:v>0.20611153408717101</c:v>
                </c:pt>
                <c:pt idx="199">
                  <c:v>0.20550056866781299</c:v>
                </c:pt>
                <c:pt idx="200">
                  <c:v>0.205068193140268</c:v>
                </c:pt>
                <c:pt idx="201">
                  <c:v>0.20463581761272301</c:v>
                </c:pt>
              </c:numCache>
            </c:numRef>
          </c:yVal>
          <c:smooth val="0"/>
          <c:extLst>
            <c:ext xmlns:c16="http://schemas.microsoft.com/office/drawing/2014/chart" uri="{C3380CC4-5D6E-409C-BE32-E72D297353CC}">
              <c16:uniqueId val="{00000001-AC8C-4956-9752-7E4A046E01C7}"/>
            </c:ext>
          </c:extLst>
        </c:ser>
        <c:ser>
          <c:idx val="2"/>
          <c:order val="2"/>
          <c:tx>
            <c:strRef>
              <c:f>'HIDE_d04H 03'!$A$1</c:f>
              <c:strCache>
                <c:ptCount val="1"/>
                <c:pt idx="0">
                  <c:v>Apixaban 10mg (N=73,039)</c:v>
                </c:pt>
              </c:strCache>
            </c:strRef>
          </c:tx>
          <c:spPr>
            <a:ln w="19050" cap="rnd">
              <a:solidFill>
                <a:schemeClr val="accent3"/>
              </a:solidFill>
              <a:round/>
            </a:ln>
            <a:effectLst/>
          </c:spPr>
          <c:marker>
            <c:symbol val="none"/>
          </c:marker>
          <c:xVal>
            <c:numRef>
              <c:f>'HIDE_d04H 03'!$B$2:$B$203</c:f>
              <c:numCache>
                <c:formatCode>General</c:formatCode>
                <c:ptCount val="202"/>
                <c:pt idx="0">
                  <c:v>0</c:v>
                </c:pt>
                <c:pt idx="1">
                  <c:v>0</c:v>
                </c:pt>
                <c:pt idx="2">
                  <c:v>1</c:v>
                </c:pt>
                <c:pt idx="3">
                  <c:v>2</c:v>
                </c:pt>
                <c:pt idx="4">
                  <c:v>3</c:v>
                </c:pt>
                <c:pt idx="5">
                  <c:v>4</c:v>
                </c:pt>
                <c:pt idx="6">
                  <c:v>5</c:v>
                </c:pt>
                <c:pt idx="7">
                  <c:v>6</c:v>
                </c:pt>
                <c:pt idx="8">
                  <c:v>7</c:v>
                </c:pt>
                <c:pt idx="9">
                  <c:v>8</c:v>
                </c:pt>
                <c:pt idx="10">
                  <c:v>9</c:v>
                </c:pt>
                <c:pt idx="11">
                  <c:v>10</c:v>
                </c:pt>
                <c:pt idx="12">
                  <c:v>11</c:v>
                </c:pt>
                <c:pt idx="13">
                  <c:v>12</c:v>
                </c:pt>
                <c:pt idx="14">
                  <c:v>13</c:v>
                </c:pt>
                <c:pt idx="15">
                  <c:v>14</c:v>
                </c:pt>
                <c:pt idx="16">
                  <c:v>15</c:v>
                </c:pt>
                <c:pt idx="17">
                  <c:v>16</c:v>
                </c:pt>
                <c:pt idx="18">
                  <c:v>17</c:v>
                </c:pt>
                <c:pt idx="19">
                  <c:v>18</c:v>
                </c:pt>
                <c:pt idx="20">
                  <c:v>19</c:v>
                </c:pt>
                <c:pt idx="21">
                  <c:v>20</c:v>
                </c:pt>
                <c:pt idx="22">
                  <c:v>21</c:v>
                </c:pt>
                <c:pt idx="23">
                  <c:v>22</c:v>
                </c:pt>
                <c:pt idx="24">
                  <c:v>23</c:v>
                </c:pt>
                <c:pt idx="25">
                  <c:v>24</c:v>
                </c:pt>
                <c:pt idx="26">
                  <c:v>25</c:v>
                </c:pt>
                <c:pt idx="27">
                  <c:v>26</c:v>
                </c:pt>
                <c:pt idx="28">
                  <c:v>27</c:v>
                </c:pt>
                <c:pt idx="29">
                  <c:v>28</c:v>
                </c:pt>
                <c:pt idx="30">
                  <c:v>29</c:v>
                </c:pt>
                <c:pt idx="31">
                  <c:v>30</c:v>
                </c:pt>
                <c:pt idx="32">
                  <c:v>31</c:v>
                </c:pt>
                <c:pt idx="33">
                  <c:v>32</c:v>
                </c:pt>
                <c:pt idx="34">
                  <c:v>33</c:v>
                </c:pt>
                <c:pt idx="35">
                  <c:v>34</c:v>
                </c:pt>
                <c:pt idx="36">
                  <c:v>35</c:v>
                </c:pt>
                <c:pt idx="37">
                  <c:v>36</c:v>
                </c:pt>
                <c:pt idx="38">
                  <c:v>37</c:v>
                </c:pt>
                <c:pt idx="39">
                  <c:v>38</c:v>
                </c:pt>
                <c:pt idx="40">
                  <c:v>39</c:v>
                </c:pt>
                <c:pt idx="41">
                  <c:v>40</c:v>
                </c:pt>
                <c:pt idx="42">
                  <c:v>41</c:v>
                </c:pt>
                <c:pt idx="43">
                  <c:v>42</c:v>
                </c:pt>
                <c:pt idx="44">
                  <c:v>43</c:v>
                </c:pt>
                <c:pt idx="45">
                  <c:v>44</c:v>
                </c:pt>
                <c:pt idx="46">
                  <c:v>45</c:v>
                </c:pt>
                <c:pt idx="47">
                  <c:v>46</c:v>
                </c:pt>
                <c:pt idx="48">
                  <c:v>47</c:v>
                </c:pt>
                <c:pt idx="49">
                  <c:v>48</c:v>
                </c:pt>
                <c:pt idx="50">
                  <c:v>49</c:v>
                </c:pt>
                <c:pt idx="51">
                  <c:v>50</c:v>
                </c:pt>
                <c:pt idx="52">
                  <c:v>51</c:v>
                </c:pt>
                <c:pt idx="53">
                  <c:v>52</c:v>
                </c:pt>
                <c:pt idx="54">
                  <c:v>53</c:v>
                </c:pt>
                <c:pt idx="55">
                  <c:v>54</c:v>
                </c:pt>
                <c:pt idx="56">
                  <c:v>55</c:v>
                </c:pt>
                <c:pt idx="57">
                  <c:v>56</c:v>
                </c:pt>
                <c:pt idx="58">
                  <c:v>57</c:v>
                </c:pt>
                <c:pt idx="59">
                  <c:v>58</c:v>
                </c:pt>
                <c:pt idx="60">
                  <c:v>59</c:v>
                </c:pt>
                <c:pt idx="61">
                  <c:v>60</c:v>
                </c:pt>
                <c:pt idx="62">
                  <c:v>61</c:v>
                </c:pt>
                <c:pt idx="63">
                  <c:v>62</c:v>
                </c:pt>
                <c:pt idx="64">
                  <c:v>63</c:v>
                </c:pt>
                <c:pt idx="65">
                  <c:v>64</c:v>
                </c:pt>
                <c:pt idx="66">
                  <c:v>65</c:v>
                </c:pt>
                <c:pt idx="67">
                  <c:v>66</c:v>
                </c:pt>
                <c:pt idx="68">
                  <c:v>67</c:v>
                </c:pt>
                <c:pt idx="69">
                  <c:v>68</c:v>
                </c:pt>
                <c:pt idx="70">
                  <c:v>69</c:v>
                </c:pt>
                <c:pt idx="71">
                  <c:v>70</c:v>
                </c:pt>
                <c:pt idx="72">
                  <c:v>71</c:v>
                </c:pt>
                <c:pt idx="73">
                  <c:v>72</c:v>
                </c:pt>
                <c:pt idx="74">
                  <c:v>73</c:v>
                </c:pt>
                <c:pt idx="75">
                  <c:v>74</c:v>
                </c:pt>
                <c:pt idx="76">
                  <c:v>75</c:v>
                </c:pt>
                <c:pt idx="77">
                  <c:v>76</c:v>
                </c:pt>
                <c:pt idx="78">
                  <c:v>77</c:v>
                </c:pt>
                <c:pt idx="79">
                  <c:v>78</c:v>
                </c:pt>
                <c:pt idx="80">
                  <c:v>79</c:v>
                </c:pt>
                <c:pt idx="81">
                  <c:v>80</c:v>
                </c:pt>
                <c:pt idx="82">
                  <c:v>81</c:v>
                </c:pt>
                <c:pt idx="83">
                  <c:v>82</c:v>
                </c:pt>
                <c:pt idx="84">
                  <c:v>83</c:v>
                </c:pt>
                <c:pt idx="85">
                  <c:v>84</c:v>
                </c:pt>
                <c:pt idx="86">
                  <c:v>85</c:v>
                </c:pt>
                <c:pt idx="87">
                  <c:v>86</c:v>
                </c:pt>
                <c:pt idx="88">
                  <c:v>87</c:v>
                </c:pt>
                <c:pt idx="89">
                  <c:v>88</c:v>
                </c:pt>
                <c:pt idx="90">
                  <c:v>89</c:v>
                </c:pt>
                <c:pt idx="91">
                  <c:v>90</c:v>
                </c:pt>
                <c:pt idx="92">
                  <c:v>91</c:v>
                </c:pt>
                <c:pt idx="93">
                  <c:v>92</c:v>
                </c:pt>
                <c:pt idx="94">
                  <c:v>93</c:v>
                </c:pt>
                <c:pt idx="95">
                  <c:v>94</c:v>
                </c:pt>
                <c:pt idx="96">
                  <c:v>95</c:v>
                </c:pt>
                <c:pt idx="97">
                  <c:v>96</c:v>
                </c:pt>
                <c:pt idx="98">
                  <c:v>97</c:v>
                </c:pt>
                <c:pt idx="99">
                  <c:v>98</c:v>
                </c:pt>
                <c:pt idx="100">
                  <c:v>99</c:v>
                </c:pt>
                <c:pt idx="101">
                  <c:v>100</c:v>
                </c:pt>
                <c:pt idx="102">
                  <c:v>101</c:v>
                </c:pt>
                <c:pt idx="103">
                  <c:v>102</c:v>
                </c:pt>
                <c:pt idx="104">
                  <c:v>103</c:v>
                </c:pt>
                <c:pt idx="105">
                  <c:v>104</c:v>
                </c:pt>
                <c:pt idx="106">
                  <c:v>105</c:v>
                </c:pt>
                <c:pt idx="107">
                  <c:v>106</c:v>
                </c:pt>
                <c:pt idx="108">
                  <c:v>107</c:v>
                </c:pt>
                <c:pt idx="109">
                  <c:v>108</c:v>
                </c:pt>
                <c:pt idx="110">
                  <c:v>109</c:v>
                </c:pt>
                <c:pt idx="111">
                  <c:v>110</c:v>
                </c:pt>
                <c:pt idx="112">
                  <c:v>111</c:v>
                </c:pt>
                <c:pt idx="113">
                  <c:v>112</c:v>
                </c:pt>
                <c:pt idx="114">
                  <c:v>113</c:v>
                </c:pt>
                <c:pt idx="115">
                  <c:v>114</c:v>
                </c:pt>
                <c:pt idx="116">
                  <c:v>115</c:v>
                </c:pt>
                <c:pt idx="117">
                  <c:v>116</c:v>
                </c:pt>
                <c:pt idx="118">
                  <c:v>117</c:v>
                </c:pt>
                <c:pt idx="119">
                  <c:v>118</c:v>
                </c:pt>
                <c:pt idx="120">
                  <c:v>119</c:v>
                </c:pt>
                <c:pt idx="121">
                  <c:v>120</c:v>
                </c:pt>
                <c:pt idx="122">
                  <c:v>121</c:v>
                </c:pt>
                <c:pt idx="123">
                  <c:v>122</c:v>
                </c:pt>
                <c:pt idx="124">
                  <c:v>123</c:v>
                </c:pt>
                <c:pt idx="125">
                  <c:v>124</c:v>
                </c:pt>
                <c:pt idx="126">
                  <c:v>125</c:v>
                </c:pt>
                <c:pt idx="127">
                  <c:v>126</c:v>
                </c:pt>
                <c:pt idx="128">
                  <c:v>127</c:v>
                </c:pt>
                <c:pt idx="129">
                  <c:v>128</c:v>
                </c:pt>
                <c:pt idx="130">
                  <c:v>129</c:v>
                </c:pt>
                <c:pt idx="131">
                  <c:v>130</c:v>
                </c:pt>
                <c:pt idx="132">
                  <c:v>131</c:v>
                </c:pt>
                <c:pt idx="133">
                  <c:v>132</c:v>
                </c:pt>
                <c:pt idx="134">
                  <c:v>133</c:v>
                </c:pt>
                <c:pt idx="135">
                  <c:v>134</c:v>
                </c:pt>
                <c:pt idx="136">
                  <c:v>135</c:v>
                </c:pt>
                <c:pt idx="137">
                  <c:v>136</c:v>
                </c:pt>
                <c:pt idx="138">
                  <c:v>137</c:v>
                </c:pt>
                <c:pt idx="139">
                  <c:v>138</c:v>
                </c:pt>
                <c:pt idx="140">
                  <c:v>139</c:v>
                </c:pt>
                <c:pt idx="141">
                  <c:v>140</c:v>
                </c:pt>
                <c:pt idx="142">
                  <c:v>141</c:v>
                </c:pt>
                <c:pt idx="143">
                  <c:v>142</c:v>
                </c:pt>
                <c:pt idx="144">
                  <c:v>143</c:v>
                </c:pt>
                <c:pt idx="145">
                  <c:v>144</c:v>
                </c:pt>
                <c:pt idx="146">
                  <c:v>145</c:v>
                </c:pt>
                <c:pt idx="147">
                  <c:v>146</c:v>
                </c:pt>
                <c:pt idx="148">
                  <c:v>147</c:v>
                </c:pt>
                <c:pt idx="149">
                  <c:v>148</c:v>
                </c:pt>
                <c:pt idx="150">
                  <c:v>149</c:v>
                </c:pt>
                <c:pt idx="151">
                  <c:v>150</c:v>
                </c:pt>
                <c:pt idx="152">
                  <c:v>151</c:v>
                </c:pt>
                <c:pt idx="153">
                  <c:v>152</c:v>
                </c:pt>
                <c:pt idx="154">
                  <c:v>153</c:v>
                </c:pt>
                <c:pt idx="155">
                  <c:v>154</c:v>
                </c:pt>
                <c:pt idx="156">
                  <c:v>155</c:v>
                </c:pt>
                <c:pt idx="157">
                  <c:v>156</c:v>
                </c:pt>
                <c:pt idx="158">
                  <c:v>157</c:v>
                </c:pt>
                <c:pt idx="159">
                  <c:v>158</c:v>
                </c:pt>
                <c:pt idx="160">
                  <c:v>159</c:v>
                </c:pt>
                <c:pt idx="161">
                  <c:v>160</c:v>
                </c:pt>
                <c:pt idx="162">
                  <c:v>161</c:v>
                </c:pt>
                <c:pt idx="163">
                  <c:v>162</c:v>
                </c:pt>
                <c:pt idx="164">
                  <c:v>163</c:v>
                </c:pt>
                <c:pt idx="165">
                  <c:v>164</c:v>
                </c:pt>
                <c:pt idx="166">
                  <c:v>165</c:v>
                </c:pt>
                <c:pt idx="167">
                  <c:v>166</c:v>
                </c:pt>
                <c:pt idx="168">
                  <c:v>167</c:v>
                </c:pt>
                <c:pt idx="169">
                  <c:v>168</c:v>
                </c:pt>
                <c:pt idx="170">
                  <c:v>169</c:v>
                </c:pt>
                <c:pt idx="171">
                  <c:v>170</c:v>
                </c:pt>
                <c:pt idx="172">
                  <c:v>171</c:v>
                </c:pt>
                <c:pt idx="173">
                  <c:v>172</c:v>
                </c:pt>
                <c:pt idx="174">
                  <c:v>173</c:v>
                </c:pt>
                <c:pt idx="175">
                  <c:v>174</c:v>
                </c:pt>
                <c:pt idx="176">
                  <c:v>175</c:v>
                </c:pt>
                <c:pt idx="177">
                  <c:v>176</c:v>
                </c:pt>
                <c:pt idx="178">
                  <c:v>177</c:v>
                </c:pt>
                <c:pt idx="179">
                  <c:v>178</c:v>
                </c:pt>
                <c:pt idx="180">
                  <c:v>179</c:v>
                </c:pt>
                <c:pt idx="181">
                  <c:v>180</c:v>
                </c:pt>
                <c:pt idx="182">
                  <c:v>181</c:v>
                </c:pt>
                <c:pt idx="183">
                  <c:v>182</c:v>
                </c:pt>
                <c:pt idx="184">
                  <c:v>183</c:v>
                </c:pt>
                <c:pt idx="185">
                  <c:v>184</c:v>
                </c:pt>
                <c:pt idx="186">
                  <c:v>185</c:v>
                </c:pt>
                <c:pt idx="187">
                  <c:v>186</c:v>
                </c:pt>
                <c:pt idx="188">
                  <c:v>187</c:v>
                </c:pt>
                <c:pt idx="189">
                  <c:v>188</c:v>
                </c:pt>
                <c:pt idx="190">
                  <c:v>189</c:v>
                </c:pt>
                <c:pt idx="191">
                  <c:v>190</c:v>
                </c:pt>
                <c:pt idx="192">
                  <c:v>191</c:v>
                </c:pt>
                <c:pt idx="193">
                  <c:v>192</c:v>
                </c:pt>
                <c:pt idx="194">
                  <c:v>193</c:v>
                </c:pt>
                <c:pt idx="195">
                  <c:v>194</c:v>
                </c:pt>
                <c:pt idx="196">
                  <c:v>195</c:v>
                </c:pt>
                <c:pt idx="197">
                  <c:v>196</c:v>
                </c:pt>
                <c:pt idx="198">
                  <c:v>197</c:v>
                </c:pt>
                <c:pt idx="199">
                  <c:v>198</c:v>
                </c:pt>
                <c:pt idx="200">
                  <c:v>199</c:v>
                </c:pt>
                <c:pt idx="201">
                  <c:v>200</c:v>
                </c:pt>
              </c:numCache>
            </c:numRef>
          </c:xVal>
          <c:yVal>
            <c:numRef>
              <c:f>'HIDE_d04H 03'!$O$2:$O$203</c:f>
              <c:numCache>
                <c:formatCode>General</c:formatCode>
                <c:ptCount val="202"/>
                <c:pt idx="0">
                  <c:v>1</c:v>
                </c:pt>
                <c:pt idx="1">
                  <c:v>0.99715220635550905</c:v>
                </c:pt>
                <c:pt idx="2">
                  <c:v>0.99340078588151504</c:v>
                </c:pt>
                <c:pt idx="3">
                  <c:v>0.99008748750667497</c:v>
                </c:pt>
                <c:pt idx="4">
                  <c:v>0.98884157778721005</c:v>
                </c:pt>
                <c:pt idx="5">
                  <c:v>0.98640452361067399</c:v>
                </c:pt>
                <c:pt idx="6">
                  <c:v>0.98255726392749099</c:v>
                </c:pt>
                <c:pt idx="7">
                  <c:v>0.97816235162036702</c:v>
                </c:pt>
                <c:pt idx="8">
                  <c:v>0.97416448746560103</c:v>
                </c:pt>
                <c:pt idx="9">
                  <c:v>0.96934514437492303</c:v>
                </c:pt>
                <c:pt idx="10">
                  <c:v>0.96584016758170299</c:v>
                </c:pt>
                <c:pt idx="11">
                  <c:v>0.96277331288763501</c:v>
                </c:pt>
                <c:pt idx="12">
                  <c:v>0.96062377633866802</c:v>
                </c:pt>
                <c:pt idx="13">
                  <c:v>0.95703665165185703</c:v>
                </c:pt>
                <c:pt idx="14">
                  <c:v>0.95191609961801205</c:v>
                </c:pt>
                <c:pt idx="15">
                  <c:v>0.94790454414764702</c:v>
                </c:pt>
                <c:pt idx="16">
                  <c:v>0.94409835841126</c:v>
                </c:pt>
                <c:pt idx="17">
                  <c:v>0.94079875135201696</c:v>
                </c:pt>
                <c:pt idx="18">
                  <c:v>0.93797834033872296</c:v>
                </c:pt>
                <c:pt idx="19">
                  <c:v>0.92823012363257995</c:v>
                </c:pt>
                <c:pt idx="20">
                  <c:v>0.92467038157696602</c:v>
                </c:pt>
                <c:pt idx="21">
                  <c:v>0.92057667821300904</c:v>
                </c:pt>
                <c:pt idx="22">
                  <c:v>0.91700324484179696</c:v>
                </c:pt>
                <c:pt idx="23">
                  <c:v>0.91330658963019795</c:v>
                </c:pt>
                <c:pt idx="24">
                  <c:v>0.91141718807760197</c:v>
                </c:pt>
                <c:pt idx="25">
                  <c:v>0.90959624310300002</c:v>
                </c:pt>
                <c:pt idx="26">
                  <c:v>0.90752885444762399</c:v>
                </c:pt>
                <c:pt idx="27">
                  <c:v>0.90365421213324404</c:v>
                </c:pt>
                <c:pt idx="28">
                  <c:v>0.89960158271608304</c:v>
                </c:pt>
                <c:pt idx="29">
                  <c:v>0.89480962225660299</c:v>
                </c:pt>
                <c:pt idx="30">
                  <c:v>0.89096236257341999</c:v>
                </c:pt>
                <c:pt idx="31">
                  <c:v>0.88677282000027402</c:v>
                </c:pt>
                <c:pt idx="32">
                  <c:v>0.88469174002929896</c:v>
                </c:pt>
                <c:pt idx="33">
                  <c:v>0.88248743821793796</c:v>
                </c:pt>
                <c:pt idx="34">
                  <c:v>0.57644546064431301</c:v>
                </c:pt>
                <c:pt idx="35">
                  <c:v>0.57389887594298905</c:v>
                </c:pt>
                <c:pt idx="36">
                  <c:v>0.57124276071687696</c:v>
                </c:pt>
                <c:pt idx="37">
                  <c:v>0.56887416311833405</c:v>
                </c:pt>
                <c:pt idx="38">
                  <c:v>0.56699845288133699</c:v>
                </c:pt>
                <c:pt idx="39">
                  <c:v>0.56606744342063797</c:v>
                </c:pt>
                <c:pt idx="40">
                  <c:v>0.56502690343515105</c:v>
                </c:pt>
                <c:pt idx="41">
                  <c:v>0.56275414504579702</c:v>
                </c:pt>
                <c:pt idx="42">
                  <c:v>0.56046769534084495</c:v>
                </c:pt>
                <c:pt idx="43">
                  <c:v>0.55848245457906098</c:v>
                </c:pt>
                <c:pt idx="44">
                  <c:v>0.55644244855488201</c:v>
                </c:pt>
                <c:pt idx="45">
                  <c:v>0.55425183805911904</c:v>
                </c:pt>
                <c:pt idx="46">
                  <c:v>0.553361902545216</c:v>
                </c:pt>
                <c:pt idx="47">
                  <c:v>0.55232136255972797</c:v>
                </c:pt>
                <c:pt idx="48">
                  <c:v>0.55008967811717002</c:v>
                </c:pt>
                <c:pt idx="49">
                  <c:v>0.54499650871452199</c:v>
                </c:pt>
                <c:pt idx="50">
                  <c:v>0.54257314585358496</c:v>
                </c:pt>
                <c:pt idx="51">
                  <c:v>0.540437300620217</c:v>
                </c:pt>
                <c:pt idx="52">
                  <c:v>0.53824669012445403</c:v>
                </c:pt>
                <c:pt idx="53">
                  <c:v>0.53754843302892996</c:v>
                </c:pt>
                <c:pt idx="54">
                  <c:v>0.53669957146182201</c:v>
                </c:pt>
                <c:pt idx="55">
                  <c:v>0.53474171333123399</c:v>
                </c:pt>
                <c:pt idx="56">
                  <c:v>0.53272908993825197</c:v>
                </c:pt>
                <c:pt idx="57">
                  <c:v>0.53053847944249</c:v>
                </c:pt>
                <c:pt idx="58">
                  <c:v>0.52840263420912104</c:v>
                </c:pt>
                <c:pt idx="59">
                  <c:v>0.52611618450416897</c:v>
                </c:pt>
                <c:pt idx="60">
                  <c:v>0.52536316214625101</c:v>
                </c:pt>
                <c:pt idx="61">
                  <c:v>0.52432262216076297</c:v>
                </c:pt>
                <c:pt idx="62">
                  <c:v>0.52240583797697104</c:v>
                </c:pt>
                <c:pt idx="63">
                  <c:v>0.520283684059201</c:v>
                </c:pt>
                <c:pt idx="64">
                  <c:v>0.47169320500006801</c:v>
                </c:pt>
                <c:pt idx="65">
                  <c:v>0.46252002354906302</c:v>
                </c:pt>
                <c:pt idx="66">
                  <c:v>0.45345637262284499</c:v>
                </c:pt>
                <c:pt idx="67">
                  <c:v>0.44674762797957301</c:v>
                </c:pt>
                <c:pt idx="68">
                  <c:v>0.446049370884048</c:v>
                </c:pt>
                <c:pt idx="69">
                  <c:v>0.44439272169662802</c:v>
                </c:pt>
                <c:pt idx="70">
                  <c:v>0.442818220402799</c:v>
                </c:pt>
                <c:pt idx="71">
                  <c:v>0.44143539752734801</c:v>
                </c:pt>
                <c:pt idx="72">
                  <c:v>0.43984720491792101</c:v>
                </c:pt>
                <c:pt idx="73">
                  <c:v>0.43805364257451501</c:v>
                </c:pt>
                <c:pt idx="74">
                  <c:v>0.43754706389737003</c:v>
                </c:pt>
                <c:pt idx="75">
                  <c:v>0.436794041539452</c:v>
                </c:pt>
                <c:pt idx="76">
                  <c:v>0.43515108366763</c:v>
                </c:pt>
                <c:pt idx="77">
                  <c:v>0.43352181711140603</c:v>
                </c:pt>
                <c:pt idx="78">
                  <c:v>0.43185147660838702</c:v>
                </c:pt>
                <c:pt idx="79">
                  <c:v>0.429715631375019</c:v>
                </c:pt>
                <c:pt idx="80">
                  <c:v>0.42815482139678801</c:v>
                </c:pt>
                <c:pt idx="81">
                  <c:v>0.42749763824805898</c:v>
                </c:pt>
                <c:pt idx="82">
                  <c:v>0.42652555484056498</c:v>
                </c:pt>
                <c:pt idx="83">
                  <c:v>0.42478675775955299</c:v>
                </c:pt>
                <c:pt idx="84">
                  <c:v>0.42328071304371601</c:v>
                </c:pt>
                <c:pt idx="85">
                  <c:v>0.421610372540697</c:v>
                </c:pt>
                <c:pt idx="86">
                  <c:v>0.41994003203767799</c:v>
                </c:pt>
                <c:pt idx="87">
                  <c:v>0.41836553074384902</c:v>
                </c:pt>
                <c:pt idx="88">
                  <c:v>0.41784526075110601</c:v>
                </c:pt>
                <c:pt idx="89">
                  <c:v>0.41722915154917201</c:v>
                </c:pt>
                <c:pt idx="90">
                  <c:v>0.415996933145306</c:v>
                </c:pt>
                <c:pt idx="91">
                  <c:v>0.41421706211749898</c:v>
                </c:pt>
                <c:pt idx="92">
                  <c:v>0.41182108188775901</c:v>
                </c:pt>
                <c:pt idx="93">
                  <c:v>0.41001382822875398</c:v>
                </c:pt>
                <c:pt idx="94">
                  <c:v>0.32589438519147301</c:v>
                </c:pt>
                <c:pt idx="95">
                  <c:v>0.320787524473227</c:v>
                </c:pt>
                <c:pt idx="96">
                  <c:v>0.31546160270540402</c:v>
                </c:pt>
                <c:pt idx="97">
                  <c:v>0.309861854625611</c:v>
                </c:pt>
                <c:pt idx="98">
                  <c:v>0.30750694834266601</c:v>
                </c:pt>
                <c:pt idx="99">
                  <c:v>0.305658620736867</c:v>
                </c:pt>
                <c:pt idx="100">
                  <c:v>0.30427579786141701</c:v>
                </c:pt>
                <c:pt idx="101">
                  <c:v>0.30307096208874701</c:v>
                </c:pt>
                <c:pt idx="102">
                  <c:v>0.30259176604279903</c:v>
                </c:pt>
                <c:pt idx="103">
                  <c:v>0.302016730787661</c:v>
                </c:pt>
                <c:pt idx="104">
                  <c:v>0.30083927764618901</c:v>
                </c:pt>
                <c:pt idx="105">
                  <c:v>0.29944276345513998</c:v>
                </c:pt>
                <c:pt idx="106">
                  <c:v>0.29801886663289501</c:v>
                </c:pt>
                <c:pt idx="107">
                  <c:v>0.29690987006941499</c:v>
                </c:pt>
                <c:pt idx="108">
                  <c:v>0.29540382535357801</c:v>
                </c:pt>
                <c:pt idx="109">
                  <c:v>0.29460972904886401</c:v>
                </c:pt>
                <c:pt idx="110">
                  <c:v>0.293733484850559</c:v>
                </c:pt>
                <c:pt idx="111">
                  <c:v>0.29233697065951098</c:v>
                </c:pt>
                <c:pt idx="112">
                  <c:v>0.29092676515286398</c:v>
                </c:pt>
                <c:pt idx="113">
                  <c:v>0.28969454674899697</c:v>
                </c:pt>
                <c:pt idx="114">
                  <c:v>0.28843494571393402</c:v>
                </c:pt>
                <c:pt idx="115">
                  <c:v>0.287038431522885</c:v>
                </c:pt>
                <c:pt idx="116">
                  <c:v>0.28646339626774697</c:v>
                </c:pt>
                <c:pt idx="117">
                  <c:v>0.28571037390982901</c:v>
                </c:pt>
                <c:pt idx="118">
                  <c:v>0.28414956393159801</c:v>
                </c:pt>
                <c:pt idx="119">
                  <c:v>0.28269828447815498</c:v>
                </c:pt>
                <c:pt idx="120">
                  <c:v>0.28152083133668299</c:v>
                </c:pt>
                <c:pt idx="121">
                  <c:v>0.28008324319883898</c:v>
                </c:pt>
                <c:pt idx="122">
                  <c:v>0.27849505058941099</c:v>
                </c:pt>
                <c:pt idx="123">
                  <c:v>0.27756404112871202</c:v>
                </c:pt>
                <c:pt idx="124">
                  <c:v>0.25940935664508002</c:v>
                </c:pt>
                <c:pt idx="125">
                  <c:v>0.25476800065718302</c:v>
                </c:pt>
                <c:pt idx="126">
                  <c:v>0.25048261887484802</c:v>
                </c:pt>
                <c:pt idx="127">
                  <c:v>0.246525828666877</c:v>
                </c:pt>
                <c:pt idx="128">
                  <c:v>0.24428045290872</c:v>
                </c:pt>
                <c:pt idx="129">
                  <c:v>0.24303454318925499</c:v>
                </c:pt>
                <c:pt idx="130">
                  <c:v>0.24244581661851899</c:v>
                </c:pt>
                <c:pt idx="131">
                  <c:v>0.24181601610098699</c:v>
                </c:pt>
                <c:pt idx="132">
                  <c:v>0.24073440216870401</c:v>
                </c:pt>
                <c:pt idx="133">
                  <c:v>0.23957064034283099</c:v>
                </c:pt>
                <c:pt idx="134">
                  <c:v>0.238461643779351</c:v>
                </c:pt>
                <c:pt idx="135">
                  <c:v>0.23727049932228</c:v>
                </c:pt>
                <c:pt idx="136">
                  <c:v>0.23636687249277799</c:v>
                </c:pt>
                <c:pt idx="137">
                  <c:v>0.236038280918413</c:v>
                </c:pt>
                <c:pt idx="138">
                  <c:v>0.235435863032079</c:v>
                </c:pt>
                <c:pt idx="139">
                  <c:v>0.23408042278782601</c:v>
                </c:pt>
                <c:pt idx="140">
                  <c:v>0.23293035227754999</c:v>
                </c:pt>
                <c:pt idx="141">
                  <c:v>0.23190350360766199</c:v>
                </c:pt>
                <c:pt idx="142">
                  <c:v>0.23072605046618899</c:v>
                </c:pt>
                <c:pt idx="143">
                  <c:v>0.229548597324717</c:v>
                </c:pt>
                <c:pt idx="144">
                  <c:v>0.22911047522556399</c:v>
                </c:pt>
                <c:pt idx="145">
                  <c:v>0.22860389654841901</c:v>
                </c:pt>
                <c:pt idx="146">
                  <c:v>0.22739906077575001</c:v>
                </c:pt>
                <c:pt idx="147">
                  <c:v>0.22622160763427801</c:v>
                </c:pt>
                <c:pt idx="148">
                  <c:v>0.22498938923041101</c:v>
                </c:pt>
                <c:pt idx="149">
                  <c:v>0.223757170826545</c:v>
                </c:pt>
                <c:pt idx="150">
                  <c:v>0.222524952422678</c:v>
                </c:pt>
                <c:pt idx="151">
                  <c:v>0.221936225851942</c:v>
                </c:pt>
                <c:pt idx="152">
                  <c:v>0.22112843823163</c:v>
                </c:pt>
                <c:pt idx="153">
                  <c:v>0.219690850093786</c:v>
                </c:pt>
                <c:pt idx="154">
                  <c:v>0.21210586125220801</c:v>
                </c:pt>
                <c:pt idx="155">
                  <c:v>0.20965511576007301</c:v>
                </c:pt>
                <c:pt idx="156">
                  <c:v>0.20667040895959701</c:v>
                </c:pt>
                <c:pt idx="157">
                  <c:v>0.20389107189309799</c:v>
                </c:pt>
                <c:pt idx="158">
                  <c:v>0.20267254480482999</c:v>
                </c:pt>
                <c:pt idx="159">
                  <c:v>0.20165938745053999</c:v>
                </c:pt>
                <c:pt idx="160">
                  <c:v>0.20037240378428001</c:v>
                </c:pt>
                <c:pt idx="161">
                  <c:v>0.199345555114391</c:v>
                </c:pt>
                <c:pt idx="162">
                  <c:v>0.198305015128904</c:v>
                </c:pt>
                <c:pt idx="163">
                  <c:v>0.19755199277098501</c:v>
                </c:pt>
                <c:pt idx="164">
                  <c:v>0.19677158778187001</c:v>
                </c:pt>
                <c:pt idx="165">
                  <c:v>0.19638823094511201</c:v>
                </c:pt>
                <c:pt idx="166">
                  <c:v>0.196087022001944</c:v>
                </c:pt>
                <c:pt idx="167">
                  <c:v>0.195265543066033</c:v>
                </c:pt>
                <c:pt idx="168">
                  <c:v>0.19434822492093301</c:v>
                </c:pt>
                <c:pt idx="169">
                  <c:v>0.19341721546023399</c:v>
                </c:pt>
                <c:pt idx="170">
                  <c:v>0.19249989731513301</c:v>
                </c:pt>
                <c:pt idx="171">
                  <c:v>0.19171949232601801</c:v>
                </c:pt>
                <c:pt idx="172">
                  <c:v>0.19134982680485799</c:v>
                </c:pt>
                <c:pt idx="173">
                  <c:v>0.19088432207450801</c:v>
                </c:pt>
                <c:pt idx="174">
                  <c:v>0.190021769191802</c:v>
                </c:pt>
                <c:pt idx="175">
                  <c:v>0.18914552499349699</c:v>
                </c:pt>
                <c:pt idx="176">
                  <c:v>0.18807760237681201</c:v>
                </c:pt>
                <c:pt idx="177">
                  <c:v>0.18710551896931801</c:v>
                </c:pt>
                <c:pt idx="178">
                  <c:v>0.18613343556182299</c:v>
                </c:pt>
                <c:pt idx="179">
                  <c:v>0.18570900477826899</c:v>
                </c:pt>
                <c:pt idx="180">
                  <c:v>0.185010747682745</c:v>
                </c:pt>
                <c:pt idx="181">
                  <c:v>0.184161886115637</c:v>
                </c:pt>
                <c:pt idx="182">
                  <c:v>0.182957050342967</c:v>
                </c:pt>
                <c:pt idx="183">
                  <c:v>0.18168375799230499</c:v>
                </c:pt>
                <c:pt idx="184">
                  <c:v>0.16571968400443601</c:v>
                </c:pt>
                <c:pt idx="185">
                  <c:v>0.16284450772874801</c:v>
                </c:pt>
                <c:pt idx="186">
                  <c:v>0.16050329276140099</c:v>
                </c:pt>
                <c:pt idx="187">
                  <c:v>0.15825791700324501</c:v>
                </c:pt>
                <c:pt idx="188">
                  <c:v>0.156724489656211</c:v>
                </c:pt>
                <c:pt idx="189">
                  <c:v>0.15547857993674599</c:v>
                </c:pt>
                <c:pt idx="190">
                  <c:v>0.154561261791646</c:v>
                </c:pt>
                <c:pt idx="191">
                  <c:v>0.153548104437355</c:v>
                </c:pt>
                <c:pt idx="192">
                  <c:v>0.15275400813264101</c:v>
                </c:pt>
                <c:pt idx="193">
                  <c:v>0.152534947083065</c:v>
                </c:pt>
                <c:pt idx="194">
                  <c:v>0.15202836840591999</c:v>
                </c:pt>
                <c:pt idx="195">
                  <c:v>0.15135749394159301</c:v>
                </c:pt>
                <c:pt idx="196">
                  <c:v>0.15075507605525801</c:v>
                </c:pt>
                <c:pt idx="197">
                  <c:v>0.150070510275332</c:v>
                </c:pt>
                <c:pt idx="198">
                  <c:v>0.149317487917414</c:v>
                </c:pt>
                <c:pt idx="199">
                  <c:v>0.14872876134667801</c:v>
                </c:pt>
                <c:pt idx="200">
                  <c:v>0.14831802187872201</c:v>
                </c:pt>
                <c:pt idx="201">
                  <c:v>0.14782513451717599</c:v>
                </c:pt>
              </c:numCache>
            </c:numRef>
          </c:yVal>
          <c:smooth val="0"/>
          <c:extLst>
            <c:ext xmlns:c16="http://schemas.microsoft.com/office/drawing/2014/chart" uri="{C3380CC4-5D6E-409C-BE32-E72D297353CC}">
              <c16:uniqueId val="{00000002-AC8C-4956-9752-7E4A046E01C7}"/>
            </c:ext>
          </c:extLst>
        </c:ser>
        <c:ser>
          <c:idx val="3"/>
          <c:order val="3"/>
          <c:tx>
            <c:strRef>
              <c:f>'HIDE_d02 03'!$A$1</c:f>
              <c:strCache>
                <c:ptCount val="1"/>
                <c:pt idx="0">
                  <c:v>Warfarin (N=182,722)</c:v>
                </c:pt>
              </c:strCache>
            </c:strRef>
          </c:tx>
          <c:spPr>
            <a:ln w="19050" cap="rnd">
              <a:solidFill>
                <a:schemeClr val="accent4"/>
              </a:solidFill>
              <a:round/>
            </a:ln>
            <a:effectLst/>
          </c:spPr>
          <c:marker>
            <c:symbol val="none"/>
          </c:marker>
          <c:xVal>
            <c:numRef>
              <c:f>'HIDE_d02 03'!$B$2:$B$203</c:f>
              <c:numCache>
                <c:formatCode>General</c:formatCode>
                <c:ptCount val="202"/>
                <c:pt idx="0">
                  <c:v>0</c:v>
                </c:pt>
                <c:pt idx="1">
                  <c:v>0</c:v>
                </c:pt>
                <c:pt idx="2">
                  <c:v>1</c:v>
                </c:pt>
                <c:pt idx="3">
                  <c:v>2</c:v>
                </c:pt>
                <c:pt idx="4">
                  <c:v>3</c:v>
                </c:pt>
                <c:pt idx="5">
                  <c:v>4</c:v>
                </c:pt>
                <c:pt idx="6">
                  <c:v>5</c:v>
                </c:pt>
                <c:pt idx="7">
                  <c:v>6</c:v>
                </c:pt>
                <c:pt idx="8">
                  <c:v>7</c:v>
                </c:pt>
                <c:pt idx="9">
                  <c:v>8</c:v>
                </c:pt>
                <c:pt idx="10">
                  <c:v>9</c:v>
                </c:pt>
                <c:pt idx="11">
                  <c:v>10</c:v>
                </c:pt>
                <c:pt idx="12">
                  <c:v>11</c:v>
                </c:pt>
                <c:pt idx="13">
                  <c:v>12</c:v>
                </c:pt>
                <c:pt idx="14">
                  <c:v>13</c:v>
                </c:pt>
                <c:pt idx="15">
                  <c:v>14</c:v>
                </c:pt>
                <c:pt idx="16">
                  <c:v>15</c:v>
                </c:pt>
                <c:pt idx="17">
                  <c:v>16</c:v>
                </c:pt>
                <c:pt idx="18">
                  <c:v>17</c:v>
                </c:pt>
                <c:pt idx="19">
                  <c:v>18</c:v>
                </c:pt>
                <c:pt idx="20">
                  <c:v>19</c:v>
                </c:pt>
                <c:pt idx="21">
                  <c:v>20</c:v>
                </c:pt>
                <c:pt idx="22">
                  <c:v>21</c:v>
                </c:pt>
                <c:pt idx="23">
                  <c:v>22</c:v>
                </c:pt>
                <c:pt idx="24">
                  <c:v>23</c:v>
                </c:pt>
                <c:pt idx="25">
                  <c:v>24</c:v>
                </c:pt>
                <c:pt idx="26">
                  <c:v>25</c:v>
                </c:pt>
                <c:pt idx="27">
                  <c:v>26</c:v>
                </c:pt>
                <c:pt idx="28">
                  <c:v>27</c:v>
                </c:pt>
                <c:pt idx="29">
                  <c:v>28</c:v>
                </c:pt>
                <c:pt idx="30">
                  <c:v>29</c:v>
                </c:pt>
                <c:pt idx="31">
                  <c:v>30</c:v>
                </c:pt>
                <c:pt idx="32">
                  <c:v>31</c:v>
                </c:pt>
                <c:pt idx="33">
                  <c:v>32</c:v>
                </c:pt>
                <c:pt idx="34">
                  <c:v>33</c:v>
                </c:pt>
                <c:pt idx="35">
                  <c:v>34</c:v>
                </c:pt>
                <c:pt idx="36">
                  <c:v>35</c:v>
                </c:pt>
                <c:pt idx="37">
                  <c:v>36</c:v>
                </c:pt>
                <c:pt idx="38">
                  <c:v>37</c:v>
                </c:pt>
                <c:pt idx="39">
                  <c:v>38</c:v>
                </c:pt>
                <c:pt idx="40">
                  <c:v>39</c:v>
                </c:pt>
                <c:pt idx="41">
                  <c:v>40</c:v>
                </c:pt>
                <c:pt idx="42">
                  <c:v>41</c:v>
                </c:pt>
                <c:pt idx="43">
                  <c:v>42</c:v>
                </c:pt>
                <c:pt idx="44">
                  <c:v>43</c:v>
                </c:pt>
                <c:pt idx="45">
                  <c:v>44</c:v>
                </c:pt>
                <c:pt idx="46">
                  <c:v>45</c:v>
                </c:pt>
                <c:pt idx="47">
                  <c:v>46</c:v>
                </c:pt>
                <c:pt idx="48">
                  <c:v>47</c:v>
                </c:pt>
                <c:pt idx="49">
                  <c:v>48</c:v>
                </c:pt>
                <c:pt idx="50">
                  <c:v>49</c:v>
                </c:pt>
                <c:pt idx="51">
                  <c:v>50</c:v>
                </c:pt>
                <c:pt idx="52">
                  <c:v>51</c:v>
                </c:pt>
                <c:pt idx="53">
                  <c:v>52</c:v>
                </c:pt>
                <c:pt idx="54">
                  <c:v>53</c:v>
                </c:pt>
                <c:pt idx="55">
                  <c:v>54</c:v>
                </c:pt>
                <c:pt idx="56">
                  <c:v>55</c:v>
                </c:pt>
                <c:pt idx="57">
                  <c:v>56</c:v>
                </c:pt>
                <c:pt idx="58">
                  <c:v>57</c:v>
                </c:pt>
                <c:pt idx="59">
                  <c:v>58</c:v>
                </c:pt>
                <c:pt idx="60">
                  <c:v>59</c:v>
                </c:pt>
                <c:pt idx="61">
                  <c:v>60</c:v>
                </c:pt>
                <c:pt idx="62">
                  <c:v>61</c:v>
                </c:pt>
                <c:pt idx="63">
                  <c:v>62</c:v>
                </c:pt>
                <c:pt idx="64">
                  <c:v>63</c:v>
                </c:pt>
                <c:pt idx="65">
                  <c:v>64</c:v>
                </c:pt>
                <c:pt idx="66">
                  <c:v>65</c:v>
                </c:pt>
                <c:pt idx="67">
                  <c:v>66</c:v>
                </c:pt>
                <c:pt idx="68">
                  <c:v>67</c:v>
                </c:pt>
                <c:pt idx="69">
                  <c:v>68</c:v>
                </c:pt>
                <c:pt idx="70">
                  <c:v>69</c:v>
                </c:pt>
                <c:pt idx="71">
                  <c:v>70</c:v>
                </c:pt>
                <c:pt idx="72">
                  <c:v>71</c:v>
                </c:pt>
                <c:pt idx="73">
                  <c:v>72</c:v>
                </c:pt>
                <c:pt idx="74">
                  <c:v>73</c:v>
                </c:pt>
                <c:pt idx="75">
                  <c:v>74</c:v>
                </c:pt>
                <c:pt idx="76">
                  <c:v>75</c:v>
                </c:pt>
                <c:pt idx="77">
                  <c:v>76</c:v>
                </c:pt>
                <c:pt idx="78">
                  <c:v>77</c:v>
                </c:pt>
                <c:pt idx="79">
                  <c:v>78</c:v>
                </c:pt>
                <c:pt idx="80">
                  <c:v>79</c:v>
                </c:pt>
                <c:pt idx="81">
                  <c:v>80</c:v>
                </c:pt>
                <c:pt idx="82">
                  <c:v>81</c:v>
                </c:pt>
                <c:pt idx="83">
                  <c:v>82</c:v>
                </c:pt>
                <c:pt idx="84">
                  <c:v>83</c:v>
                </c:pt>
                <c:pt idx="85">
                  <c:v>84</c:v>
                </c:pt>
                <c:pt idx="86">
                  <c:v>85</c:v>
                </c:pt>
                <c:pt idx="87">
                  <c:v>86</c:v>
                </c:pt>
                <c:pt idx="88">
                  <c:v>87</c:v>
                </c:pt>
                <c:pt idx="89">
                  <c:v>88</c:v>
                </c:pt>
                <c:pt idx="90">
                  <c:v>89</c:v>
                </c:pt>
                <c:pt idx="91">
                  <c:v>90</c:v>
                </c:pt>
                <c:pt idx="92">
                  <c:v>91</c:v>
                </c:pt>
                <c:pt idx="93">
                  <c:v>92</c:v>
                </c:pt>
                <c:pt idx="94">
                  <c:v>93</c:v>
                </c:pt>
                <c:pt idx="95">
                  <c:v>94</c:v>
                </c:pt>
                <c:pt idx="96">
                  <c:v>95</c:v>
                </c:pt>
                <c:pt idx="97">
                  <c:v>96</c:v>
                </c:pt>
                <c:pt idx="98">
                  <c:v>97</c:v>
                </c:pt>
                <c:pt idx="99">
                  <c:v>98</c:v>
                </c:pt>
                <c:pt idx="100">
                  <c:v>99</c:v>
                </c:pt>
                <c:pt idx="101">
                  <c:v>100</c:v>
                </c:pt>
                <c:pt idx="102">
                  <c:v>101</c:v>
                </c:pt>
                <c:pt idx="103">
                  <c:v>102</c:v>
                </c:pt>
                <c:pt idx="104">
                  <c:v>103</c:v>
                </c:pt>
                <c:pt idx="105">
                  <c:v>104</c:v>
                </c:pt>
                <c:pt idx="106">
                  <c:v>105</c:v>
                </c:pt>
                <c:pt idx="107">
                  <c:v>106</c:v>
                </c:pt>
                <c:pt idx="108">
                  <c:v>107</c:v>
                </c:pt>
                <c:pt idx="109">
                  <c:v>108</c:v>
                </c:pt>
                <c:pt idx="110">
                  <c:v>109</c:v>
                </c:pt>
                <c:pt idx="111">
                  <c:v>110</c:v>
                </c:pt>
                <c:pt idx="112">
                  <c:v>111</c:v>
                </c:pt>
                <c:pt idx="113">
                  <c:v>112</c:v>
                </c:pt>
                <c:pt idx="114">
                  <c:v>113</c:v>
                </c:pt>
                <c:pt idx="115">
                  <c:v>114</c:v>
                </c:pt>
                <c:pt idx="116">
                  <c:v>115</c:v>
                </c:pt>
                <c:pt idx="117">
                  <c:v>116</c:v>
                </c:pt>
                <c:pt idx="118">
                  <c:v>117</c:v>
                </c:pt>
                <c:pt idx="119">
                  <c:v>118</c:v>
                </c:pt>
                <c:pt idx="120">
                  <c:v>119</c:v>
                </c:pt>
                <c:pt idx="121">
                  <c:v>120</c:v>
                </c:pt>
                <c:pt idx="122">
                  <c:v>121</c:v>
                </c:pt>
                <c:pt idx="123">
                  <c:v>122</c:v>
                </c:pt>
                <c:pt idx="124">
                  <c:v>123</c:v>
                </c:pt>
                <c:pt idx="125">
                  <c:v>124</c:v>
                </c:pt>
                <c:pt idx="126">
                  <c:v>125</c:v>
                </c:pt>
                <c:pt idx="127">
                  <c:v>126</c:v>
                </c:pt>
                <c:pt idx="128">
                  <c:v>127</c:v>
                </c:pt>
                <c:pt idx="129">
                  <c:v>128</c:v>
                </c:pt>
                <c:pt idx="130">
                  <c:v>129</c:v>
                </c:pt>
                <c:pt idx="131">
                  <c:v>130</c:v>
                </c:pt>
                <c:pt idx="132">
                  <c:v>131</c:v>
                </c:pt>
                <c:pt idx="133">
                  <c:v>132</c:v>
                </c:pt>
                <c:pt idx="134">
                  <c:v>133</c:v>
                </c:pt>
                <c:pt idx="135">
                  <c:v>134</c:v>
                </c:pt>
                <c:pt idx="136">
                  <c:v>135</c:v>
                </c:pt>
                <c:pt idx="137">
                  <c:v>136</c:v>
                </c:pt>
                <c:pt idx="138">
                  <c:v>137</c:v>
                </c:pt>
                <c:pt idx="139">
                  <c:v>138</c:v>
                </c:pt>
                <c:pt idx="140">
                  <c:v>139</c:v>
                </c:pt>
                <c:pt idx="141">
                  <c:v>140</c:v>
                </c:pt>
                <c:pt idx="142">
                  <c:v>141</c:v>
                </c:pt>
                <c:pt idx="143">
                  <c:v>142</c:v>
                </c:pt>
                <c:pt idx="144">
                  <c:v>143</c:v>
                </c:pt>
                <c:pt idx="145">
                  <c:v>144</c:v>
                </c:pt>
                <c:pt idx="146">
                  <c:v>145</c:v>
                </c:pt>
                <c:pt idx="147">
                  <c:v>146</c:v>
                </c:pt>
                <c:pt idx="148">
                  <c:v>147</c:v>
                </c:pt>
                <c:pt idx="149">
                  <c:v>148</c:v>
                </c:pt>
                <c:pt idx="150">
                  <c:v>149</c:v>
                </c:pt>
                <c:pt idx="151">
                  <c:v>150</c:v>
                </c:pt>
                <c:pt idx="152">
                  <c:v>151</c:v>
                </c:pt>
                <c:pt idx="153">
                  <c:v>152</c:v>
                </c:pt>
                <c:pt idx="154">
                  <c:v>153</c:v>
                </c:pt>
                <c:pt idx="155">
                  <c:v>154</c:v>
                </c:pt>
                <c:pt idx="156">
                  <c:v>155</c:v>
                </c:pt>
                <c:pt idx="157">
                  <c:v>156</c:v>
                </c:pt>
                <c:pt idx="158">
                  <c:v>157</c:v>
                </c:pt>
                <c:pt idx="159">
                  <c:v>158</c:v>
                </c:pt>
                <c:pt idx="160">
                  <c:v>159</c:v>
                </c:pt>
                <c:pt idx="161">
                  <c:v>160</c:v>
                </c:pt>
                <c:pt idx="162">
                  <c:v>161</c:v>
                </c:pt>
                <c:pt idx="163">
                  <c:v>162</c:v>
                </c:pt>
                <c:pt idx="164">
                  <c:v>163</c:v>
                </c:pt>
                <c:pt idx="165">
                  <c:v>164</c:v>
                </c:pt>
                <c:pt idx="166">
                  <c:v>165</c:v>
                </c:pt>
                <c:pt idx="167">
                  <c:v>166</c:v>
                </c:pt>
                <c:pt idx="168">
                  <c:v>167</c:v>
                </c:pt>
                <c:pt idx="169">
                  <c:v>168</c:v>
                </c:pt>
                <c:pt idx="170">
                  <c:v>169</c:v>
                </c:pt>
                <c:pt idx="171">
                  <c:v>170</c:v>
                </c:pt>
                <c:pt idx="172">
                  <c:v>171</c:v>
                </c:pt>
                <c:pt idx="173">
                  <c:v>172</c:v>
                </c:pt>
                <c:pt idx="174">
                  <c:v>173</c:v>
                </c:pt>
                <c:pt idx="175">
                  <c:v>174</c:v>
                </c:pt>
                <c:pt idx="176">
                  <c:v>175</c:v>
                </c:pt>
                <c:pt idx="177">
                  <c:v>176</c:v>
                </c:pt>
                <c:pt idx="178">
                  <c:v>177</c:v>
                </c:pt>
                <c:pt idx="179">
                  <c:v>178</c:v>
                </c:pt>
                <c:pt idx="180">
                  <c:v>179</c:v>
                </c:pt>
                <c:pt idx="181">
                  <c:v>180</c:v>
                </c:pt>
                <c:pt idx="182">
                  <c:v>181</c:v>
                </c:pt>
                <c:pt idx="183">
                  <c:v>182</c:v>
                </c:pt>
                <c:pt idx="184">
                  <c:v>183</c:v>
                </c:pt>
                <c:pt idx="185">
                  <c:v>184</c:v>
                </c:pt>
                <c:pt idx="186">
                  <c:v>185</c:v>
                </c:pt>
                <c:pt idx="187">
                  <c:v>186</c:v>
                </c:pt>
                <c:pt idx="188">
                  <c:v>187</c:v>
                </c:pt>
                <c:pt idx="189">
                  <c:v>188</c:v>
                </c:pt>
                <c:pt idx="190">
                  <c:v>189</c:v>
                </c:pt>
                <c:pt idx="191">
                  <c:v>190</c:v>
                </c:pt>
                <c:pt idx="192">
                  <c:v>191</c:v>
                </c:pt>
                <c:pt idx="193">
                  <c:v>192</c:v>
                </c:pt>
                <c:pt idx="194">
                  <c:v>193</c:v>
                </c:pt>
                <c:pt idx="195">
                  <c:v>194</c:v>
                </c:pt>
                <c:pt idx="196">
                  <c:v>195</c:v>
                </c:pt>
                <c:pt idx="197">
                  <c:v>196</c:v>
                </c:pt>
                <c:pt idx="198">
                  <c:v>197</c:v>
                </c:pt>
                <c:pt idx="199">
                  <c:v>198</c:v>
                </c:pt>
                <c:pt idx="200">
                  <c:v>199</c:v>
                </c:pt>
                <c:pt idx="201">
                  <c:v>200</c:v>
                </c:pt>
              </c:numCache>
            </c:numRef>
          </c:xVal>
          <c:yVal>
            <c:numRef>
              <c:f>'HIDE_d02 03'!$O$2:$O$203</c:f>
              <c:numCache>
                <c:formatCode>General</c:formatCode>
                <c:ptCount val="202"/>
                <c:pt idx="0">
                  <c:v>1</c:v>
                </c:pt>
                <c:pt idx="1">
                  <c:v>0.99871936603145794</c:v>
                </c:pt>
                <c:pt idx="2">
                  <c:v>0.99688597979444205</c:v>
                </c:pt>
                <c:pt idx="3">
                  <c:v>0.99504712076268897</c:v>
                </c:pt>
                <c:pt idx="4">
                  <c:v>0.99365155810466199</c:v>
                </c:pt>
                <c:pt idx="5">
                  <c:v>0.99041713641488205</c:v>
                </c:pt>
                <c:pt idx="6">
                  <c:v>0.98812403541992799</c:v>
                </c:pt>
                <c:pt idx="7">
                  <c:v>0.985228927003864</c:v>
                </c:pt>
                <c:pt idx="8">
                  <c:v>0.98278258775626404</c:v>
                </c:pt>
                <c:pt idx="9">
                  <c:v>0.97947701973489798</c:v>
                </c:pt>
                <c:pt idx="10">
                  <c:v>0.97744661288733703</c:v>
                </c:pt>
                <c:pt idx="11">
                  <c:v>0.97346241831853897</c:v>
                </c:pt>
                <c:pt idx="12">
                  <c:v>0.97173301518153299</c:v>
                </c:pt>
                <c:pt idx="13">
                  <c:v>0.96976828187081998</c:v>
                </c:pt>
                <c:pt idx="14">
                  <c:v>0.96411488490712705</c:v>
                </c:pt>
                <c:pt idx="15">
                  <c:v>0.96202975011219205</c:v>
                </c:pt>
                <c:pt idx="16">
                  <c:v>0.95996103370147001</c:v>
                </c:pt>
                <c:pt idx="17">
                  <c:v>0.95791968126443405</c:v>
                </c:pt>
                <c:pt idx="18">
                  <c:v>0.95397926905353503</c:v>
                </c:pt>
                <c:pt idx="19">
                  <c:v>0.94695767340550097</c:v>
                </c:pt>
                <c:pt idx="20">
                  <c:v>0.94494368494215297</c:v>
                </c:pt>
                <c:pt idx="21">
                  <c:v>0.94285307735248103</c:v>
                </c:pt>
                <c:pt idx="22">
                  <c:v>0.94060375871542601</c:v>
                </c:pt>
                <c:pt idx="23">
                  <c:v>0.938639025404713</c:v>
                </c:pt>
                <c:pt idx="24">
                  <c:v>0.93302941079891899</c:v>
                </c:pt>
                <c:pt idx="25">
                  <c:v>0.93136568119876095</c:v>
                </c:pt>
                <c:pt idx="26">
                  <c:v>0.92943378465647297</c:v>
                </c:pt>
                <c:pt idx="27">
                  <c:v>0.92733223147732602</c:v>
                </c:pt>
                <c:pt idx="28">
                  <c:v>0.92534560698766399</c:v>
                </c:pt>
                <c:pt idx="29">
                  <c:v>0.92182112717680398</c:v>
                </c:pt>
                <c:pt idx="30">
                  <c:v>0.91968126443449605</c:v>
                </c:pt>
                <c:pt idx="31">
                  <c:v>0.91766180317641</c:v>
                </c:pt>
                <c:pt idx="32">
                  <c:v>0.914969188165629</c:v>
                </c:pt>
                <c:pt idx="33">
                  <c:v>0.91331640415494597</c:v>
                </c:pt>
                <c:pt idx="34">
                  <c:v>0.72031829774192502</c:v>
                </c:pt>
                <c:pt idx="35">
                  <c:v>0.71839734678911105</c:v>
                </c:pt>
                <c:pt idx="36">
                  <c:v>0.71682118190475197</c:v>
                </c:pt>
                <c:pt idx="37">
                  <c:v>0.71429822353082795</c:v>
                </c:pt>
                <c:pt idx="38">
                  <c:v>0.71253051083066099</c:v>
                </c:pt>
                <c:pt idx="39">
                  <c:v>0.71028119219360597</c:v>
                </c:pt>
                <c:pt idx="40">
                  <c:v>0.70871597289872001</c:v>
                </c:pt>
                <c:pt idx="41">
                  <c:v>0.706335307187969</c:v>
                </c:pt>
                <c:pt idx="42">
                  <c:v>0.70452381212990201</c:v>
                </c:pt>
                <c:pt idx="43">
                  <c:v>0.70289839209290605</c:v>
                </c:pt>
                <c:pt idx="44">
                  <c:v>0.69844353717669505</c:v>
                </c:pt>
                <c:pt idx="45">
                  <c:v>0.69667035168179003</c:v>
                </c:pt>
                <c:pt idx="46">
                  <c:v>0.69481507426582501</c:v>
                </c:pt>
                <c:pt idx="47">
                  <c:v>0.69300357920775801</c:v>
                </c:pt>
                <c:pt idx="48">
                  <c:v>0.690765206160178</c:v>
                </c:pt>
                <c:pt idx="49">
                  <c:v>0.68152712864351295</c:v>
                </c:pt>
                <c:pt idx="50">
                  <c:v>0.67942557546436699</c:v>
                </c:pt>
                <c:pt idx="51">
                  <c:v>0.67714889285362501</c:v>
                </c:pt>
                <c:pt idx="52">
                  <c:v>0.67526077866923495</c:v>
                </c:pt>
                <c:pt idx="53">
                  <c:v>0.67394730793226898</c:v>
                </c:pt>
                <c:pt idx="54">
                  <c:v>0.66802574402644499</c:v>
                </c:pt>
                <c:pt idx="55">
                  <c:v>0.66599533717888404</c:v>
                </c:pt>
                <c:pt idx="56">
                  <c:v>0.66377885531025305</c:v>
                </c:pt>
                <c:pt idx="57">
                  <c:v>0.66150764549424801</c:v>
                </c:pt>
                <c:pt idx="58">
                  <c:v>0.659340418778253</c:v>
                </c:pt>
                <c:pt idx="59">
                  <c:v>0.65716224647278398</c:v>
                </c:pt>
                <c:pt idx="60">
                  <c:v>0.65531244185155602</c:v>
                </c:pt>
                <c:pt idx="61">
                  <c:v>0.65359398430402504</c:v>
                </c:pt>
                <c:pt idx="62">
                  <c:v>0.65116406344063704</c:v>
                </c:pt>
                <c:pt idx="63">
                  <c:v>0.64914460218255099</c:v>
                </c:pt>
                <c:pt idx="64">
                  <c:v>0.60089097098324196</c:v>
                </c:pt>
                <c:pt idx="65">
                  <c:v>0.59564256083011302</c:v>
                </c:pt>
                <c:pt idx="66">
                  <c:v>0.59039962347172203</c:v>
                </c:pt>
                <c:pt idx="67">
                  <c:v>0.58547410820809798</c:v>
                </c:pt>
                <c:pt idx="68">
                  <c:v>0.58422631100797895</c:v>
                </c:pt>
                <c:pt idx="69">
                  <c:v>0.58244765271833698</c:v>
                </c:pt>
                <c:pt idx="70">
                  <c:v>0.58052122897078595</c:v>
                </c:pt>
                <c:pt idx="71">
                  <c:v>0.57823360077056996</c:v>
                </c:pt>
                <c:pt idx="72">
                  <c:v>0.576132047591423</c:v>
                </c:pt>
                <c:pt idx="73">
                  <c:v>0.57469270257549698</c:v>
                </c:pt>
                <c:pt idx="74">
                  <c:v>0.572355819222644</c:v>
                </c:pt>
                <c:pt idx="75">
                  <c:v>0.57116274996990002</c:v>
                </c:pt>
                <c:pt idx="76">
                  <c:v>0.56925821740129801</c:v>
                </c:pt>
                <c:pt idx="77">
                  <c:v>0.56755070544324204</c:v>
                </c:pt>
                <c:pt idx="78">
                  <c:v>0.56548198903251901</c:v>
                </c:pt>
                <c:pt idx="79">
                  <c:v>0.56229134970063799</c:v>
                </c:pt>
                <c:pt idx="80">
                  <c:v>0.560419653900461</c:v>
                </c:pt>
                <c:pt idx="81">
                  <c:v>0.55894747211611095</c:v>
                </c:pt>
                <c:pt idx="82">
                  <c:v>0.55723996015805399</c:v>
                </c:pt>
                <c:pt idx="83">
                  <c:v>0.55557623055789696</c:v>
                </c:pt>
                <c:pt idx="84">
                  <c:v>0.552593557426035</c:v>
                </c:pt>
                <c:pt idx="85">
                  <c:v>0.55066166088374702</c:v>
                </c:pt>
                <c:pt idx="86">
                  <c:v>0.54889942097831701</c:v>
                </c:pt>
                <c:pt idx="87">
                  <c:v>0.54683617736233203</c:v>
                </c:pt>
                <c:pt idx="88">
                  <c:v>0.54365648361992502</c:v>
                </c:pt>
                <c:pt idx="89">
                  <c:v>0.54216241065662596</c:v>
                </c:pt>
                <c:pt idx="90">
                  <c:v>0.54026335088276201</c:v>
                </c:pt>
                <c:pt idx="91">
                  <c:v>0.53807970578255504</c:v>
                </c:pt>
                <c:pt idx="92">
                  <c:v>0.535939843040247</c:v>
                </c:pt>
                <c:pt idx="93">
                  <c:v>0.53388207221899897</c:v>
                </c:pt>
                <c:pt idx="94">
                  <c:v>0.360148203281488</c:v>
                </c:pt>
                <c:pt idx="95">
                  <c:v>0.35706701984435402</c:v>
                </c:pt>
                <c:pt idx="96">
                  <c:v>0.35391469007563398</c:v>
                </c:pt>
                <c:pt idx="97">
                  <c:v>0.35028622716476399</c:v>
                </c:pt>
                <c:pt idx="98">
                  <c:v>0.34885235494357503</c:v>
                </c:pt>
                <c:pt idx="99">
                  <c:v>0.34728713564869002</c:v>
                </c:pt>
                <c:pt idx="100">
                  <c:v>0.345847790632765</c:v>
                </c:pt>
                <c:pt idx="101">
                  <c:v>0.34440844561683898</c:v>
                </c:pt>
                <c:pt idx="102">
                  <c:v>0.343352196232528</c:v>
                </c:pt>
                <c:pt idx="103">
                  <c:v>0.34238898435875298</c:v>
                </c:pt>
                <c:pt idx="104">
                  <c:v>0.34023270323223298</c:v>
                </c:pt>
                <c:pt idx="105">
                  <c:v>0.338837140574206</c:v>
                </c:pt>
                <c:pt idx="106">
                  <c:v>0.33739779555827998</c:v>
                </c:pt>
                <c:pt idx="107">
                  <c:v>0.33612263438447498</c:v>
                </c:pt>
                <c:pt idx="108">
                  <c:v>0.33460667024222601</c:v>
                </c:pt>
                <c:pt idx="109">
                  <c:v>0.33298672299996701</c:v>
                </c:pt>
                <c:pt idx="110">
                  <c:v>0.33176628977353601</c:v>
                </c:pt>
                <c:pt idx="111">
                  <c:v>0.330540383752367</c:v>
                </c:pt>
                <c:pt idx="112">
                  <c:v>0.32901347402064302</c:v>
                </c:pt>
                <c:pt idx="113">
                  <c:v>0.32756865620997999</c:v>
                </c:pt>
                <c:pt idx="114">
                  <c:v>0.32593776337824698</c:v>
                </c:pt>
                <c:pt idx="115">
                  <c:v>0.324476527183371</c:v>
                </c:pt>
                <c:pt idx="116">
                  <c:v>0.323327240288526</c:v>
                </c:pt>
                <c:pt idx="117">
                  <c:v>0.32194262321997402</c:v>
                </c:pt>
                <c:pt idx="118">
                  <c:v>0.32037740392508801</c:v>
                </c:pt>
                <c:pt idx="119">
                  <c:v>0.31888880375652601</c:v>
                </c:pt>
                <c:pt idx="120">
                  <c:v>0.31743304035638797</c:v>
                </c:pt>
                <c:pt idx="121">
                  <c:v>0.31592802180361401</c:v>
                </c:pt>
                <c:pt idx="122">
                  <c:v>0.31431902015083002</c:v>
                </c:pt>
                <c:pt idx="123">
                  <c:v>0.31268812731909701</c:v>
                </c:pt>
                <c:pt idx="124">
                  <c:v>0.29781854401768798</c:v>
                </c:pt>
                <c:pt idx="125">
                  <c:v>0.29480850691214</c:v>
                </c:pt>
                <c:pt idx="126">
                  <c:v>0.29203379998029799</c:v>
                </c:pt>
                <c:pt idx="127">
                  <c:v>0.28919889230634499</c:v>
                </c:pt>
                <c:pt idx="128">
                  <c:v>0.28760630903777301</c:v>
                </c:pt>
                <c:pt idx="129">
                  <c:v>0.286440603758715</c:v>
                </c:pt>
                <c:pt idx="130">
                  <c:v>0.28544455511651601</c:v>
                </c:pt>
                <c:pt idx="131">
                  <c:v>0.28439377852694298</c:v>
                </c:pt>
                <c:pt idx="132">
                  <c:v>0.283348474732107</c:v>
                </c:pt>
                <c:pt idx="133">
                  <c:v>0.282336007705695</c:v>
                </c:pt>
                <c:pt idx="134">
                  <c:v>0.28099517299504201</c:v>
                </c:pt>
                <c:pt idx="135">
                  <c:v>0.27996628758441799</c:v>
                </c:pt>
                <c:pt idx="136">
                  <c:v>0.27887720143168299</c:v>
                </c:pt>
                <c:pt idx="137">
                  <c:v>0.27784284322632202</c:v>
                </c:pt>
                <c:pt idx="138">
                  <c:v>0.276808485020961</c:v>
                </c:pt>
                <c:pt idx="139">
                  <c:v>0.27524326572607599</c:v>
                </c:pt>
                <c:pt idx="140">
                  <c:v>0.27408303324175498</c:v>
                </c:pt>
                <c:pt idx="141">
                  <c:v>0.273032256652182</c:v>
                </c:pt>
                <c:pt idx="142">
                  <c:v>0.271882969757336</c:v>
                </c:pt>
                <c:pt idx="143">
                  <c:v>0.27084861155197498</c:v>
                </c:pt>
                <c:pt idx="144">
                  <c:v>0.26986350849925</c:v>
                </c:pt>
                <c:pt idx="145">
                  <c:v>0.268845568678101</c:v>
                </c:pt>
                <c:pt idx="146">
                  <c:v>0.26765249942535702</c:v>
                </c:pt>
                <c:pt idx="147">
                  <c:v>0.26637733825155202</c:v>
                </c:pt>
                <c:pt idx="148">
                  <c:v>0.26516237781985702</c:v>
                </c:pt>
                <c:pt idx="149">
                  <c:v>0.26400214533553701</c:v>
                </c:pt>
                <c:pt idx="150">
                  <c:v>0.26279265769858001</c:v>
                </c:pt>
                <c:pt idx="151">
                  <c:v>0.26186228259322902</c:v>
                </c:pt>
                <c:pt idx="152">
                  <c:v>0.26063637657206001</c:v>
                </c:pt>
                <c:pt idx="153">
                  <c:v>0.25924628670877098</c:v>
                </c:pt>
                <c:pt idx="154">
                  <c:v>0.25378991035562198</c:v>
                </c:pt>
                <c:pt idx="155">
                  <c:v>0.252126180755465</c:v>
                </c:pt>
                <c:pt idx="156">
                  <c:v>0.250708726918488</c:v>
                </c:pt>
                <c:pt idx="157">
                  <c:v>0.249094252470967</c:v>
                </c:pt>
                <c:pt idx="158">
                  <c:v>0.24807083985507999</c:v>
                </c:pt>
                <c:pt idx="159">
                  <c:v>0.24715688313394099</c:v>
                </c:pt>
                <c:pt idx="160">
                  <c:v>0.24612252492858</c:v>
                </c:pt>
                <c:pt idx="161">
                  <c:v>0.24503343877584499</c:v>
                </c:pt>
                <c:pt idx="162">
                  <c:v>0.24414137323365601</c:v>
                </c:pt>
                <c:pt idx="163">
                  <c:v>0.24334781799673799</c:v>
                </c:pt>
                <c:pt idx="164">
                  <c:v>0.24245575245454801</c:v>
                </c:pt>
                <c:pt idx="165">
                  <c:v>0.24179354429132799</c:v>
                </c:pt>
                <c:pt idx="166">
                  <c:v>0.241164172896531</c:v>
                </c:pt>
                <c:pt idx="167">
                  <c:v>0.24027758014907899</c:v>
                </c:pt>
                <c:pt idx="168">
                  <c:v>0.239308895480566</c:v>
                </c:pt>
                <c:pt idx="169">
                  <c:v>0.23829095565941699</c:v>
                </c:pt>
                <c:pt idx="170">
                  <c:v>0.237530237190924</c:v>
                </c:pt>
                <c:pt idx="171">
                  <c:v>0.236714790775057</c:v>
                </c:pt>
                <c:pt idx="172">
                  <c:v>0.23577894287496901</c:v>
                </c:pt>
                <c:pt idx="173">
                  <c:v>0.234864986153829</c:v>
                </c:pt>
                <c:pt idx="174">
                  <c:v>0.23366644410634699</c:v>
                </c:pt>
                <c:pt idx="175">
                  <c:v>0.23271417782204701</c:v>
                </c:pt>
                <c:pt idx="176">
                  <c:v>0.23175096594827099</c:v>
                </c:pt>
                <c:pt idx="177">
                  <c:v>0.23076586289554599</c:v>
                </c:pt>
                <c:pt idx="178">
                  <c:v>0.22959468482175099</c:v>
                </c:pt>
                <c:pt idx="179">
                  <c:v>0.22881754796904599</c:v>
                </c:pt>
                <c:pt idx="180">
                  <c:v>0.227920009632119</c:v>
                </c:pt>
                <c:pt idx="181">
                  <c:v>0.22705530806361601</c:v>
                </c:pt>
                <c:pt idx="182">
                  <c:v>0.226059259421416</c:v>
                </c:pt>
                <c:pt idx="183">
                  <c:v>0.22489902693709601</c:v>
                </c:pt>
                <c:pt idx="184">
                  <c:v>0.19872812250303701</c:v>
                </c:pt>
                <c:pt idx="185">
                  <c:v>0.195652411860641</c:v>
                </c:pt>
                <c:pt idx="186">
                  <c:v>0.193392147634111</c:v>
                </c:pt>
                <c:pt idx="187">
                  <c:v>0.191104519433894</c:v>
                </c:pt>
                <c:pt idx="188">
                  <c:v>0.19021245389170399</c:v>
                </c:pt>
                <c:pt idx="189">
                  <c:v>0.189440789833736</c:v>
                </c:pt>
                <c:pt idx="190">
                  <c:v>0.188641761802082</c:v>
                </c:pt>
                <c:pt idx="191">
                  <c:v>0.18794124407570001</c:v>
                </c:pt>
                <c:pt idx="192">
                  <c:v>0.187224307965105</c:v>
                </c:pt>
                <c:pt idx="193">
                  <c:v>0.186644191722945</c:v>
                </c:pt>
                <c:pt idx="194">
                  <c:v>0.18596556517551299</c:v>
                </c:pt>
                <c:pt idx="195">
                  <c:v>0.18528693862807999</c:v>
                </c:pt>
                <c:pt idx="196">
                  <c:v>0.184586420901698</c:v>
                </c:pt>
                <c:pt idx="197">
                  <c:v>0.18387495758584099</c:v>
                </c:pt>
                <c:pt idx="198">
                  <c:v>0.183103293527873</c:v>
                </c:pt>
                <c:pt idx="199">
                  <c:v>0.18245203095412699</c:v>
                </c:pt>
                <c:pt idx="200">
                  <c:v>0.18187191471196701</c:v>
                </c:pt>
                <c:pt idx="201">
                  <c:v>0.181253488906645</c:v>
                </c:pt>
              </c:numCache>
            </c:numRef>
          </c:yVal>
          <c:smooth val="0"/>
          <c:extLst>
            <c:ext xmlns:c16="http://schemas.microsoft.com/office/drawing/2014/chart" uri="{C3380CC4-5D6E-409C-BE32-E72D297353CC}">
              <c16:uniqueId val="{00000003-AC8C-4956-9752-7E4A046E01C7}"/>
            </c:ext>
          </c:extLst>
        </c:ser>
        <c:dLbls>
          <c:showLegendKey val="0"/>
          <c:showVal val="0"/>
          <c:showCatName val="0"/>
          <c:showSerName val="0"/>
          <c:showPercent val="0"/>
          <c:showBubbleSize val="0"/>
        </c:dLbls>
        <c:axId val="254010880"/>
        <c:axId val="254012800"/>
      </c:scatterChart>
      <c:valAx>
        <c:axId val="254010880"/>
        <c:scaling>
          <c:orientation val="minMax"/>
          <c:max val="200"/>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r>
                  <a:rPr lang="en-US" sz="1400" b="1" i="0" baseline="0">
                    <a:solidFill>
                      <a:sysClr val="windowText" lastClr="000000"/>
                    </a:solidFill>
                    <a:effectLst/>
                  </a:rPr>
                  <a:t>Days after Reference Date</a:t>
                </a:r>
                <a:endParaRPr lang="en-US" sz="1400" b="1">
                  <a:solidFill>
                    <a:sysClr val="windowText" lastClr="000000"/>
                  </a:solidFill>
                  <a:effectLst/>
                </a:endParaRPr>
              </a:p>
            </c:rich>
          </c:tx>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n-US"/>
          </a:p>
        </c:txPr>
        <c:crossAx val="254012800"/>
        <c:crosses val="autoZero"/>
        <c:crossBetween val="midCat"/>
      </c:valAx>
      <c:valAx>
        <c:axId val="254012800"/>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r>
                  <a:rPr lang="en-US" sz="1400" b="1" i="0" baseline="0">
                    <a:solidFill>
                      <a:sysClr val="windowText" lastClr="000000"/>
                    </a:solidFill>
                    <a:effectLst/>
                  </a:rPr>
                  <a:t>Percent of Cohort</a:t>
                </a:r>
                <a:endParaRPr lang="en-US" sz="1400" b="1">
                  <a:solidFill>
                    <a:sysClr val="windowText" lastClr="000000"/>
                  </a:solidFill>
                  <a:effectLst/>
                </a:endParaRPr>
              </a:p>
            </c:rich>
          </c:tx>
          <c:overlay val="0"/>
          <c:spPr>
            <a:noFill/>
            <a:ln>
              <a:noFill/>
            </a:ln>
            <a:effectLst/>
          </c:sp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n-US"/>
          </a:p>
        </c:txPr>
        <c:crossAx val="25401088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F94F1F9-670B-4BD8-A79A-22FF1A005646}" type="datetimeFigureOut">
              <a:rPr lang="en-US" smtClean="0"/>
              <a:t>4/22/2019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0488F4B-C8AB-4DED-82A3-6F6C06D43A36}" type="slidenum">
              <a:rPr lang="en-US" smtClean="0"/>
              <a:t>‹#›</a:t>
            </a:fld>
            <a:endParaRPr lang="en-US" dirty="0"/>
          </a:p>
        </p:txBody>
      </p:sp>
    </p:spTree>
    <p:extLst>
      <p:ext uri="{BB962C8B-B14F-4D97-AF65-F5344CB8AC3E}">
        <p14:creationId xmlns:p14="http://schemas.microsoft.com/office/powerpoint/2010/main" val="2943650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488F4B-C8AB-4DED-82A3-6F6C06D43A36}" type="slidenum">
              <a:rPr lang="en-US" smtClean="0"/>
              <a:t>1</a:t>
            </a:fld>
            <a:endParaRPr lang="en-US" dirty="0"/>
          </a:p>
        </p:txBody>
      </p:sp>
    </p:spTree>
    <p:extLst>
      <p:ext uri="{BB962C8B-B14F-4D97-AF65-F5344CB8AC3E}">
        <p14:creationId xmlns:p14="http://schemas.microsoft.com/office/powerpoint/2010/main" val="220122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488F4B-C8AB-4DED-82A3-6F6C06D43A36}" type="slidenum">
              <a:rPr lang="en-US" smtClean="0"/>
              <a:t>17</a:t>
            </a:fld>
            <a:endParaRPr lang="en-US"/>
          </a:p>
        </p:txBody>
      </p:sp>
    </p:spTree>
    <p:extLst>
      <p:ext uri="{BB962C8B-B14F-4D97-AF65-F5344CB8AC3E}">
        <p14:creationId xmlns:p14="http://schemas.microsoft.com/office/powerpoint/2010/main" val="241931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AC_2010_2015_Persistency_Matched_16Feb2017</a:t>
            </a:r>
          </a:p>
        </p:txBody>
      </p:sp>
      <p:sp>
        <p:nvSpPr>
          <p:cNvPr id="4" name="Slide Number Placeholder 3"/>
          <p:cNvSpPr>
            <a:spLocks noGrp="1"/>
          </p:cNvSpPr>
          <p:nvPr>
            <p:ph type="sldNum" sz="quarter" idx="10"/>
          </p:nvPr>
        </p:nvSpPr>
        <p:spPr/>
        <p:txBody>
          <a:bodyPr/>
          <a:lstStyle/>
          <a:p>
            <a:fld id="{70488F4B-C8AB-4DED-82A3-6F6C06D43A36}" type="slidenum">
              <a:rPr lang="en-US" smtClean="0"/>
              <a:t>43</a:t>
            </a:fld>
            <a:endParaRPr lang="en-US" dirty="0"/>
          </a:p>
        </p:txBody>
      </p:sp>
    </p:spTree>
    <p:extLst>
      <p:ext uri="{BB962C8B-B14F-4D97-AF65-F5344CB8AC3E}">
        <p14:creationId xmlns:p14="http://schemas.microsoft.com/office/powerpoint/2010/main" val="4284961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773606" y="6355260"/>
            <a:ext cx="2133600" cy="365125"/>
          </a:xfrm>
        </p:spPr>
        <p:txBody>
          <a:bodyPr/>
          <a:lstStyle/>
          <a:p>
            <a:fld id="{A349544A-F1CD-3844-BFB3-6D230A0137DD}" type="datetimeFigureOut">
              <a:rPr lang="en-US" smtClean="0"/>
              <a:t>4/22/2019</a:t>
            </a:fld>
            <a:endParaRPr lang="en-US" dirty="0"/>
          </a:p>
        </p:txBody>
      </p:sp>
      <p:pic>
        <p:nvPicPr>
          <p:cNvPr id="8" name="Picture 7" descr="FDA_B&amp;W_Primary_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20947" y="261425"/>
            <a:ext cx="2703422" cy="563312"/>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1073698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555241" y="6356350"/>
            <a:ext cx="2133600" cy="365125"/>
          </a:xfrm>
        </p:spPr>
        <p:txBody>
          <a:bodyPr/>
          <a:lstStyle/>
          <a:p>
            <a:fld id="{A349544A-F1CD-3844-BFB3-6D230A0137DD}" type="datetimeFigureOut">
              <a:rPr lang="en-US" smtClean="0"/>
              <a:t>4/22/2019</a:t>
            </a:fld>
            <a:endParaRPr lang="en-US" dirty="0"/>
          </a:p>
        </p:txBody>
      </p:sp>
      <p:pic>
        <p:nvPicPr>
          <p:cNvPr id="7"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231470" y="5291167"/>
            <a:ext cx="620543" cy="743080"/>
          </a:xfrm>
          <a:prstGeom prst="rect">
            <a:avLst/>
          </a:prstGeom>
        </p:spPr>
      </p:pic>
      <p:sp>
        <p:nvSpPr>
          <p:cNvPr id="9" name="Footer Placeholder 4"/>
          <p:cNvSpPr>
            <a:spLocks noGrp="1"/>
          </p:cNvSpPr>
          <p:nvPr>
            <p:ph type="ftr" sz="quarter" idx="11"/>
          </p:nvPr>
        </p:nvSpPr>
        <p:spPr>
          <a:xfrm rot="5400000">
            <a:off x="-1161972" y="1451193"/>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8" name="TextBox 7"/>
          <p:cNvSpPr txBox="1"/>
          <p:nvPr userDrawn="1"/>
        </p:nvSpPr>
        <p:spPr>
          <a:xfrm rot="5400000">
            <a:off x="117044" y="6376216"/>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638449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500650" y="6354123"/>
            <a:ext cx="2133600" cy="365125"/>
          </a:xfrm>
        </p:spPr>
        <p:txBody>
          <a:bodyPr/>
          <a:lstStyle/>
          <a:p>
            <a:fld id="{A349544A-F1CD-3844-BFB3-6D230A0137DD}" type="datetimeFigureOut">
              <a:rPr lang="en-US" smtClean="0"/>
              <a:t>4/22/2019</a:t>
            </a:fld>
            <a:endParaRPr lang="en-US" dirty="0"/>
          </a:p>
        </p:txBody>
      </p:sp>
      <p:sp>
        <p:nvSpPr>
          <p:cNvPr id="7"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pic>
        <p:nvPicPr>
          <p:cNvPr id="9" name="Picture 8"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218888" y="5307876"/>
            <a:ext cx="620543" cy="743080"/>
          </a:xfrm>
          <a:prstGeom prst="rect">
            <a:avLst/>
          </a:prstGeom>
        </p:spPr>
      </p:pic>
      <p:sp>
        <p:nvSpPr>
          <p:cNvPr id="10" name="TextBox 9"/>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104323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6" name="Picture 5" descr="FDA_B&amp;W_Primary_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54236" y="2648601"/>
            <a:ext cx="4198518" cy="874845"/>
          </a:xfrm>
          <a:prstGeom prst="rect">
            <a:avLst/>
          </a:prstGeom>
        </p:spPr>
      </p:pic>
    </p:spTree>
    <p:extLst>
      <p:ext uri="{BB962C8B-B14F-4D97-AF65-F5344CB8AC3E}">
        <p14:creationId xmlns:p14="http://schemas.microsoft.com/office/powerpoint/2010/main" val="609147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161029"/>
            <a:ext cx="7767728" cy="926020"/>
          </a:xfrm>
        </p:spPr>
        <p:txBody>
          <a:bodyPr/>
          <a:lstStyle>
            <a:lvl1pPr algn="l">
              <a:defRPr b="1"/>
            </a:lvl1pPr>
          </a:lstStyle>
          <a:p>
            <a:r>
              <a:rPr lang="en-US"/>
              <a:t>Click to edit Master title style</a:t>
            </a:r>
          </a:p>
        </p:txBody>
      </p:sp>
      <p:sp>
        <p:nvSpPr>
          <p:cNvPr id="3" name="Content Placeholder 2"/>
          <p:cNvSpPr>
            <a:spLocks noGrp="1"/>
          </p:cNvSpPr>
          <p:nvPr>
            <p:ph idx="1"/>
          </p:nvPr>
        </p:nvSpPr>
        <p:spPr>
          <a:xfrm>
            <a:off x="323850" y="1276709"/>
            <a:ext cx="8509103" cy="501910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3676650" y="6375400"/>
            <a:ext cx="2133600" cy="365125"/>
          </a:xfrm>
        </p:spPr>
        <p:txBody>
          <a:bodyPr/>
          <a:lstStyle>
            <a:lvl1pPr algn="ctr">
              <a:defRPr/>
            </a:lvl1pPr>
          </a:lstStyle>
          <a:p>
            <a:fld id="{A349544A-F1CD-3844-BFB3-6D230A0137DD}" type="datetimeFigureOut">
              <a:rPr lang="en-US" smtClean="0"/>
              <a:pPr/>
              <a:t>4/22/2019</a:t>
            </a:fld>
            <a:endParaRPr lang="en-US" dirty="0"/>
          </a:p>
        </p:txBody>
      </p:sp>
      <p:sp>
        <p:nvSpPr>
          <p:cNvPr id="5" name="Footer Placeholder 4"/>
          <p:cNvSpPr>
            <a:spLocks noGrp="1"/>
          </p:cNvSpPr>
          <p:nvPr>
            <p:ph type="ftr" sz="quarter" idx="11"/>
          </p:nvPr>
        </p:nvSpPr>
        <p:spPr>
          <a:xfrm>
            <a:off x="24765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pic>
        <p:nvPicPr>
          <p:cNvPr id="7"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TextBox 8"/>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229544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762375" y="6334125"/>
            <a:ext cx="2133600" cy="365125"/>
          </a:xfrm>
        </p:spPr>
        <p:txBody>
          <a:bodyPr/>
          <a:lstStyle/>
          <a:p>
            <a:fld id="{A349544A-F1CD-3844-BFB3-6D230A0137DD}" type="datetimeFigureOut">
              <a:rPr lang="en-US" smtClean="0"/>
              <a:t>4/22/2019</a:t>
            </a:fld>
            <a:endParaRPr lang="en-US" dirty="0"/>
          </a:p>
        </p:txBody>
      </p:sp>
      <p:sp>
        <p:nvSpPr>
          <p:cNvPr id="6"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389358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609834" y="6349336"/>
            <a:ext cx="2133600" cy="365125"/>
          </a:xfrm>
        </p:spPr>
        <p:txBody>
          <a:bodyPr/>
          <a:lstStyle/>
          <a:p>
            <a:fld id="{A349544A-F1CD-3844-BFB3-6D230A0137DD}" type="datetimeFigureOut">
              <a:rPr lang="en-US" smtClean="0"/>
              <a:t>4/22/2019</a:t>
            </a:fld>
            <a:endParaRPr lang="en-US" dirty="0"/>
          </a:p>
        </p:txBody>
      </p:sp>
      <p:pic>
        <p:nvPicPr>
          <p:cNvPr id="7"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69796"/>
            <a:ext cx="620543" cy="743080"/>
          </a:xfrm>
          <a:prstGeom prst="rect">
            <a:avLst/>
          </a:prstGeom>
        </p:spPr>
      </p:pic>
      <p:sp>
        <p:nvSpPr>
          <p:cNvPr id="8"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10" name="TextBox 9"/>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1249819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514307" y="6380336"/>
            <a:ext cx="2133600" cy="365125"/>
          </a:xfrm>
        </p:spPr>
        <p:txBody>
          <a:bodyPr/>
          <a:lstStyle/>
          <a:p>
            <a:fld id="{A349544A-F1CD-3844-BFB3-6D230A0137DD}" type="datetimeFigureOut">
              <a:rPr lang="en-US" smtClean="0"/>
              <a:t>4/22/2019</a:t>
            </a:fld>
            <a:endParaRPr lang="en-US" dirty="0"/>
          </a:p>
        </p:txBody>
      </p:sp>
      <p:pic>
        <p:nvPicPr>
          <p:cNvPr id="8" name="Picture 7"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11" name="TextBox 10"/>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2181172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886200" y="6384925"/>
            <a:ext cx="2133600" cy="365125"/>
          </a:xfrm>
        </p:spPr>
        <p:txBody>
          <a:bodyPr/>
          <a:lstStyle/>
          <a:p>
            <a:fld id="{A349544A-F1CD-3844-BFB3-6D230A0137DD}" type="datetimeFigureOut">
              <a:rPr lang="en-US" smtClean="0"/>
              <a:t>4/22/2019</a:t>
            </a:fld>
            <a:endParaRPr lang="en-US" dirty="0"/>
          </a:p>
        </p:txBody>
      </p:sp>
      <p:pic>
        <p:nvPicPr>
          <p:cNvPr id="10" name="Picture 9"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11"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13" name="TextBox 12"/>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50450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3596185" y="6391749"/>
            <a:ext cx="2133600" cy="365125"/>
          </a:xfrm>
        </p:spPr>
        <p:txBody>
          <a:bodyPr/>
          <a:lstStyle/>
          <a:p>
            <a:fld id="{A349544A-F1CD-3844-BFB3-6D230A0137DD}" type="datetimeFigureOut">
              <a:rPr lang="en-US" smtClean="0"/>
              <a:t>4/22/2019</a:t>
            </a:fld>
            <a:endParaRPr lang="en-US" dirty="0"/>
          </a:p>
        </p:txBody>
      </p:sp>
      <p:pic>
        <p:nvPicPr>
          <p:cNvPr id="6" name="Picture 5"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7"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9" name="TextBox 8"/>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1950559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65513" y="6349337"/>
            <a:ext cx="2133600" cy="365125"/>
          </a:xfrm>
        </p:spPr>
        <p:txBody>
          <a:bodyPr/>
          <a:lstStyle/>
          <a:p>
            <a:fld id="{A349544A-F1CD-3844-BFB3-6D230A0137DD}" type="datetimeFigureOut">
              <a:rPr lang="en-US" smtClean="0"/>
              <a:t>4/22/2019</a:t>
            </a:fld>
            <a:endParaRPr lang="en-US" dirty="0"/>
          </a:p>
        </p:txBody>
      </p:sp>
      <p:pic>
        <p:nvPicPr>
          <p:cNvPr id="8" name="Picture 7"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11" name="TextBox 10"/>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850138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719014" y="6384925"/>
            <a:ext cx="2133600" cy="365125"/>
          </a:xfrm>
        </p:spPr>
        <p:txBody>
          <a:bodyPr/>
          <a:lstStyle/>
          <a:p>
            <a:fld id="{A349544A-F1CD-3844-BFB3-6D230A0137DD}" type="datetimeFigureOut">
              <a:rPr lang="en-US" smtClean="0"/>
              <a:t>4/22/2019</a:t>
            </a:fld>
            <a:endParaRPr lang="en-US" dirty="0"/>
          </a:p>
        </p:txBody>
      </p:sp>
      <p:pic>
        <p:nvPicPr>
          <p:cNvPr id="8" name="Picture 7"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11" name="TextBox 10"/>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4251043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49544A-F1CD-3844-BFB3-6D230A0137DD}" type="datetimeFigureOut">
              <a:rPr lang="en-US" smtClean="0"/>
              <a:t>4/22/2019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871F5F-C8AF-484B-B19A-A0CBCE8C7764}" type="slidenum">
              <a:rPr lang="en-US" smtClean="0"/>
              <a:t>‹#›</a:t>
            </a:fld>
            <a:endParaRPr lang="en-US" dirty="0"/>
          </a:p>
        </p:txBody>
      </p:sp>
    </p:spTree>
    <p:extLst>
      <p:ext uri="{BB962C8B-B14F-4D97-AF65-F5344CB8AC3E}">
        <p14:creationId xmlns:p14="http://schemas.microsoft.com/office/powerpoint/2010/main" val="1126301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fda.gov/downloads/drugs/guidances/ucm243537.pdf"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doi.org/10.1016/j.amjmed.2018.12.023" TargetMode="External"/><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subTitle" idx="1"/>
          </p:nvPr>
        </p:nvSpPr>
        <p:spPr>
          <a:xfrm>
            <a:off x="849859" y="1306837"/>
            <a:ext cx="7530799" cy="5232075"/>
          </a:xfrm>
        </p:spPr>
        <p:txBody>
          <a:bodyPr>
            <a:normAutofit/>
          </a:bodyPr>
          <a:lstStyle/>
          <a:p>
            <a:pPr>
              <a:defRPr/>
            </a:pPr>
            <a:r>
              <a:rPr lang="en-US" altLang="en-US" sz="2800" b="1" dirty="0">
                <a:solidFill>
                  <a:srgbClr val="0070B0"/>
                </a:solidFill>
              </a:rPr>
              <a:t>Observational data, effectiveness, </a:t>
            </a:r>
          </a:p>
          <a:p>
            <a:pPr>
              <a:defRPr/>
            </a:pPr>
            <a:r>
              <a:rPr lang="en-US" altLang="en-US" sz="2800" b="1" dirty="0">
                <a:solidFill>
                  <a:srgbClr val="0070B0"/>
                </a:solidFill>
              </a:rPr>
              <a:t>and real-world evidence:</a:t>
            </a:r>
          </a:p>
          <a:p>
            <a:pPr>
              <a:defRPr/>
            </a:pPr>
            <a:r>
              <a:rPr lang="en-US" altLang="en-US" sz="2800" b="1" dirty="0">
                <a:solidFill>
                  <a:srgbClr val="0070B0"/>
                </a:solidFill>
              </a:rPr>
              <a:t>How do we get there from here?</a:t>
            </a:r>
            <a:endParaRPr lang="en-US" altLang="en-US" sz="2800" dirty="0">
              <a:solidFill>
                <a:srgbClr val="0070B0"/>
              </a:solidFill>
            </a:endParaRPr>
          </a:p>
          <a:p>
            <a:pPr algn="ctr" eaLnBrk="1" hangingPunct="1">
              <a:defRPr/>
            </a:pPr>
            <a:endParaRPr lang="en-US" altLang="en-US" dirty="0">
              <a:solidFill>
                <a:schemeClr val="tx1"/>
              </a:solidFill>
            </a:endParaRPr>
          </a:p>
          <a:p>
            <a:pPr algn="ctr">
              <a:defRPr/>
            </a:pPr>
            <a:endParaRPr lang="en-US" altLang="en-US" sz="2400" dirty="0">
              <a:solidFill>
                <a:schemeClr val="tx1"/>
              </a:solidFill>
            </a:endParaRPr>
          </a:p>
          <a:p>
            <a:pPr>
              <a:defRPr/>
            </a:pPr>
            <a:r>
              <a:rPr lang="en-US" altLang="en-US" sz="2400" dirty="0">
                <a:solidFill>
                  <a:schemeClr val="tx1"/>
                </a:solidFill>
              </a:rPr>
              <a:t>David J. Graham, MD, MPH</a:t>
            </a:r>
          </a:p>
          <a:p>
            <a:pPr>
              <a:defRPr/>
            </a:pPr>
            <a:endParaRPr lang="en-US" altLang="en-US" sz="2400" dirty="0">
              <a:solidFill>
                <a:schemeClr val="tx1"/>
              </a:solidFill>
            </a:endParaRPr>
          </a:p>
          <a:p>
            <a:pPr>
              <a:defRPr/>
            </a:pPr>
            <a:r>
              <a:rPr lang="en-US" altLang="en-US" sz="2400" dirty="0">
                <a:solidFill>
                  <a:schemeClr val="tx1"/>
                </a:solidFill>
              </a:rPr>
              <a:t>Harry Guess Memorial Lecture</a:t>
            </a:r>
          </a:p>
          <a:p>
            <a:pPr>
              <a:defRPr/>
            </a:pPr>
            <a:r>
              <a:rPr lang="en-US" altLang="en-US" sz="2400" dirty="0" err="1">
                <a:solidFill>
                  <a:schemeClr val="tx1"/>
                </a:solidFill>
              </a:rPr>
              <a:t>Gillings</a:t>
            </a:r>
            <a:r>
              <a:rPr lang="en-US" altLang="en-US" sz="2400" dirty="0">
                <a:solidFill>
                  <a:schemeClr val="tx1"/>
                </a:solidFill>
              </a:rPr>
              <a:t> School of Global Public Health</a:t>
            </a:r>
          </a:p>
          <a:p>
            <a:pPr>
              <a:defRPr/>
            </a:pPr>
            <a:r>
              <a:rPr lang="en-US" altLang="en-US" sz="2400" dirty="0">
                <a:solidFill>
                  <a:schemeClr val="tx1"/>
                </a:solidFill>
              </a:rPr>
              <a:t>University of North Carolina at Chapel Hill</a:t>
            </a:r>
          </a:p>
          <a:p>
            <a:pPr>
              <a:defRPr/>
            </a:pPr>
            <a:r>
              <a:rPr lang="en-US" altLang="en-US" sz="2400" dirty="0">
                <a:solidFill>
                  <a:schemeClr val="tx1"/>
                </a:solidFill>
              </a:rPr>
              <a:t>April 24, 2019</a:t>
            </a:r>
          </a:p>
          <a:p>
            <a:pPr algn="ctr">
              <a:defRPr/>
            </a:pPr>
            <a:endParaRPr lang="en-US" altLang="en-US" sz="2400" dirty="0">
              <a:solidFill>
                <a:schemeClr val="tx1"/>
              </a:solidFill>
            </a:endParaRPr>
          </a:p>
        </p:txBody>
      </p:sp>
      <p:sp>
        <p:nvSpPr>
          <p:cNvPr id="3" name="Slide Number Placeholder 2"/>
          <p:cNvSpPr>
            <a:spLocks noGrp="1"/>
          </p:cNvSpPr>
          <p:nvPr>
            <p:ph type="sldNum" sz="quarter" idx="4294967295"/>
          </p:nvPr>
        </p:nvSpPr>
        <p:spPr>
          <a:xfrm>
            <a:off x="6553200" y="6356350"/>
            <a:ext cx="2133600" cy="365125"/>
          </a:xfrm>
          <a:prstGeom prst="rect">
            <a:avLst/>
          </a:prstGeom>
        </p:spPr>
        <p:txBody>
          <a:bodyPr/>
          <a:lstStyle/>
          <a:p>
            <a:pPr>
              <a:defRPr/>
            </a:pPr>
            <a:fld id="{6A4592A5-1860-4944-AB8F-F5F307578D2E}" type="slidenum">
              <a:rPr lang="en-US" smtClean="0">
                <a:solidFill>
                  <a:srgbClr val="C8C8B1">
                    <a:shade val="50000"/>
                    <a:satMod val="200000"/>
                  </a:srgbClr>
                </a:solidFill>
              </a:rPr>
              <a:pPr>
                <a:defRPr/>
              </a:pPr>
              <a:t>1</a:t>
            </a:fld>
            <a:endParaRPr lang="en-US" dirty="0">
              <a:solidFill>
                <a:srgbClr val="C8C8B1">
                  <a:shade val="50000"/>
                  <a:satMod val="200000"/>
                </a:srgbClr>
              </a:solidFill>
            </a:endParaRPr>
          </a:p>
        </p:txBody>
      </p:sp>
    </p:spTree>
    <p:extLst>
      <p:ext uri="{BB962C8B-B14F-4D97-AF65-F5344CB8AC3E}">
        <p14:creationId xmlns:p14="http://schemas.microsoft.com/office/powerpoint/2010/main" val="1003609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684297" y="381000"/>
            <a:ext cx="7773864" cy="1143000"/>
          </a:xfrm>
        </p:spPr>
        <p:txBody>
          <a:bodyPr/>
          <a:lstStyle/>
          <a:p>
            <a:pPr algn="ctr"/>
            <a:r>
              <a:rPr lang="en-US" altLang="en-US" sz="2800" dirty="0">
                <a:solidFill>
                  <a:srgbClr val="0070B0"/>
                </a:solidFill>
              </a:rPr>
              <a:t>Traditional RCTs not considered RWE</a:t>
            </a:r>
            <a:endParaRPr lang="en-US" altLang="en-US" sz="3000" dirty="0">
              <a:solidFill>
                <a:srgbClr val="0070B0"/>
              </a:solidFill>
            </a:endParaRPr>
          </a:p>
        </p:txBody>
      </p:sp>
      <p:sp>
        <p:nvSpPr>
          <p:cNvPr id="12292" name="Rectangle 3"/>
          <p:cNvSpPr>
            <a:spLocks noGrp="1" noChangeArrowheads="1"/>
          </p:cNvSpPr>
          <p:nvPr>
            <p:ph type="body" idx="1"/>
          </p:nvPr>
        </p:nvSpPr>
        <p:spPr>
          <a:xfrm>
            <a:off x="90669" y="1614049"/>
            <a:ext cx="8367492" cy="4537369"/>
          </a:xfrm>
        </p:spPr>
        <p:txBody>
          <a:bodyPr>
            <a:normAutofit lnSpcReduction="10000"/>
          </a:bodyPr>
          <a:lstStyle/>
          <a:p>
            <a:pPr lvl="1">
              <a:buClr>
                <a:srgbClr val="336699"/>
              </a:buClr>
              <a:buSzPct val="75000"/>
              <a:buFontTx/>
              <a:buChar char="•"/>
            </a:pPr>
            <a:r>
              <a:rPr lang="en-US" altLang="en-US" sz="2400" dirty="0"/>
              <a:t>Research infrastructure is usually separate from routine clinical practice</a:t>
            </a:r>
          </a:p>
          <a:p>
            <a:pPr lvl="1">
              <a:buClr>
                <a:srgbClr val="336699"/>
              </a:buClr>
              <a:buSzPct val="75000"/>
              <a:buFontTx/>
              <a:buChar char="•"/>
            </a:pPr>
            <a:r>
              <a:rPr lang="en-US" altLang="en-US" sz="2400" dirty="0"/>
              <a:t>More likely to have restrictive eligibility criteria designed to maximize detection of a drug effect</a:t>
            </a:r>
          </a:p>
          <a:p>
            <a:pPr lvl="1">
              <a:buClr>
                <a:srgbClr val="336699"/>
              </a:buClr>
              <a:buSzPct val="75000"/>
              <a:buFontTx/>
              <a:buChar char="•"/>
            </a:pPr>
            <a:r>
              <a:rPr lang="en-US" altLang="en-US" sz="2400" dirty="0"/>
              <a:t>In addition to randomization, usually also double-blind</a:t>
            </a:r>
          </a:p>
          <a:p>
            <a:pPr lvl="1">
              <a:buClr>
                <a:srgbClr val="336699"/>
              </a:buClr>
              <a:buSzPct val="75000"/>
              <a:buFontTx/>
              <a:buChar char="•"/>
            </a:pPr>
            <a:r>
              <a:rPr lang="en-US" altLang="en-US" sz="2400" dirty="0"/>
              <a:t>Use separate procedures and/or personnel to collect specified data using standardized procedures</a:t>
            </a:r>
          </a:p>
          <a:p>
            <a:pPr lvl="1">
              <a:buClr>
                <a:srgbClr val="336699"/>
              </a:buClr>
              <a:buSzPct val="75000"/>
              <a:buFontTx/>
              <a:buChar char="•"/>
            </a:pPr>
            <a:r>
              <a:rPr lang="en-US" altLang="en-US" sz="2400" dirty="0"/>
              <a:t>Detailed </a:t>
            </a:r>
            <a:r>
              <a:rPr lang="en-US" altLang="en-US" sz="2400" i="1" dirty="0"/>
              <a:t>case report forms</a:t>
            </a:r>
            <a:r>
              <a:rPr lang="en-US" altLang="en-US" sz="2400" dirty="0"/>
              <a:t> that are separate from routine medical records</a:t>
            </a:r>
          </a:p>
          <a:p>
            <a:pPr lvl="1">
              <a:buClr>
                <a:srgbClr val="336699"/>
              </a:buClr>
              <a:buSzPct val="75000"/>
              <a:buFontTx/>
              <a:buChar char="•"/>
            </a:pPr>
            <a:r>
              <a:rPr lang="en-US" altLang="en-US" sz="2400" dirty="0"/>
              <a:t>Protocol-driven scheduled monitoring</a:t>
            </a:r>
          </a:p>
          <a:p>
            <a:pPr lvl="1">
              <a:buClr>
                <a:srgbClr val="336699"/>
              </a:buClr>
              <a:buSzPct val="75000"/>
              <a:buFontTx/>
              <a:buChar char="•"/>
            </a:pPr>
            <a:r>
              <a:rPr lang="en-US" altLang="en-US" sz="2400" dirty="0"/>
              <a:t>Efforts to ensure strict adherence to study procedures</a:t>
            </a:r>
          </a:p>
        </p:txBody>
      </p:sp>
    </p:spTree>
    <p:extLst>
      <p:ext uri="{BB962C8B-B14F-4D97-AF65-F5344CB8AC3E}">
        <p14:creationId xmlns:p14="http://schemas.microsoft.com/office/powerpoint/2010/main" val="3008823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684297" y="381000"/>
            <a:ext cx="7773864" cy="1143000"/>
          </a:xfrm>
        </p:spPr>
        <p:txBody>
          <a:bodyPr/>
          <a:lstStyle/>
          <a:p>
            <a:pPr algn="ctr"/>
            <a:r>
              <a:rPr lang="en-US" altLang="en-US" sz="2800" dirty="0">
                <a:solidFill>
                  <a:srgbClr val="0070B0"/>
                </a:solidFill>
              </a:rPr>
              <a:t>Scope of FDA’s RWE Program</a:t>
            </a:r>
            <a:endParaRPr lang="en-US" altLang="en-US" sz="3000" dirty="0">
              <a:solidFill>
                <a:srgbClr val="0070B0"/>
              </a:solidFill>
            </a:endParaRPr>
          </a:p>
        </p:txBody>
      </p:sp>
      <p:sp>
        <p:nvSpPr>
          <p:cNvPr id="12292" name="Rectangle 3"/>
          <p:cNvSpPr>
            <a:spLocks noGrp="1" noChangeArrowheads="1"/>
          </p:cNvSpPr>
          <p:nvPr>
            <p:ph type="body" idx="1"/>
          </p:nvPr>
        </p:nvSpPr>
        <p:spPr>
          <a:xfrm>
            <a:off x="90669" y="1808005"/>
            <a:ext cx="8367492" cy="4537369"/>
          </a:xfrm>
        </p:spPr>
        <p:txBody>
          <a:bodyPr>
            <a:normAutofit/>
          </a:bodyPr>
          <a:lstStyle/>
          <a:p>
            <a:pPr lvl="1">
              <a:buClr>
                <a:srgbClr val="336699"/>
              </a:buClr>
              <a:buSzPct val="75000"/>
              <a:buFontTx/>
              <a:buChar char="•"/>
            </a:pPr>
            <a:r>
              <a:rPr lang="en-US" altLang="en-US" sz="2400" dirty="0"/>
              <a:t>Evaluates the potential use of RWE to support changes to labeling about drug product </a:t>
            </a:r>
            <a:r>
              <a:rPr lang="en-US" altLang="en-US" sz="2400" u="sng" dirty="0"/>
              <a:t>effectiveness</a:t>
            </a:r>
            <a:r>
              <a:rPr lang="en-US" altLang="en-US" sz="2400" dirty="0"/>
              <a:t>, including:</a:t>
            </a:r>
          </a:p>
          <a:p>
            <a:pPr lvl="2">
              <a:buClr>
                <a:srgbClr val="336699"/>
              </a:buClr>
              <a:buSzPct val="75000"/>
              <a:buFontTx/>
              <a:buChar char="•"/>
            </a:pPr>
            <a:r>
              <a:rPr lang="en-US" altLang="en-US" dirty="0"/>
              <a:t>Adding or modifying an indication, such as a change in dose, dose regimen, or route of administration</a:t>
            </a:r>
          </a:p>
          <a:p>
            <a:pPr lvl="2">
              <a:buClr>
                <a:srgbClr val="336699"/>
              </a:buClr>
              <a:buSzPct val="75000"/>
              <a:buFontTx/>
              <a:buChar char="•"/>
            </a:pPr>
            <a:r>
              <a:rPr lang="en-US" altLang="en-US" dirty="0"/>
              <a:t>Adding a new population</a:t>
            </a:r>
          </a:p>
          <a:p>
            <a:pPr lvl="2">
              <a:buClr>
                <a:srgbClr val="336699"/>
              </a:buClr>
              <a:buSzPct val="75000"/>
              <a:buFontTx/>
              <a:buChar char="•"/>
            </a:pPr>
            <a:r>
              <a:rPr lang="en-US" altLang="en-US" dirty="0"/>
              <a:t>Adding comparative effectiveness or safety information</a:t>
            </a:r>
          </a:p>
        </p:txBody>
      </p:sp>
    </p:spTree>
    <p:extLst>
      <p:ext uri="{BB962C8B-B14F-4D97-AF65-F5344CB8AC3E}">
        <p14:creationId xmlns:p14="http://schemas.microsoft.com/office/powerpoint/2010/main" val="619200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684297" y="530625"/>
            <a:ext cx="7773864" cy="1143000"/>
          </a:xfrm>
        </p:spPr>
        <p:txBody>
          <a:bodyPr/>
          <a:lstStyle/>
          <a:p>
            <a:pPr algn="ctr"/>
            <a:r>
              <a:rPr lang="en-US" altLang="en-US" sz="2800" dirty="0">
                <a:solidFill>
                  <a:srgbClr val="0070B0"/>
                </a:solidFill>
              </a:rPr>
              <a:t>Criteria for evaluating the potential use of RWD/RWE in regulatory decision making</a:t>
            </a:r>
            <a:endParaRPr lang="en-US" altLang="en-US" sz="3000" dirty="0">
              <a:solidFill>
                <a:srgbClr val="0070B0"/>
              </a:solidFill>
            </a:endParaRPr>
          </a:p>
        </p:txBody>
      </p:sp>
      <p:sp>
        <p:nvSpPr>
          <p:cNvPr id="12292" name="Rectangle 3"/>
          <p:cNvSpPr>
            <a:spLocks noGrp="1" noChangeArrowheads="1"/>
          </p:cNvSpPr>
          <p:nvPr>
            <p:ph type="body" idx="1"/>
          </p:nvPr>
        </p:nvSpPr>
        <p:spPr>
          <a:xfrm>
            <a:off x="965173" y="2387581"/>
            <a:ext cx="7492988" cy="3373594"/>
          </a:xfrm>
        </p:spPr>
        <p:txBody>
          <a:bodyPr>
            <a:normAutofit/>
          </a:bodyPr>
          <a:lstStyle/>
          <a:p>
            <a:pPr lvl="1">
              <a:buClr>
                <a:srgbClr val="336699"/>
              </a:buClr>
              <a:buSzPct val="75000"/>
              <a:buFontTx/>
              <a:buChar char="•"/>
            </a:pPr>
            <a:r>
              <a:rPr lang="en-US" altLang="en-US" sz="2400" dirty="0"/>
              <a:t>Are the RWD fit for use?</a:t>
            </a:r>
          </a:p>
          <a:p>
            <a:pPr lvl="1">
              <a:buClr>
                <a:srgbClr val="336699"/>
              </a:buClr>
              <a:buSzPct val="75000"/>
              <a:buFontTx/>
              <a:buChar char="•"/>
            </a:pPr>
            <a:r>
              <a:rPr lang="en-US" altLang="en-US" sz="2400" dirty="0"/>
              <a:t>Can the study design used to generate RWE provide adequate scientific evidence to answer or help answer the regulatory question?</a:t>
            </a:r>
          </a:p>
          <a:p>
            <a:pPr lvl="1">
              <a:buClr>
                <a:srgbClr val="336699"/>
              </a:buClr>
              <a:buSzPct val="75000"/>
              <a:buFontTx/>
              <a:buChar char="•"/>
            </a:pPr>
            <a:r>
              <a:rPr lang="en-US" altLang="en-US" sz="2400" dirty="0"/>
              <a:t>Does the study conduct meet FDA regulatory requirements?</a:t>
            </a:r>
          </a:p>
        </p:txBody>
      </p:sp>
    </p:spTree>
    <p:extLst>
      <p:ext uri="{BB962C8B-B14F-4D97-AF65-F5344CB8AC3E}">
        <p14:creationId xmlns:p14="http://schemas.microsoft.com/office/powerpoint/2010/main" val="2808427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684297" y="530625"/>
            <a:ext cx="7773864" cy="1143000"/>
          </a:xfrm>
        </p:spPr>
        <p:txBody>
          <a:bodyPr/>
          <a:lstStyle/>
          <a:p>
            <a:pPr algn="ctr"/>
            <a:r>
              <a:rPr lang="en-US" altLang="en-US" sz="2800" dirty="0">
                <a:solidFill>
                  <a:srgbClr val="0070B0"/>
                </a:solidFill>
              </a:rPr>
              <a:t>Fitness for use (1)</a:t>
            </a:r>
            <a:endParaRPr lang="en-US" altLang="en-US" sz="3000" dirty="0">
              <a:solidFill>
                <a:srgbClr val="0070B0"/>
              </a:solidFill>
            </a:endParaRPr>
          </a:p>
        </p:txBody>
      </p:sp>
      <p:sp>
        <p:nvSpPr>
          <p:cNvPr id="12292" name="Rectangle 3"/>
          <p:cNvSpPr>
            <a:spLocks noGrp="1" noChangeArrowheads="1"/>
          </p:cNvSpPr>
          <p:nvPr>
            <p:ph type="body" idx="1"/>
          </p:nvPr>
        </p:nvSpPr>
        <p:spPr>
          <a:xfrm>
            <a:off x="965173" y="1579397"/>
            <a:ext cx="7492988" cy="5167771"/>
          </a:xfrm>
        </p:spPr>
        <p:txBody>
          <a:bodyPr>
            <a:normAutofit lnSpcReduction="10000"/>
          </a:bodyPr>
          <a:lstStyle/>
          <a:p>
            <a:pPr lvl="1">
              <a:buClr>
                <a:srgbClr val="336699"/>
              </a:buClr>
              <a:buSzPct val="75000"/>
              <a:buFontTx/>
              <a:buChar char="•"/>
            </a:pPr>
            <a:r>
              <a:rPr lang="en-US" altLang="en-US" sz="2600" dirty="0"/>
              <a:t>Assessing data reliability</a:t>
            </a:r>
          </a:p>
          <a:p>
            <a:pPr lvl="2">
              <a:buClr>
                <a:srgbClr val="336699"/>
              </a:buClr>
              <a:buSzPct val="75000"/>
              <a:buFontTx/>
              <a:buChar char="•"/>
            </a:pPr>
            <a:r>
              <a:rPr lang="en-US" altLang="en-US" sz="2200" dirty="0"/>
              <a:t>Data accrual and structure</a:t>
            </a:r>
          </a:p>
          <a:p>
            <a:pPr lvl="2">
              <a:buClr>
                <a:srgbClr val="336699"/>
              </a:buClr>
              <a:buSzPct val="75000"/>
              <a:buFontTx/>
              <a:buChar char="•"/>
            </a:pPr>
            <a:r>
              <a:rPr lang="en-US" altLang="en-US" sz="2200" dirty="0"/>
              <a:t>Missingness</a:t>
            </a:r>
          </a:p>
          <a:p>
            <a:pPr lvl="2">
              <a:buClr>
                <a:srgbClr val="336699"/>
              </a:buClr>
              <a:buSzPct val="75000"/>
              <a:buFontTx/>
              <a:buChar char="•"/>
            </a:pPr>
            <a:r>
              <a:rPr lang="en-US" altLang="en-US" sz="2200" dirty="0"/>
              <a:t>Consistency over time (includes coding)</a:t>
            </a:r>
          </a:p>
          <a:p>
            <a:pPr lvl="2">
              <a:buClr>
                <a:srgbClr val="336699"/>
              </a:buClr>
              <a:buSzPct val="75000"/>
              <a:buFontTx/>
              <a:buChar char="•"/>
            </a:pPr>
            <a:r>
              <a:rPr lang="en-US" altLang="en-US" sz="2200" dirty="0"/>
              <a:t>Coded data adequately represent intended underlying medical concepts</a:t>
            </a:r>
          </a:p>
          <a:p>
            <a:pPr lvl="2">
              <a:buClr>
                <a:srgbClr val="336699"/>
              </a:buClr>
              <a:buSzPct val="75000"/>
              <a:buFontTx/>
              <a:buChar char="•"/>
            </a:pPr>
            <a:r>
              <a:rPr lang="en-US" altLang="en-US" sz="2200" dirty="0"/>
              <a:t>Quality control</a:t>
            </a:r>
          </a:p>
          <a:p>
            <a:pPr lvl="1">
              <a:buClr>
                <a:srgbClr val="336699"/>
              </a:buClr>
              <a:buSzPct val="75000"/>
              <a:buFontTx/>
              <a:buChar char="•"/>
            </a:pPr>
            <a:r>
              <a:rPr lang="en-US" altLang="en-US" sz="2600" dirty="0"/>
              <a:t>Assessing data relevance</a:t>
            </a:r>
          </a:p>
          <a:p>
            <a:pPr lvl="2">
              <a:buClr>
                <a:srgbClr val="336699"/>
              </a:buClr>
              <a:buSzPct val="75000"/>
              <a:buFontTx/>
              <a:buChar char="•"/>
            </a:pPr>
            <a:r>
              <a:rPr lang="en-US" altLang="en-US" sz="2200" dirty="0"/>
              <a:t>Captures clinical effectiveness outcomes that address specific regulatory questions</a:t>
            </a:r>
          </a:p>
          <a:p>
            <a:pPr lvl="3">
              <a:buClr>
                <a:srgbClr val="336699"/>
              </a:buClr>
              <a:buSzPct val="75000"/>
              <a:buFontTx/>
              <a:buChar char="•"/>
            </a:pPr>
            <a:r>
              <a:rPr lang="en-US" altLang="en-US" sz="1800" dirty="0"/>
              <a:t>“Hard” outcomes vs. disease exacerbations/progression</a:t>
            </a:r>
          </a:p>
          <a:p>
            <a:pPr lvl="2">
              <a:buClr>
                <a:srgbClr val="336699"/>
              </a:buClr>
              <a:buSzPct val="75000"/>
              <a:buFontTx/>
              <a:buChar char="•"/>
            </a:pPr>
            <a:r>
              <a:rPr lang="en-US" altLang="en-US" sz="2200" dirty="0"/>
              <a:t>Captures relevant data on exposure and covariates</a:t>
            </a:r>
          </a:p>
          <a:p>
            <a:pPr lvl="2">
              <a:buClr>
                <a:srgbClr val="336699"/>
              </a:buClr>
              <a:buSzPct val="75000"/>
              <a:buFontTx/>
              <a:buChar char="•"/>
            </a:pPr>
            <a:r>
              <a:rPr lang="en-US" altLang="en-US" sz="2200" dirty="0"/>
              <a:t>Coding accuracy</a:t>
            </a:r>
          </a:p>
          <a:p>
            <a:pPr lvl="2">
              <a:buClr>
                <a:srgbClr val="336699"/>
              </a:buClr>
              <a:buSzPct val="75000"/>
              <a:buFontTx/>
              <a:buChar char="•"/>
            </a:pPr>
            <a:r>
              <a:rPr lang="en-US" altLang="en-US" sz="2200" dirty="0"/>
              <a:t>International data?</a:t>
            </a:r>
          </a:p>
        </p:txBody>
      </p:sp>
    </p:spTree>
    <p:extLst>
      <p:ext uri="{BB962C8B-B14F-4D97-AF65-F5344CB8AC3E}">
        <p14:creationId xmlns:p14="http://schemas.microsoft.com/office/powerpoint/2010/main" val="3441155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684297" y="530625"/>
            <a:ext cx="7773864" cy="1143000"/>
          </a:xfrm>
        </p:spPr>
        <p:txBody>
          <a:bodyPr/>
          <a:lstStyle/>
          <a:p>
            <a:pPr algn="ctr"/>
            <a:r>
              <a:rPr lang="en-US" altLang="en-US" sz="2800" dirty="0">
                <a:solidFill>
                  <a:srgbClr val="0070B0"/>
                </a:solidFill>
              </a:rPr>
              <a:t>Fitness for use (2)</a:t>
            </a:r>
            <a:endParaRPr lang="en-US" altLang="en-US" sz="3000" dirty="0">
              <a:solidFill>
                <a:srgbClr val="0070B0"/>
              </a:solidFill>
            </a:endParaRPr>
          </a:p>
        </p:txBody>
      </p:sp>
      <p:pic>
        <p:nvPicPr>
          <p:cNvPr id="3" name="Picture 2">
            <a:extLst>
              <a:ext uri="{FF2B5EF4-FFF2-40B4-BE49-F238E27FC236}">
                <a16:creationId xmlns:a16="http://schemas.microsoft.com/office/drawing/2014/main" id="{218BDDE2-DB76-456F-B8FB-E28954FA6A06}"/>
              </a:ext>
            </a:extLst>
          </p:cNvPr>
          <p:cNvPicPr>
            <a:picLocks noChangeAspect="1"/>
          </p:cNvPicPr>
          <p:nvPr/>
        </p:nvPicPr>
        <p:blipFill>
          <a:blip r:embed="rId2"/>
          <a:stretch>
            <a:fillRect/>
          </a:stretch>
        </p:blipFill>
        <p:spPr>
          <a:xfrm>
            <a:off x="203618" y="1684705"/>
            <a:ext cx="8794632" cy="4045530"/>
          </a:xfrm>
          <a:prstGeom prst="rect">
            <a:avLst/>
          </a:prstGeom>
        </p:spPr>
      </p:pic>
      <p:sp>
        <p:nvSpPr>
          <p:cNvPr id="4" name="TextBox 3">
            <a:extLst>
              <a:ext uri="{FF2B5EF4-FFF2-40B4-BE49-F238E27FC236}">
                <a16:creationId xmlns:a16="http://schemas.microsoft.com/office/drawing/2014/main" id="{CF07BB13-4093-49AA-83B6-73D022892C15}"/>
              </a:ext>
            </a:extLst>
          </p:cNvPr>
          <p:cNvSpPr txBox="1"/>
          <p:nvPr/>
        </p:nvSpPr>
        <p:spPr>
          <a:xfrm>
            <a:off x="228309" y="5847197"/>
            <a:ext cx="6011967" cy="646331"/>
          </a:xfrm>
          <a:prstGeom prst="rect">
            <a:avLst/>
          </a:prstGeom>
          <a:noFill/>
        </p:spPr>
        <p:txBody>
          <a:bodyPr wrap="none" rtlCol="0">
            <a:spAutoFit/>
          </a:bodyPr>
          <a:lstStyle/>
          <a:p>
            <a:r>
              <a:rPr lang="en-US" dirty="0"/>
              <a:t>Source: Duke-Margolis Center for Health Policy white paper, </a:t>
            </a:r>
          </a:p>
          <a:p>
            <a:r>
              <a:rPr lang="en-US" dirty="0"/>
              <a:t>“A framework for regulatory use of real-world evidence,” 2017</a:t>
            </a:r>
          </a:p>
        </p:txBody>
      </p:sp>
    </p:spTree>
    <p:extLst>
      <p:ext uri="{BB962C8B-B14F-4D97-AF65-F5344CB8AC3E}">
        <p14:creationId xmlns:p14="http://schemas.microsoft.com/office/powerpoint/2010/main" val="1167626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684297" y="530625"/>
            <a:ext cx="7773864" cy="1143000"/>
          </a:xfrm>
        </p:spPr>
        <p:txBody>
          <a:bodyPr/>
          <a:lstStyle/>
          <a:p>
            <a:pPr algn="ctr"/>
            <a:r>
              <a:rPr lang="en-US" altLang="en-US" sz="2800" dirty="0">
                <a:solidFill>
                  <a:srgbClr val="0070B0"/>
                </a:solidFill>
              </a:rPr>
              <a:t>Adequacy of study design </a:t>
            </a:r>
            <a:br>
              <a:rPr lang="en-US" altLang="en-US" sz="2800" dirty="0">
                <a:solidFill>
                  <a:srgbClr val="0070B0"/>
                </a:solidFill>
              </a:rPr>
            </a:br>
            <a:r>
              <a:rPr lang="en-US" altLang="en-US" sz="2800" dirty="0">
                <a:solidFill>
                  <a:srgbClr val="0070B0"/>
                </a:solidFill>
              </a:rPr>
              <a:t>to answer regulatory question (1)</a:t>
            </a:r>
            <a:endParaRPr lang="en-US" altLang="en-US" sz="3000" dirty="0">
              <a:solidFill>
                <a:srgbClr val="0070B0"/>
              </a:solidFill>
            </a:endParaRPr>
          </a:p>
        </p:txBody>
      </p:sp>
      <p:sp>
        <p:nvSpPr>
          <p:cNvPr id="12292" name="Rectangle 3"/>
          <p:cNvSpPr>
            <a:spLocks noGrp="1" noChangeArrowheads="1"/>
          </p:cNvSpPr>
          <p:nvPr>
            <p:ph type="body" idx="1"/>
          </p:nvPr>
        </p:nvSpPr>
        <p:spPr>
          <a:xfrm>
            <a:off x="771741" y="1989183"/>
            <a:ext cx="7773864" cy="4531690"/>
          </a:xfrm>
        </p:spPr>
        <p:txBody>
          <a:bodyPr>
            <a:normAutofit/>
          </a:bodyPr>
          <a:lstStyle/>
          <a:p>
            <a:pPr lvl="1">
              <a:buClr>
                <a:srgbClr val="336699"/>
              </a:buClr>
              <a:buSzPct val="75000"/>
              <a:buFontTx/>
              <a:buChar char="•"/>
            </a:pPr>
            <a:r>
              <a:rPr lang="en-US" altLang="en-US" sz="2400" dirty="0"/>
              <a:t>Randomized designs in routine clinical settings</a:t>
            </a:r>
          </a:p>
          <a:p>
            <a:pPr lvl="2">
              <a:buClr>
                <a:srgbClr val="336699"/>
              </a:buClr>
              <a:buSzPct val="75000"/>
              <a:buFontTx/>
              <a:buChar char="•"/>
            </a:pPr>
            <a:r>
              <a:rPr lang="en-US" altLang="en-US" sz="2200" dirty="0"/>
              <a:t>Quality of data captured</a:t>
            </a:r>
          </a:p>
          <a:p>
            <a:pPr lvl="2">
              <a:buClr>
                <a:srgbClr val="336699"/>
              </a:buClr>
              <a:buSzPct val="75000"/>
              <a:buFontTx/>
              <a:buChar char="•"/>
            </a:pPr>
            <a:r>
              <a:rPr lang="en-US" altLang="en-US" sz="2200" dirty="0"/>
              <a:t>Number of patients available</a:t>
            </a:r>
          </a:p>
          <a:p>
            <a:pPr lvl="2">
              <a:buClr>
                <a:srgbClr val="336699"/>
              </a:buClr>
              <a:buSzPct val="75000"/>
              <a:buFontTx/>
              <a:buChar char="•"/>
            </a:pPr>
            <a:r>
              <a:rPr lang="en-US" altLang="en-US" sz="2200" dirty="0"/>
              <a:t>Variations in clinical practice</a:t>
            </a:r>
          </a:p>
          <a:p>
            <a:pPr lvl="2">
              <a:buClr>
                <a:srgbClr val="336699"/>
              </a:buClr>
              <a:buSzPct val="75000"/>
              <a:buFontTx/>
              <a:buChar char="•"/>
            </a:pPr>
            <a:r>
              <a:rPr lang="en-US" altLang="en-US" sz="2200" dirty="0"/>
              <a:t>Bias control if blinding infeasible</a:t>
            </a:r>
          </a:p>
          <a:p>
            <a:pPr lvl="1">
              <a:buClr>
                <a:srgbClr val="336699"/>
              </a:buClr>
              <a:buSzPct val="75000"/>
              <a:buFontTx/>
              <a:buChar char="•"/>
            </a:pPr>
            <a:r>
              <a:rPr lang="en-US" altLang="en-US" sz="2400" dirty="0"/>
              <a:t>Non-randomized, single arm with external RWD control</a:t>
            </a:r>
          </a:p>
          <a:p>
            <a:pPr lvl="2">
              <a:buClr>
                <a:srgbClr val="336699"/>
              </a:buClr>
              <a:buSzPct val="75000"/>
              <a:buFontTx/>
              <a:buChar char="•"/>
            </a:pPr>
            <a:r>
              <a:rPr lang="en-US" altLang="en-US" sz="2200" dirty="0"/>
              <a:t>Is control population comparable</a:t>
            </a:r>
          </a:p>
          <a:p>
            <a:pPr lvl="2">
              <a:buClr>
                <a:srgbClr val="336699"/>
              </a:buClr>
              <a:buSzPct val="75000"/>
              <a:buFontTx/>
              <a:buChar char="•"/>
            </a:pPr>
            <a:r>
              <a:rPr lang="en-US" altLang="en-US" sz="2200" dirty="0"/>
              <a:t>Lack of standardized or equivalent outcome measures</a:t>
            </a:r>
          </a:p>
          <a:p>
            <a:pPr lvl="2">
              <a:buClr>
                <a:srgbClr val="336699"/>
              </a:buClr>
              <a:buSzPct val="75000"/>
              <a:buFontTx/>
              <a:buChar char="•"/>
            </a:pPr>
            <a:r>
              <a:rPr lang="en-US" altLang="en-US" sz="2200" dirty="0"/>
              <a:t>Variability in follow-up procedures</a:t>
            </a:r>
          </a:p>
        </p:txBody>
      </p:sp>
    </p:spTree>
    <p:extLst>
      <p:ext uri="{BB962C8B-B14F-4D97-AF65-F5344CB8AC3E}">
        <p14:creationId xmlns:p14="http://schemas.microsoft.com/office/powerpoint/2010/main" val="3843465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684297" y="530625"/>
            <a:ext cx="7773864" cy="1143000"/>
          </a:xfrm>
        </p:spPr>
        <p:txBody>
          <a:bodyPr/>
          <a:lstStyle/>
          <a:p>
            <a:pPr algn="ctr"/>
            <a:r>
              <a:rPr lang="en-US" altLang="en-US" sz="2800" dirty="0">
                <a:solidFill>
                  <a:srgbClr val="0070B0"/>
                </a:solidFill>
              </a:rPr>
              <a:t>Adequacy of study design</a:t>
            </a:r>
            <a:br>
              <a:rPr lang="en-US" altLang="en-US" sz="2800" dirty="0">
                <a:solidFill>
                  <a:srgbClr val="0070B0"/>
                </a:solidFill>
              </a:rPr>
            </a:br>
            <a:r>
              <a:rPr lang="en-US" altLang="en-US" sz="2800" dirty="0">
                <a:solidFill>
                  <a:srgbClr val="0070B0"/>
                </a:solidFill>
              </a:rPr>
              <a:t>to answer regulatory question (2)</a:t>
            </a:r>
            <a:endParaRPr lang="en-US" altLang="en-US" sz="3000" dirty="0">
              <a:solidFill>
                <a:srgbClr val="0070B0"/>
              </a:solidFill>
            </a:endParaRPr>
          </a:p>
        </p:txBody>
      </p:sp>
      <p:sp>
        <p:nvSpPr>
          <p:cNvPr id="12292" name="Rectangle 3"/>
          <p:cNvSpPr>
            <a:spLocks noGrp="1" noChangeArrowheads="1"/>
          </p:cNvSpPr>
          <p:nvPr>
            <p:ph type="body" idx="1"/>
          </p:nvPr>
        </p:nvSpPr>
        <p:spPr>
          <a:xfrm>
            <a:off x="771741" y="1672654"/>
            <a:ext cx="7773864" cy="5150176"/>
          </a:xfrm>
        </p:spPr>
        <p:txBody>
          <a:bodyPr>
            <a:normAutofit/>
          </a:bodyPr>
          <a:lstStyle/>
          <a:p>
            <a:pPr lvl="1">
              <a:buClr>
                <a:srgbClr val="336699"/>
              </a:buClr>
              <a:buSzPct val="75000"/>
              <a:buFontTx/>
              <a:buChar char="•"/>
            </a:pPr>
            <a:r>
              <a:rPr lang="en-US" altLang="en-US" sz="2400" dirty="0"/>
              <a:t>Observational studies</a:t>
            </a:r>
          </a:p>
          <a:p>
            <a:pPr lvl="2">
              <a:buClr>
                <a:srgbClr val="336699"/>
              </a:buClr>
              <a:buSzPct val="75000"/>
              <a:buFontTx/>
              <a:buChar char="•"/>
            </a:pPr>
            <a:r>
              <a:rPr lang="en-US" altLang="en-US" sz="2200" dirty="0"/>
              <a:t>FDA’s Pharmacoepidemiology Guidance (for safety)</a:t>
            </a:r>
          </a:p>
          <a:p>
            <a:pPr lvl="2">
              <a:buClr>
                <a:srgbClr val="336699"/>
              </a:buClr>
              <a:buSzPct val="75000"/>
              <a:buFontTx/>
              <a:buChar char="•"/>
            </a:pPr>
            <a:r>
              <a:rPr lang="en-US" altLang="en-US" sz="2200" dirty="0"/>
              <a:t>Focus is on ability to draw reliable causal inference</a:t>
            </a:r>
          </a:p>
          <a:p>
            <a:pPr lvl="3">
              <a:buClr>
                <a:srgbClr val="336699"/>
              </a:buClr>
              <a:buSzPct val="75000"/>
              <a:buFontTx/>
              <a:buChar char="•"/>
            </a:pPr>
            <a:r>
              <a:rPr lang="en-US" altLang="en-US" dirty="0"/>
              <a:t>Characteristics of data</a:t>
            </a:r>
          </a:p>
          <a:p>
            <a:pPr lvl="3">
              <a:buClr>
                <a:srgbClr val="336699"/>
              </a:buClr>
              <a:buSzPct val="75000"/>
              <a:buFontTx/>
              <a:buChar char="•"/>
            </a:pPr>
            <a:r>
              <a:rPr lang="en-US" altLang="en-US" dirty="0"/>
              <a:t>Characteristics of study design and analysis</a:t>
            </a:r>
          </a:p>
          <a:p>
            <a:pPr lvl="4">
              <a:buClr>
                <a:srgbClr val="336699"/>
              </a:buClr>
              <a:buSzPct val="75000"/>
              <a:buFontTx/>
              <a:buChar char="•"/>
            </a:pPr>
            <a:r>
              <a:rPr lang="en-US" altLang="en-US" dirty="0"/>
              <a:t>Active comparator</a:t>
            </a:r>
          </a:p>
          <a:p>
            <a:pPr lvl="4">
              <a:buClr>
                <a:srgbClr val="336699"/>
              </a:buClr>
              <a:buSzPct val="75000"/>
              <a:buFontTx/>
              <a:buChar char="•"/>
            </a:pPr>
            <a:r>
              <a:rPr lang="en-US" altLang="en-US" dirty="0"/>
              <a:t>Unmeasured confounders</a:t>
            </a:r>
          </a:p>
          <a:p>
            <a:pPr lvl="4">
              <a:buClr>
                <a:srgbClr val="336699"/>
              </a:buClr>
              <a:buSzPct val="75000"/>
              <a:buFontTx/>
              <a:buChar char="•"/>
            </a:pPr>
            <a:r>
              <a:rPr lang="en-US" altLang="en-US" dirty="0"/>
              <a:t>Measurement variability</a:t>
            </a:r>
          </a:p>
          <a:p>
            <a:pPr lvl="3">
              <a:buClr>
                <a:srgbClr val="336699"/>
              </a:buClr>
              <a:buSzPct val="75000"/>
              <a:buFontTx/>
              <a:buChar char="•"/>
            </a:pPr>
            <a:r>
              <a:rPr lang="en-US" altLang="en-US" dirty="0"/>
              <a:t>Prespecified sensitivity analyses and statistical diagnostics</a:t>
            </a:r>
          </a:p>
          <a:p>
            <a:pPr lvl="2">
              <a:buClr>
                <a:srgbClr val="336699"/>
              </a:buClr>
              <a:buSzPct val="75000"/>
              <a:buFontTx/>
              <a:buChar char="•"/>
            </a:pPr>
            <a:r>
              <a:rPr lang="en-US" altLang="en-US" sz="2200" dirty="0"/>
              <a:t>Transparency</a:t>
            </a:r>
          </a:p>
          <a:p>
            <a:pPr lvl="3">
              <a:buClr>
                <a:srgbClr val="336699"/>
              </a:buClr>
              <a:buSzPct val="75000"/>
              <a:buFontTx/>
              <a:buChar char="•"/>
            </a:pPr>
            <a:r>
              <a:rPr lang="en-US" altLang="en-US" dirty="0"/>
              <a:t>Concern that studies can be conducted multiple times and in multiple databases, until desired result obtained</a:t>
            </a:r>
          </a:p>
          <a:p>
            <a:pPr lvl="2">
              <a:buClr>
                <a:srgbClr val="336699"/>
              </a:buClr>
              <a:buSzPct val="75000"/>
              <a:buFontTx/>
              <a:buChar char="•"/>
            </a:pPr>
            <a:endParaRPr lang="en-US" altLang="en-US" sz="2000" dirty="0"/>
          </a:p>
        </p:txBody>
      </p:sp>
    </p:spTree>
    <p:extLst>
      <p:ext uri="{BB962C8B-B14F-4D97-AF65-F5344CB8AC3E}">
        <p14:creationId xmlns:p14="http://schemas.microsoft.com/office/powerpoint/2010/main" val="894343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24" y="274638"/>
            <a:ext cx="7767985" cy="1041414"/>
          </a:xfrm>
        </p:spPr>
        <p:txBody>
          <a:bodyPr>
            <a:normAutofit/>
          </a:bodyPr>
          <a:lstStyle/>
          <a:p>
            <a:r>
              <a:rPr lang="en-US" sz="2800" b="1" dirty="0">
                <a:solidFill>
                  <a:srgbClr val="0070B0"/>
                </a:solidFill>
              </a:rPr>
              <a:t>FDA’s Pharmacoepidemiology Guidance </a:t>
            </a:r>
          </a:p>
        </p:txBody>
      </p:sp>
      <p:sp>
        <p:nvSpPr>
          <p:cNvPr id="3" name="Content Placeholder 2"/>
          <p:cNvSpPr txBox="1">
            <a:spLocks/>
          </p:cNvSpPr>
          <p:nvPr/>
        </p:nvSpPr>
        <p:spPr>
          <a:xfrm>
            <a:off x="533400" y="1431989"/>
            <a:ext cx="4648200" cy="4956376"/>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600"/>
              </a:spcAft>
              <a:buClr>
                <a:srgbClr val="336699"/>
              </a:buClr>
            </a:pPr>
            <a:r>
              <a:rPr lang="en-US" sz="3100" dirty="0"/>
              <a:t>Appropriateness of data source </a:t>
            </a:r>
          </a:p>
          <a:p>
            <a:pPr>
              <a:spcAft>
                <a:spcPts val="600"/>
              </a:spcAft>
              <a:buClr>
                <a:srgbClr val="336699"/>
              </a:buClr>
            </a:pPr>
            <a:r>
              <a:rPr lang="en-US" sz="3100" dirty="0"/>
              <a:t>Pre-specified study protocol and statistical analysis plan </a:t>
            </a:r>
          </a:p>
          <a:p>
            <a:pPr>
              <a:spcAft>
                <a:spcPts val="600"/>
              </a:spcAft>
              <a:buClr>
                <a:srgbClr val="336699"/>
              </a:buClr>
            </a:pPr>
            <a:r>
              <a:rPr lang="en-US" sz="3100" dirty="0"/>
              <a:t>Selection of study population – explicit inclusion and exclusion criteria</a:t>
            </a:r>
          </a:p>
          <a:p>
            <a:pPr>
              <a:spcAft>
                <a:spcPts val="600"/>
              </a:spcAft>
              <a:buClr>
                <a:srgbClr val="336699"/>
              </a:buClr>
            </a:pPr>
            <a:r>
              <a:rPr lang="en-US" sz="3100" dirty="0"/>
              <a:t>Exposure ascertainment</a:t>
            </a:r>
          </a:p>
          <a:p>
            <a:pPr>
              <a:spcAft>
                <a:spcPts val="600"/>
              </a:spcAft>
              <a:buClr>
                <a:srgbClr val="336699"/>
              </a:buClr>
            </a:pPr>
            <a:r>
              <a:rPr lang="en-US" sz="3100" dirty="0"/>
              <a:t>Outcome ascertainment – validation, linkage</a:t>
            </a:r>
          </a:p>
          <a:p>
            <a:pPr>
              <a:spcAft>
                <a:spcPts val="600"/>
              </a:spcAft>
              <a:buClr>
                <a:srgbClr val="336699"/>
              </a:buClr>
            </a:pPr>
            <a:r>
              <a:rPr lang="en-US" sz="3100" dirty="0"/>
              <a:t>Confounding adjustment </a:t>
            </a:r>
          </a:p>
          <a:p>
            <a:pPr>
              <a:buClr>
                <a:srgbClr val="336699"/>
              </a:buClr>
            </a:pPr>
            <a:r>
              <a:rPr lang="en-US" sz="3100" dirty="0"/>
              <a:t>Sensitivity analysis - robustness</a:t>
            </a:r>
          </a:p>
          <a:p>
            <a:endParaRPr lang="en-US" dirty="0"/>
          </a:p>
        </p:txBody>
      </p:sp>
      <p:sp>
        <p:nvSpPr>
          <p:cNvPr id="4" name="TextBox 3"/>
          <p:cNvSpPr txBox="1"/>
          <p:nvPr/>
        </p:nvSpPr>
        <p:spPr>
          <a:xfrm>
            <a:off x="4876800" y="5926700"/>
            <a:ext cx="3886201" cy="461665"/>
          </a:xfrm>
          <a:prstGeom prst="rect">
            <a:avLst/>
          </a:prstGeom>
          <a:noFill/>
        </p:spPr>
        <p:txBody>
          <a:bodyPr wrap="square" rtlCol="0">
            <a:spAutoFit/>
          </a:bodyPr>
          <a:lstStyle/>
          <a:p>
            <a:r>
              <a:rPr lang="en-US" sz="1200" i="1" dirty="0">
                <a:hlinkClick r:id="rId3"/>
              </a:rPr>
              <a:t>https://www.fda.gov/downloads/drugs/guidances/ucm243537.pdf</a:t>
            </a:r>
            <a:r>
              <a:rPr lang="en-US" sz="1200" i="1" dirty="0"/>
              <a:t>. </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532299"/>
            <a:ext cx="3083919" cy="4244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2469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684297" y="530625"/>
            <a:ext cx="7773864" cy="1143000"/>
          </a:xfrm>
        </p:spPr>
        <p:txBody>
          <a:bodyPr/>
          <a:lstStyle/>
          <a:p>
            <a:pPr algn="ctr"/>
            <a:r>
              <a:rPr lang="en-US" altLang="en-US" sz="2800" dirty="0">
                <a:solidFill>
                  <a:srgbClr val="0070B0"/>
                </a:solidFill>
              </a:rPr>
              <a:t>Does study conduct meet FDA regulatory requirements</a:t>
            </a:r>
            <a:endParaRPr lang="en-US" altLang="en-US" sz="3000" dirty="0">
              <a:solidFill>
                <a:srgbClr val="0070B0"/>
              </a:solidFill>
            </a:endParaRPr>
          </a:p>
        </p:txBody>
      </p:sp>
      <p:sp>
        <p:nvSpPr>
          <p:cNvPr id="12292" name="Rectangle 3"/>
          <p:cNvSpPr>
            <a:spLocks noGrp="1" noChangeArrowheads="1"/>
          </p:cNvSpPr>
          <p:nvPr>
            <p:ph type="body" idx="1"/>
          </p:nvPr>
        </p:nvSpPr>
        <p:spPr>
          <a:xfrm>
            <a:off x="965173" y="2147440"/>
            <a:ext cx="7773864" cy="4096342"/>
          </a:xfrm>
        </p:spPr>
        <p:txBody>
          <a:bodyPr>
            <a:normAutofit/>
          </a:bodyPr>
          <a:lstStyle/>
          <a:p>
            <a:pPr lvl="1">
              <a:buClr>
                <a:srgbClr val="336699"/>
              </a:buClr>
              <a:buSzPct val="75000"/>
              <a:buFontTx/>
              <a:buChar char="•"/>
            </a:pPr>
            <a:r>
              <a:rPr lang="en-US" altLang="en-US" sz="2400" dirty="0"/>
              <a:t>Informed consent</a:t>
            </a:r>
          </a:p>
          <a:p>
            <a:pPr lvl="1">
              <a:buClr>
                <a:srgbClr val="336699"/>
              </a:buClr>
              <a:buSzPct val="75000"/>
              <a:buFontTx/>
              <a:buChar char="•"/>
            </a:pPr>
            <a:r>
              <a:rPr lang="en-US" altLang="en-US" sz="2400" dirty="0"/>
              <a:t>Oversight and monitoring</a:t>
            </a:r>
          </a:p>
          <a:p>
            <a:pPr lvl="1">
              <a:buClr>
                <a:srgbClr val="336699"/>
              </a:buClr>
              <a:buSzPct val="75000"/>
              <a:buFontTx/>
              <a:buChar char="•"/>
            </a:pPr>
            <a:r>
              <a:rPr lang="en-US" altLang="en-US" sz="2400" dirty="0"/>
              <a:t>Guidance on use of electronic source data</a:t>
            </a:r>
          </a:p>
          <a:p>
            <a:pPr lvl="2">
              <a:buClr>
                <a:srgbClr val="336699"/>
              </a:buClr>
              <a:buSzPct val="75000"/>
              <a:buFontTx/>
              <a:buChar char="•"/>
            </a:pPr>
            <a:r>
              <a:rPr lang="en-US" altLang="en-US" sz="2000" dirty="0"/>
              <a:t>Recommendations on capture, review, and retention of data</a:t>
            </a:r>
          </a:p>
          <a:p>
            <a:pPr lvl="1">
              <a:buClr>
                <a:srgbClr val="336699"/>
              </a:buClr>
              <a:buSzPct val="75000"/>
              <a:buFontTx/>
              <a:buChar char="•"/>
            </a:pPr>
            <a:r>
              <a:rPr lang="en-US" altLang="en-US" sz="2400" dirty="0"/>
              <a:t>Guidance on use of EHRs in clinical studies</a:t>
            </a:r>
          </a:p>
          <a:p>
            <a:pPr lvl="2">
              <a:buClr>
                <a:srgbClr val="336699"/>
              </a:buClr>
              <a:buSzPct val="75000"/>
              <a:buFontTx/>
              <a:buChar char="•"/>
            </a:pPr>
            <a:r>
              <a:rPr lang="en-US" altLang="en-US" sz="2000" dirty="0"/>
              <a:t>To ensure integrity of EHR data</a:t>
            </a:r>
          </a:p>
          <a:p>
            <a:pPr lvl="1">
              <a:buClr>
                <a:srgbClr val="336699"/>
              </a:buClr>
              <a:buSzPct val="75000"/>
              <a:buFontTx/>
              <a:buChar char="•"/>
            </a:pPr>
            <a:r>
              <a:rPr lang="en-US" altLang="en-US" sz="2400" dirty="0"/>
              <a:t>Draft guidance on procedures to ensure that electronic records are trustworthy, reliable</a:t>
            </a:r>
          </a:p>
          <a:p>
            <a:pPr lvl="1">
              <a:buClr>
                <a:srgbClr val="336699"/>
              </a:buClr>
              <a:buSzPct val="75000"/>
              <a:buFontTx/>
              <a:buChar char="•"/>
            </a:pPr>
            <a:r>
              <a:rPr lang="en-US" altLang="en-US" sz="2400" dirty="0"/>
              <a:t>Other potential future guidance documents</a:t>
            </a:r>
          </a:p>
          <a:p>
            <a:pPr lvl="1">
              <a:buClr>
                <a:srgbClr val="336699"/>
              </a:buClr>
              <a:buSzPct val="75000"/>
              <a:buFontTx/>
              <a:buChar char="•"/>
            </a:pPr>
            <a:endParaRPr lang="en-US" altLang="en-US" sz="2400" dirty="0"/>
          </a:p>
          <a:p>
            <a:pPr lvl="1">
              <a:buClr>
                <a:srgbClr val="336699"/>
              </a:buClr>
              <a:buSzPct val="75000"/>
              <a:buFontTx/>
              <a:buChar char="•"/>
            </a:pPr>
            <a:endParaRPr lang="en-US" altLang="en-US" sz="2600" dirty="0"/>
          </a:p>
        </p:txBody>
      </p:sp>
    </p:spTree>
    <p:extLst>
      <p:ext uri="{BB962C8B-B14F-4D97-AF65-F5344CB8AC3E}">
        <p14:creationId xmlns:p14="http://schemas.microsoft.com/office/powerpoint/2010/main" val="2824511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684297" y="530625"/>
            <a:ext cx="7773864" cy="1143000"/>
          </a:xfrm>
        </p:spPr>
        <p:txBody>
          <a:bodyPr/>
          <a:lstStyle/>
          <a:p>
            <a:pPr algn="ctr"/>
            <a:r>
              <a:rPr lang="en-US" altLang="en-US" sz="2800" dirty="0">
                <a:solidFill>
                  <a:srgbClr val="0070B0"/>
                </a:solidFill>
              </a:rPr>
              <a:t>Potential FDA draft guidance documents </a:t>
            </a:r>
            <a:br>
              <a:rPr lang="en-US" altLang="en-US" sz="2800" dirty="0">
                <a:solidFill>
                  <a:srgbClr val="0070B0"/>
                </a:solidFill>
              </a:rPr>
            </a:br>
            <a:r>
              <a:rPr lang="en-US" altLang="en-US" sz="2800" dirty="0">
                <a:solidFill>
                  <a:srgbClr val="0070B0"/>
                </a:solidFill>
              </a:rPr>
              <a:t>on RWD/RWE</a:t>
            </a:r>
            <a:endParaRPr lang="en-US" altLang="en-US" sz="3000" dirty="0">
              <a:solidFill>
                <a:srgbClr val="0070B0"/>
              </a:solidFill>
            </a:endParaRPr>
          </a:p>
        </p:txBody>
      </p:sp>
      <p:sp>
        <p:nvSpPr>
          <p:cNvPr id="12292" name="Rectangle 3"/>
          <p:cNvSpPr>
            <a:spLocks noGrp="1" noChangeArrowheads="1"/>
          </p:cNvSpPr>
          <p:nvPr>
            <p:ph type="body" idx="1"/>
          </p:nvPr>
        </p:nvSpPr>
        <p:spPr>
          <a:xfrm>
            <a:off x="684297" y="2013093"/>
            <a:ext cx="8023553" cy="4374130"/>
          </a:xfrm>
        </p:spPr>
        <p:txBody>
          <a:bodyPr>
            <a:normAutofit fontScale="92500" lnSpcReduction="10000"/>
          </a:bodyPr>
          <a:lstStyle/>
          <a:p>
            <a:pPr lvl="1">
              <a:buClr>
                <a:srgbClr val="336699"/>
              </a:buClr>
              <a:buSzPct val="75000"/>
              <a:buFontTx/>
              <a:buChar char="•"/>
            </a:pPr>
            <a:r>
              <a:rPr lang="en-US" altLang="en-US" sz="2600" dirty="0"/>
              <a:t>How to assess whether RWD are fit for use to generate RWE in support of product effectiveness</a:t>
            </a:r>
          </a:p>
          <a:p>
            <a:pPr lvl="1">
              <a:buClr>
                <a:srgbClr val="336699"/>
              </a:buClr>
              <a:buSzPct val="75000"/>
              <a:buFontTx/>
              <a:buChar char="•"/>
            </a:pPr>
            <a:r>
              <a:rPr lang="en-US" altLang="en-US" sz="2600" dirty="0"/>
              <a:t>Considerations for using RWD in RCTs for regulatory purposes. Including pragmatic design elements</a:t>
            </a:r>
          </a:p>
          <a:p>
            <a:pPr lvl="1">
              <a:buClr>
                <a:srgbClr val="336699"/>
              </a:buClr>
              <a:buSzPct val="75000"/>
              <a:buFontTx/>
              <a:buChar char="•"/>
            </a:pPr>
            <a:r>
              <a:rPr lang="en-US" altLang="en-US" sz="2600" dirty="0"/>
              <a:t>Use of RWD to generate external control arms for single-arm trials</a:t>
            </a:r>
          </a:p>
          <a:p>
            <a:pPr lvl="1">
              <a:buClr>
                <a:srgbClr val="336699"/>
              </a:buClr>
              <a:buSzPct val="75000"/>
              <a:buFontTx/>
              <a:buChar char="•"/>
            </a:pPr>
            <a:r>
              <a:rPr lang="en-US" altLang="en-US" sz="2600" dirty="0"/>
              <a:t>Observational study designs and how they might provide RWE to support effectiveness in regulatory decision making</a:t>
            </a:r>
          </a:p>
          <a:p>
            <a:pPr lvl="1">
              <a:buClr>
                <a:srgbClr val="336699"/>
              </a:buClr>
              <a:buSzPct val="75000"/>
              <a:buFontTx/>
              <a:buChar char="•"/>
            </a:pPr>
            <a:r>
              <a:rPr lang="en-US" altLang="en-US" sz="2600" dirty="0"/>
              <a:t>Regulatory considerations raised by different study designs to generate RWE that are submitted to support product effectiveness</a:t>
            </a:r>
          </a:p>
        </p:txBody>
      </p:sp>
    </p:spTree>
    <p:extLst>
      <p:ext uri="{BB962C8B-B14F-4D97-AF65-F5344CB8AC3E}">
        <p14:creationId xmlns:p14="http://schemas.microsoft.com/office/powerpoint/2010/main" val="3250981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47456-C5C9-4291-93BB-7650E9B28C0B}"/>
              </a:ext>
            </a:extLst>
          </p:cNvPr>
          <p:cNvSpPr>
            <a:spLocks noGrp="1"/>
          </p:cNvSpPr>
          <p:nvPr>
            <p:ph type="title"/>
          </p:nvPr>
        </p:nvSpPr>
        <p:spPr/>
        <p:txBody>
          <a:bodyPr>
            <a:normAutofit/>
          </a:bodyPr>
          <a:lstStyle/>
          <a:p>
            <a:r>
              <a:rPr lang="en-US" sz="2800" b="1" dirty="0">
                <a:solidFill>
                  <a:srgbClr val="0070B0"/>
                </a:solidFill>
              </a:rPr>
              <a:t>Disclaimer</a:t>
            </a:r>
          </a:p>
        </p:txBody>
      </p:sp>
      <p:sp>
        <p:nvSpPr>
          <p:cNvPr id="4" name="TextBox 3">
            <a:extLst>
              <a:ext uri="{FF2B5EF4-FFF2-40B4-BE49-F238E27FC236}">
                <a16:creationId xmlns:a16="http://schemas.microsoft.com/office/drawing/2014/main" id="{4BF34C49-61FE-407D-989A-D8EED0B283E3}"/>
              </a:ext>
            </a:extLst>
          </p:cNvPr>
          <p:cNvSpPr txBox="1"/>
          <p:nvPr/>
        </p:nvSpPr>
        <p:spPr>
          <a:xfrm>
            <a:off x="914399" y="2177935"/>
            <a:ext cx="7603685" cy="2954655"/>
          </a:xfrm>
          <a:prstGeom prst="rect">
            <a:avLst/>
          </a:prstGeom>
          <a:noFill/>
        </p:spPr>
        <p:txBody>
          <a:bodyPr wrap="none" rtlCol="0">
            <a:spAutoFit/>
          </a:bodyPr>
          <a:lstStyle/>
          <a:p>
            <a:r>
              <a:rPr lang="en-US" sz="2400" dirty="0"/>
              <a:t>The opinions expressed are my own and are not necessarily</a:t>
            </a:r>
          </a:p>
          <a:p>
            <a:r>
              <a:rPr lang="en-US" sz="2400" dirty="0"/>
              <a:t>those </a:t>
            </a:r>
            <a:r>
              <a:rPr lang="en-US" sz="2400"/>
              <a:t>of the US </a:t>
            </a:r>
            <a:r>
              <a:rPr lang="en-US" sz="2400" dirty="0"/>
              <a:t>Food and Drug Administration or the </a:t>
            </a:r>
          </a:p>
          <a:p>
            <a:r>
              <a:rPr lang="en-US" sz="2400" dirty="0"/>
              <a:t>Department of Health and Human Services</a:t>
            </a:r>
          </a:p>
          <a:p>
            <a:endParaRPr lang="en-US" sz="2400" dirty="0"/>
          </a:p>
          <a:p>
            <a:endParaRPr lang="en-US" sz="2400" dirty="0"/>
          </a:p>
          <a:p>
            <a:endParaRPr lang="en-US" sz="2400" dirty="0"/>
          </a:p>
          <a:p>
            <a:r>
              <a:rPr lang="en-US" sz="2400" dirty="0"/>
              <a:t>No conflicts of interest to disclose</a:t>
            </a:r>
          </a:p>
          <a:p>
            <a:endParaRPr lang="en-US" dirty="0"/>
          </a:p>
        </p:txBody>
      </p:sp>
    </p:spTree>
    <p:extLst>
      <p:ext uri="{BB962C8B-B14F-4D97-AF65-F5344CB8AC3E}">
        <p14:creationId xmlns:p14="http://schemas.microsoft.com/office/powerpoint/2010/main" val="19746405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101CF-7134-43E0-BA23-C57E57087A8F}"/>
              </a:ext>
            </a:extLst>
          </p:cNvPr>
          <p:cNvSpPr>
            <a:spLocks noGrp="1"/>
          </p:cNvSpPr>
          <p:nvPr>
            <p:ph type="title"/>
          </p:nvPr>
        </p:nvSpPr>
        <p:spPr/>
        <p:txBody>
          <a:bodyPr>
            <a:normAutofit/>
          </a:bodyPr>
          <a:lstStyle/>
          <a:p>
            <a:r>
              <a:rPr lang="en-US" sz="2800" b="1" dirty="0">
                <a:solidFill>
                  <a:srgbClr val="0070B0"/>
                </a:solidFill>
              </a:rPr>
              <a:t>A recent example of RWE </a:t>
            </a:r>
          </a:p>
        </p:txBody>
      </p:sp>
      <p:pic>
        <p:nvPicPr>
          <p:cNvPr id="3" name="Picture 2">
            <a:extLst>
              <a:ext uri="{FF2B5EF4-FFF2-40B4-BE49-F238E27FC236}">
                <a16:creationId xmlns:a16="http://schemas.microsoft.com/office/drawing/2014/main" id="{147B639B-FA0A-40C0-A766-163F919495FA}"/>
              </a:ext>
            </a:extLst>
          </p:cNvPr>
          <p:cNvPicPr>
            <a:picLocks noChangeAspect="1"/>
          </p:cNvPicPr>
          <p:nvPr/>
        </p:nvPicPr>
        <p:blipFill>
          <a:blip r:embed="rId2"/>
          <a:stretch>
            <a:fillRect/>
          </a:stretch>
        </p:blipFill>
        <p:spPr>
          <a:xfrm>
            <a:off x="480292" y="1595697"/>
            <a:ext cx="8141855" cy="4552267"/>
          </a:xfrm>
          <a:prstGeom prst="rect">
            <a:avLst/>
          </a:prstGeom>
        </p:spPr>
      </p:pic>
      <p:sp>
        <p:nvSpPr>
          <p:cNvPr id="4" name="TextBox 3">
            <a:extLst>
              <a:ext uri="{FF2B5EF4-FFF2-40B4-BE49-F238E27FC236}">
                <a16:creationId xmlns:a16="http://schemas.microsoft.com/office/drawing/2014/main" id="{5C7B9912-357F-4D91-8A74-03A8B9DA8450}"/>
              </a:ext>
            </a:extLst>
          </p:cNvPr>
          <p:cNvSpPr txBox="1"/>
          <p:nvPr/>
        </p:nvSpPr>
        <p:spPr>
          <a:xfrm>
            <a:off x="452586" y="6253018"/>
            <a:ext cx="4902304" cy="338554"/>
          </a:xfrm>
          <a:prstGeom prst="rect">
            <a:avLst/>
          </a:prstGeom>
          <a:noFill/>
        </p:spPr>
        <p:txBody>
          <a:bodyPr wrap="none" rtlCol="0">
            <a:spAutoFit/>
          </a:bodyPr>
          <a:lstStyle/>
          <a:p>
            <a:r>
              <a:rPr lang="en-US" sz="1600" dirty="0"/>
              <a:t>Source: </a:t>
            </a:r>
            <a:r>
              <a:rPr lang="en-US" sz="1600" b="1" u="sng" dirty="0">
                <a:hlinkClick r:id="rId3"/>
              </a:rPr>
              <a:t>https://doi.org/10.1016/j.amjmed.2018.12.023</a:t>
            </a:r>
            <a:endParaRPr lang="en-US" sz="1600" dirty="0"/>
          </a:p>
        </p:txBody>
      </p:sp>
    </p:spTree>
    <p:extLst>
      <p:ext uri="{BB962C8B-B14F-4D97-AF65-F5344CB8AC3E}">
        <p14:creationId xmlns:p14="http://schemas.microsoft.com/office/powerpoint/2010/main" val="2585506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2344"/>
            <a:ext cx="8229600" cy="1143000"/>
          </a:xfrm>
        </p:spPr>
        <p:txBody>
          <a:bodyPr>
            <a:normAutofit/>
          </a:bodyPr>
          <a:lstStyle/>
          <a:p>
            <a:r>
              <a:rPr lang="en-US" sz="2800" b="1" dirty="0">
                <a:solidFill>
                  <a:srgbClr val="0070B0"/>
                </a:solidFill>
              </a:rPr>
              <a:t>Methods (1)</a:t>
            </a:r>
          </a:p>
        </p:txBody>
      </p:sp>
      <p:sp>
        <p:nvSpPr>
          <p:cNvPr id="3" name="TextBox 2"/>
          <p:cNvSpPr txBox="1"/>
          <p:nvPr/>
        </p:nvSpPr>
        <p:spPr>
          <a:xfrm>
            <a:off x="1422589" y="1577236"/>
            <a:ext cx="6655936" cy="4847481"/>
          </a:xfrm>
          <a:prstGeom prst="rect">
            <a:avLst/>
          </a:prstGeom>
          <a:noFill/>
        </p:spPr>
        <p:txBody>
          <a:bodyPr wrap="square" rtlCol="0">
            <a:spAutoFit/>
          </a:bodyPr>
          <a:lstStyle/>
          <a:p>
            <a:pPr marL="285750" indent="-285750">
              <a:spcAft>
                <a:spcPts val="300"/>
              </a:spcAft>
              <a:buClr>
                <a:srgbClr val="336699"/>
              </a:buClr>
              <a:buFont typeface="Arial" panose="020B0604020202020204" pitchFamily="34" charset="0"/>
              <a:buChar char="•"/>
            </a:pPr>
            <a:r>
              <a:rPr lang="en-US" sz="2400" dirty="0"/>
              <a:t>Medicare fee-for-service claims data, 2010-2015</a:t>
            </a:r>
          </a:p>
          <a:p>
            <a:pPr marL="285750" indent="-285750">
              <a:spcAft>
                <a:spcPts val="300"/>
              </a:spcAft>
              <a:buClr>
                <a:srgbClr val="336699"/>
              </a:buClr>
              <a:buFont typeface="Arial" panose="020B0604020202020204" pitchFamily="34" charset="0"/>
              <a:buChar char="•"/>
            </a:pPr>
            <a:r>
              <a:rPr lang="en-US" altLang="en-US" sz="2400" dirty="0"/>
              <a:t>Inception cohort design</a:t>
            </a:r>
          </a:p>
          <a:p>
            <a:pPr marL="742950" lvl="1" indent="-285750">
              <a:spcAft>
                <a:spcPts val="300"/>
              </a:spcAft>
              <a:buClr>
                <a:srgbClr val="336699"/>
              </a:buClr>
              <a:buFont typeface="Arial" panose="020B0604020202020204" pitchFamily="34" charset="0"/>
              <a:buChar char="•"/>
            </a:pPr>
            <a:r>
              <a:rPr lang="en-US" sz="2400" dirty="0"/>
              <a:t>New users of warfarin or a NOAC</a:t>
            </a:r>
          </a:p>
          <a:p>
            <a:pPr marL="742950" lvl="1" indent="-285750">
              <a:spcAft>
                <a:spcPts val="300"/>
              </a:spcAft>
              <a:buClr>
                <a:srgbClr val="336699"/>
              </a:buClr>
              <a:buFont typeface="Arial" panose="020B0604020202020204" pitchFamily="34" charset="0"/>
              <a:buChar char="•"/>
            </a:pPr>
            <a:r>
              <a:rPr lang="en-US" sz="2400" dirty="0"/>
              <a:t>Standard NOAC doses only (73%-84%)</a:t>
            </a:r>
          </a:p>
          <a:p>
            <a:pPr marL="285750" indent="-285750">
              <a:spcAft>
                <a:spcPts val="300"/>
              </a:spcAft>
              <a:buClr>
                <a:srgbClr val="336699"/>
              </a:buClr>
              <a:buFont typeface="Arial" panose="020B0604020202020204" pitchFamily="34" charset="0"/>
              <a:buChar char="•"/>
            </a:pPr>
            <a:r>
              <a:rPr lang="en-US" altLang="en-US" sz="2400" dirty="0"/>
              <a:t>Age </a:t>
            </a:r>
            <a:r>
              <a:rPr lang="en-US" altLang="en-US" sz="2400" dirty="0">
                <a:cs typeface="Arial" charset="0"/>
              </a:rPr>
              <a:t>≥ 65</a:t>
            </a:r>
          </a:p>
          <a:p>
            <a:pPr marL="285750" indent="-285750">
              <a:spcAft>
                <a:spcPts val="300"/>
              </a:spcAft>
              <a:buClr>
                <a:srgbClr val="336699"/>
              </a:buClr>
              <a:buFont typeface="Arial" panose="020B0604020202020204" pitchFamily="34" charset="0"/>
              <a:buChar char="•"/>
            </a:pPr>
            <a:r>
              <a:rPr lang="en-US" altLang="en-US" sz="2400" dirty="0">
                <a:cs typeface="Arial" charset="0"/>
              </a:rPr>
              <a:t>≥ 6 months Medicare Parts A, B, D</a:t>
            </a:r>
          </a:p>
          <a:p>
            <a:pPr marL="285750" indent="-285750">
              <a:spcAft>
                <a:spcPts val="300"/>
              </a:spcAft>
              <a:buClr>
                <a:srgbClr val="336699"/>
              </a:buClr>
              <a:buFont typeface="Arial" panose="020B0604020202020204" pitchFamily="34" charset="0"/>
              <a:buChar char="•"/>
            </a:pPr>
            <a:r>
              <a:rPr lang="en-US" altLang="en-US" sz="2400" dirty="0">
                <a:cs typeface="Arial" charset="0"/>
              </a:rPr>
              <a:t>Nonvalvular AF </a:t>
            </a:r>
          </a:p>
          <a:p>
            <a:pPr marL="285750" indent="-285750">
              <a:spcAft>
                <a:spcPts val="300"/>
              </a:spcAft>
              <a:buClr>
                <a:srgbClr val="336699"/>
              </a:buClr>
              <a:buFont typeface="Arial" panose="020B0604020202020204" pitchFamily="34" charset="0"/>
              <a:buChar char="•"/>
            </a:pPr>
            <a:r>
              <a:rPr lang="en-US" altLang="en-US" sz="2400" dirty="0">
                <a:cs typeface="Arial" charset="0"/>
              </a:rPr>
              <a:t>No prior anticoagulant use</a:t>
            </a:r>
          </a:p>
          <a:p>
            <a:pPr marL="285750" indent="-285750">
              <a:spcAft>
                <a:spcPts val="300"/>
              </a:spcAft>
              <a:buClr>
                <a:srgbClr val="336699"/>
              </a:buClr>
              <a:buFont typeface="Arial" panose="020B0604020202020204" pitchFamily="34" charset="0"/>
              <a:buChar char="•"/>
            </a:pPr>
            <a:r>
              <a:rPr lang="en-US" altLang="en-US" sz="2400" dirty="0">
                <a:cs typeface="Arial" charset="0"/>
              </a:rPr>
              <a:t>No diagnoses indicating valvular heart disease, VTE, or joint replacement in prior 6 months</a:t>
            </a:r>
          </a:p>
          <a:p>
            <a:pPr marL="285750" indent="-285750">
              <a:spcAft>
                <a:spcPts val="300"/>
              </a:spcAft>
              <a:buClr>
                <a:srgbClr val="336699"/>
              </a:buClr>
              <a:buFont typeface="Arial" panose="020B0604020202020204" pitchFamily="34" charset="0"/>
              <a:buChar char="•"/>
            </a:pPr>
            <a:r>
              <a:rPr lang="en-US" altLang="en-US" sz="2400" dirty="0">
                <a:cs typeface="Arial" charset="0"/>
              </a:rPr>
              <a:t>Edoxaban use too low for study inclusion</a:t>
            </a:r>
          </a:p>
          <a:p>
            <a:pPr marL="742950" lvl="1" indent="-285750">
              <a:spcAft>
                <a:spcPts val="300"/>
              </a:spcAft>
              <a:buClr>
                <a:srgbClr val="336699"/>
              </a:buClr>
              <a:buFont typeface="Arial" panose="020B0604020202020204" pitchFamily="34" charset="0"/>
              <a:buChar char="•"/>
            </a:pPr>
            <a:endParaRPr lang="en-US" sz="2000" dirty="0"/>
          </a:p>
        </p:txBody>
      </p:sp>
    </p:spTree>
    <p:extLst>
      <p:ext uri="{BB962C8B-B14F-4D97-AF65-F5344CB8AC3E}">
        <p14:creationId xmlns:p14="http://schemas.microsoft.com/office/powerpoint/2010/main" val="42696810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322344"/>
            <a:ext cx="8229600" cy="1143000"/>
          </a:xfrm>
        </p:spPr>
        <p:txBody>
          <a:bodyPr>
            <a:normAutofit/>
          </a:bodyPr>
          <a:lstStyle/>
          <a:p>
            <a:r>
              <a:rPr lang="en-US" sz="2800" b="1" dirty="0">
                <a:solidFill>
                  <a:srgbClr val="0070B0"/>
                </a:solidFill>
              </a:rPr>
              <a:t>Methods (2)</a:t>
            </a:r>
          </a:p>
        </p:txBody>
      </p:sp>
      <p:sp>
        <p:nvSpPr>
          <p:cNvPr id="3" name="TextBox 2"/>
          <p:cNvSpPr txBox="1"/>
          <p:nvPr/>
        </p:nvSpPr>
        <p:spPr>
          <a:xfrm>
            <a:off x="1651189" y="1469236"/>
            <a:ext cx="6655936" cy="5353773"/>
          </a:xfrm>
          <a:prstGeom prst="rect">
            <a:avLst/>
          </a:prstGeom>
          <a:noFill/>
        </p:spPr>
        <p:txBody>
          <a:bodyPr wrap="square" rtlCol="0">
            <a:spAutoFit/>
          </a:bodyPr>
          <a:lstStyle/>
          <a:p>
            <a:pPr marL="285750" indent="-285750">
              <a:spcAft>
                <a:spcPts val="300"/>
              </a:spcAft>
              <a:buClr>
                <a:srgbClr val="336699"/>
              </a:buClr>
              <a:buFont typeface="Arial" panose="020B0604020202020204" pitchFamily="34" charset="0"/>
              <a:buChar char="•"/>
            </a:pPr>
            <a:r>
              <a:rPr lang="en-US" altLang="en-US" sz="2400" dirty="0"/>
              <a:t>PS matched warfarin to pooled NOAC users</a:t>
            </a:r>
          </a:p>
          <a:p>
            <a:pPr marL="285750" indent="-285750">
              <a:spcAft>
                <a:spcPts val="300"/>
              </a:spcAft>
              <a:buClr>
                <a:srgbClr val="336699"/>
              </a:buClr>
              <a:buFont typeface="Arial" panose="020B0604020202020204" pitchFamily="34" charset="0"/>
              <a:buChar char="•"/>
            </a:pPr>
            <a:r>
              <a:rPr lang="en-US" altLang="en-US" sz="2400" dirty="0"/>
              <a:t>Adjusted using stabilized IPTW generated from multinomial logistic regression model </a:t>
            </a:r>
          </a:p>
          <a:p>
            <a:pPr marL="285750" indent="-285750">
              <a:spcAft>
                <a:spcPts val="300"/>
              </a:spcAft>
              <a:buClr>
                <a:srgbClr val="336699"/>
              </a:buClr>
              <a:buFont typeface="Arial" panose="020B0604020202020204" pitchFamily="34" charset="0"/>
              <a:buChar char="•"/>
            </a:pPr>
            <a:r>
              <a:rPr lang="en-US" altLang="en-US" sz="2400" dirty="0"/>
              <a:t>Variables included in PS model (n=112)</a:t>
            </a:r>
          </a:p>
          <a:p>
            <a:pPr lvl="1">
              <a:lnSpc>
                <a:spcPct val="90000"/>
              </a:lnSpc>
              <a:spcAft>
                <a:spcPts val="300"/>
              </a:spcAft>
              <a:buClr>
                <a:schemeClr val="tx2"/>
              </a:buClr>
              <a:buSzPct val="75000"/>
              <a:buFontTx/>
              <a:buChar char="•"/>
            </a:pPr>
            <a:r>
              <a:rPr lang="en-US" altLang="en-US" sz="2400" dirty="0"/>
              <a:t>  Demographics</a:t>
            </a:r>
          </a:p>
          <a:p>
            <a:pPr lvl="1">
              <a:lnSpc>
                <a:spcPct val="90000"/>
              </a:lnSpc>
              <a:spcAft>
                <a:spcPts val="300"/>
              </a:spcAft>
              <a:buClr>
                <a:schemeClr val="tx2"/>
              </a:buClr>
              <a:buSzPct val="75000"/>
              <a:buFontTx/>
              <a:buChar char="•"/>
            </a:pPr>
            <a:r>
              <a:rPr lang="en-US" altLang="en-US" sz="2400" dirty="0"/>
              <a:t>  Cardiovascular risk factors</a:t>
            </a:r>
          </a:p>
          <a:p>
            <a:pPr lvl="1">
              <a:lnSpc>
                <a:spcPct val="90000"/>
              </a:lnSpc>
              <a:spcAft>
                <a:spcPts val="300"/>
              </a:spcAft>
              <a:buClr>
                <a:schemeClr val="tx2"/>
              </a:buClr>
              <a:buSzPct val="75000"/>
              <a:buFontTx/>
              <a:buChar char="•"/>
            </a:pPr>
            <a:r>
              <a:rPr lang="en-US" altLang="en-US" sz="2400" dirty="0"/>
              <a:t>  Bleeding risk factors</a:t>
            </a:r>
          </a:p>
          <a:p>
            <a:pPr lvl="1">
              <a:lnSpc>
                <a:spcPct val="90000"/>
              </a:lnSpc>
              <a:spcAft>
                <a:spcPts val="300"/>
              </a:spcAft>
              <a:buClr>
                <a:schemeClr val="tx2"/>
              </a:buClr>
              <a:buSzPct val="75000"/>
              <a:buFontTx/>
              <a:buChar char="•"/>
            </a:pPr>
            <a:r>
              <a:rPr lang="en-US" altLang="en-US" sz="2400" dirty="0"/>
              <a:t>  Chronic medical conditions</a:t>
            </a:r>
          </a:p>
          <a:p>
            <a:pPr lvl="1">
              <a:lnSpc>
                <a:spcPct val="90000"/>
              </a:lnSpc>
              <a:spcAft>
                <a:spcPts val="300"/>
              </a:spcAft>
              <a:buClr>
                <a:schemeClr val="tx2"/>
              </a:buClr>
              <a:buSzPct val="75000"/>
              <a:buFontTx/>
              <a:buChar char="•"/>
            </a:pPr>
            <a:r>
              <a:rPr lang="en-US" altLang="en-US" sz="2400" dirty="0"/>
              <a:t>  Rx medications</a:t>
            </a:r>
          </a:p>
          <a:p>
            <a:pPr lvl="1">
              <a:lnSpc>
                <a:spcPct val="90000"/>
              </a:lnSpc>
              <a:spcAft>
                <a:spcPts val="300"/>
              </a:spcAft>
              <a:buClr>
                <a:schemeClr val="tx2"/>
              </a:buClr>
              <a:buSzPct val="75000"/>
              <a:buFontTx/>
              <a:buChar char="•"/>
            </a:pPr>
            <a:r>
              <a:rPr lang="en-US" altLang="en-US" sz="2400" dirty="0"/>
              <a:t>  Metabolic inhibitors</a:t>
            </a:r>
          </a:p>
          <a:p>
            <a:pPr lvl="1">
              <a:lnSpc>
                <a:spcPct val="90000"/>
              </a:lnSpc>
              <a:spcAft>
                <a:spcPts val="300"/>
              </a:spcAft>
              <a:buClr>
                <a:schemeClr val="tx2"/>
              </a:buClr>
              <a:buSzPct val="75000"/>
              <a:buFontTx/>
              <a:buChar char="•"/>
            </a:pPr>
            <a:r>
              <a:rPr lang="en-US" altLang="en-US" sz="2400" dirty="0"/>
              <a:t>  Health care utilization &amp; frailty</a:t>
            </a:r>
          </a:p>
          <a:p>
            <a:pPr lvl="1">
              <a:lnSpc>
                <a:spcPct val="90000"/>
              </a:lnSpc>
              <a:spcAft>
                <a:spcPts val="300"/>
              </a:spcAft>
              <a:buClr>
                <a:schemeClr val="tx2"/>
              </a:buClr>
              <a:buSzPct val="75000"/>
              <a:buFontTx/>
              <a:buChar char="•"/>
            </a:pPr>
            <a:r>
              <a:rPr lang="en-US" altLang="en-US" sz="2400" dirty="0"/>
              <a:t>  Prescriber characteristics</a:t>
            </a:r>
          </a:p>
          <a:p>
            <a:pPr lvl="1">
              <a:lnSpc>
                <a:spcPct val="90000"/>
              </a:lnSpc>
              <a:buClr>
                <a:schemeClr val="tx2"/>
              </a:buClr>
              <a:buSzPct val="75000"/>
              <a:buFontTx/>
              <a:buChar char="•"/>
            </a:pPr>
            <a:r>
              <a:rPr lang="en-US" altLang="en-US" sz="2400" dirty="0"/>
              <a:t>  CHA</a:t>
            </a:r>
            <a:r>
              <a:rPr lang="en-US" altLang="en-US" sz="2400" baseline="-25000" dirty="0"/>
              <a:t>2</a:t>
            </a:r>
            <a:r>
              <a:rPr lang="en-US" altLang="en-US" sz="2400" dirty="0"/>
              <a:t>DS</a:t>
            </a:r>
            <a:r>
              <a:rPr lang="en-US" altLang="en-US" sz="2400" baseline="-25000" dirty="0"/>
              <a:t>2</a:t>
            </a:r>
            <a:r>
              <a:rPr lang="en-US" altLang="en-US" sz="2400" dirty="0"/>
              <a:t>-VASc and HAS-BLED scores</a:t>
            </a:r>
          </a:p>
          <a:p>
            <a:pPr marL="285750" indent="-285750">
              <a:spcAft>
                <a:spcPts val="300"/>
              </a:spcAft>
              <a:buClr>
                <a:srgbClr val="336699"/>
              </a:buClr>
              <a:buFont typeface="Arial" panose="020B0604020202020204" pitchFamily="34" charset="0"/>
              <a:buChar char="•"/>
            </a:pPr>
            <a:endParaRPr lang="en-US" sz="2400" dirty="0"/>
          </a:p>
        </p:txBody>
      </p:sp>
    </p:spTree>
    <p:extLst>
      <p:ext uri="{BB962C8B-B14F-4D97-AF65-F5344CB8AC3E}">
        <p14:creationId xmlns:p14="http://schemas.microsoft.com/office/powerpoint/2010/main" val="2147784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38314B-7310-4EF9-8B73-34D1DC0F69F9}"/>
              </a:ext>
            </a:extLst>
          </p:cNvPr>
          <p:cNvSpPr/>
          <p:nvPr/>
        </p:nvSpPr>
        <p:spPr>
          <a:xfrm>
            <a:off x="3629892" y="752764"/>
            <a:ext cx="1154545" cy="6096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A20CF46-D209-4EF5-8831-B400A78F0D84}"/>
              </a:ext>
            </a:extLst>
          </p:cNvPr>
          <p:cNvSpPr/>
          <p:nvPr/>
        </p:nvSpPr>
        <p:spPr>
          <a:xfrm>
            <a:off x="1620982" y="752764"/>
            <a:ext cx="1154545" cy="6096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2D2B6D2-EEC2-4E44-98FC-AB43BBD7C4C3}"/>
              </a:ext>
            </a:extLst>
          </p:cNvPr>
          <p:cNvSpPr/>
          <p:nvPr/>
        </p:nvSpPr>
        <p:spPr>
          <a:xfrm>
            <a:off x="5638802" y="752764"/>
            <a:ext cx="1154545" cy="6096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B5CEF9E-A897-44CA-A4BA-9896D9395354}"/>
              </a:ext>
            </a:extLst>
          </p:cNvPr>
          <p:cNvSpPr txBox="1"/>
          <p:nvPr/>
        </p:nvSpPr>
        <p:spPr>
          <a:xfrm>
            <a:off x="1662549" y="775860"/>
            <a:ext cx="1093248" cy="584775"/>
          </a:xfrm>
          <a:prstGeom prst="rect">
            <a:avLst/>
          </a:prstGeom>
          <a:noFill/>
        </p:spPr>
        <p:txBody>
          <a:bodyPr wrap="none" rtlCol="0">
            <a:spAutoFit/>
          </a:bodyPr>
          <a:lstStyle/>
          <a:p>
            <a:pPr algn="ctr"/>
            <a:r>
              <a:rPr lang="en-US" sz="1600" dirty="0"/>
              <a:t>Dabigatran</a:t>
            </a:r>
          </a:p>
          <a:p>
            <a:pPr algn="ctr"/>
            <a:r>
              <a:rPr lang="en-US" sz="1600" dirty="0"/>
              <a:t>n=86,198</a:t>
            </a:r>
          </a:p>
        </p:txBody>
      </p:sp>
      <p:sp>
        <p:nvSpPr>
          <p:cNvPr id="6" name="TextBox 5">
            <a:extLst>
              <a:ext uri="{FF2B5EF4-FFF2-40B4-BE49-F238E27FC236}">
                <a16:creationId xmlns:a16="http://schemas.microsoft.com/office/drawing/2014/main" id="{D2E18868-2067-4DB8-AA3B-CFEA419C3493}"/>
              </a:ext>
            </a:extLst>
          </p:cNvPr>
          <p:cNvSpPr txBox="1"/>
          <p:nvPr/>
        </p:nvSpPr>
        <p:spPr>
          <a:xfrm>
            <a:off x="3611425" y="785095"/>
            <a:ext cx="1199687" cy="584775"/>
          </a:xfrm>
          <a:prstGeom prst="rect">
            <a:avLst/>
          </a:prstGeom>
          <a:noFill/>
        </p:spPr>
        <p:txBody>
          <a:bodyPr wrap="none" rtlCol="0">
            <a:spAutoFit/>
          </a:bodyPr>
          <a:lstStyle/>
          <a:p>
            <a:pPr algn="ctr"/>
            <a:r>
              <a:rPr lang="en-US" sz="1600" dirty="0"/>
              <a:t>Rivaroxaban</a:t>
            </a:r>
          </a:p>
          <a:p>
            <a:pPr algn="ctr"/>
            <a:r>
              <a:rPr lang="en-US" sz="1600" dirty="0"/>
              <a:t>n=106,382</a:t>
            </a:r>
          </a:p>
        </p:txBody>
      </p:sp>
      <p:sp>
        <p:nvSpPr>
          <p:cNvPr id="7" name="TextBox 6">
            <a:extLst>
              <a:ext uri="{FF2B5EF4-FFF2-40B4-BE49-F238E27FC236}">
                <a16:creationId xmlns:a16="http://schemas.microsoft.com/office/drawing/2014/main" id="{A9C060E1-0F61-46BB-A0D9-776B533DA8B4}"/>
              </a:ext>
            </a:extLst>
          </p:cNvPr>
          <p:cNvSpPr txBox="1"/>
          <p:nvPr/>
        </p:nvSpPr>
        <p:spPr>
          <a:xfrm>
            <a:off x="5745021" y="775858"/>
            <a:ext cx="966931" cy="584775"/>
          </a:xfrm>
          <a:prstGeom prst="rect">
            <a:avLst/>
          </a:prstGeom>
          <a:noFill/>
        </p:spPr>
        <p:txBody>
          <a:bodyPr wrap="none" rtlCol="0">
            <a:spAutoFit/>
          </a:bodyPr>
          <a:lstStyle/>
          <a:p>
            <a:pPr algn="ctr"/>
            <a:r>
              <a:rPr lang="en-US" sz="1600" dirty="0"/>
              <a:t>Apixaban</a:t>
            </a:r>
          </a:p>
          <a:p>
            <a:pPr algn="ctr"/>
            <a:r>
              <a:rPr lang="en-US" sz="1600" dirty="0"/>
              <a:t>n=73,039</a:t>
            </a:r>
          </a:p>
        </p:txBody>
      </p:sp>
      <p:sp>
        <p:nvSpPr>
          <p:cNvPr id="8" name="Oval 7">
            <a:extLst>
              <a:ext uri="{FF2B5EF4-FFF2-40B4-BE49-F238E27FC236}">
                <a16:creationId xmlns:a16="http://schemas.microsoft.com/office/drawing/2014/main" id="{6AC82951-2F82-4305-A68F-B098D4F28804}"/>
              </a:ext>
            </a:extLst>
          </p:cNvPr>
          <p:cNvSpPr/>
          <p:nvPr/>
        </p:nvSpPr>
        <p:spPr>
          <a:xfrm>
            <a:off x="2918691" y="2022764"/>
            <a:ext cx="2419927" cy="1320800"/>
          </a:xfrm>
          <a:prstGeom prst="ellipse">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E484A57-560E-4B94-98F5-48972D8AED46}"/>
              </a:ext>
            </a:extLst>
          </p:cNvPr>
          <p:cNvSpPr txBox="1"/>
          <p:nvPr/>
        </p:nvSpPr>
        <p:spPr>
          <a:xfrm>
            <a:off x="3454401" y="2364507"/>
            <a:ext cx="1380634" cy="584775"/>
          </a:xfrm>
          <a:prstGeom prst="rect">
            <a:avLst/>
          </a:prstGeom>
          <a:noFill/>
        </p:spPr>
        <p:txBody>
          <a:bodyPr wrap="none" rtlCol="0">
            <a:spAutoFit/>
          </a:bodyPr>
          <a:lstStyle/>
          <a:p>
            <a:pPr algn="ctr"/>
            <a:r>
              <a:rPr lang="en-US" sz="1600" dirty="0"/>
              <a:t>Pooled NOACs</a:t>
            </a:r>
          </a:p>
          <a:p>
            <a:pPr algn="ctr"/>
            <a:r>
              <a:rPr lang="en-US" sz="1600" dirty="0"/>
              <a:t>n=265,626</a:t>
            </a:r>
          </a:p>
        </p:txBody>
      </p:sp>
      <p:sp>
        <p:nvSpPr>
          <p:cNvPr id="10" name="Rectangle 9">
            <a:extLst>
              <a:ext uri="{FF2B5EF4-FFF2-40B4-BE49-F238E27FC236}">
                <a16:creationId xmlns:a16="http://schemas.microsoft.com/office/drawing/2014/main" id="{834B41BE-6478-40B4-9D7C-37AB8DE270C3}"/>
              </a:ext>
            </a:extLst>
          </p:cNvPr>
          <p:cNvSpPr/>
          <p:nvPr/>
        </p:nvSpPr>
        <p:spPr>
          <a:xfrm>
            <a:off x="923636" y="3429000"/>
            <a:ext cx="1154545" cy="6096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6865291-9808-4726-A307-A0E342E58DF2}"/>
              </a:ext>
            </a:extLst>
          </p:cNvPr>
          <p:cNvSpPr txBox="1"/>
          <p:nvPr/>
        </p:nvSpPr>
        <p:spPr>
          <a:xfrm>
            <a:off x="969826" y="3445169"/>
            <a:ext cx="1071127" cy="584775"/>
          </a:xfrm>
          <a:prstGeom prst="rect">
            <a:avLst/>
          </a:prstGeom>
          <a:noFill/>
        </p:spPr>
        <p:txBody>
          <a:bodyPr wrap="none" rtlCol="0">
            <a:spAutoFit/>
          </a:bodyPr>
          <a:lstStyle/>
          <a:p>
            <a:pPr algn="ctr"/>
            <a:r>
              <a:rPr lang="en-US" sz="1600" dirty="0"/>
              <a:t>Warfarin</a:t>
            </a:r>
          </a:p>
          <a:p>
            <a:pPr algn="ctr"/>
            <a:r>
              <a:rPr lang="en-US" sz="1600" dirty="0"/>
              <a:t>n=523,264</a:t>
            </a:r>
          </a:p>
        </p:txBody>
      </p:sp>
      <p:cxnSp>
        <p:nvCxnSpPr>
          <p:cNvPr id="13" name="Straight Arrow Connector 12">
            <a:extLst>
              <a:ext uri="{FF2B5EF4-FFF2-40B4-BE49-F238E27FC236}">
                <a16:creationId xmlns:a16="http://schemas.microsoft.com/office/drawing/2014/main" id="{9F92E2B9-0164-4371-B711-21D0C5239E00}"/>
              </a:ext>
            </a:extLst>
          </p:cNvPr>
          <p:cNvCxnSpPr>
            <a:stCxn id="5" idx="2"/>
            <a:endCxn id="8" idx="1"/>
          </p:cNvCxnSpPr>
          <p:nvPr/>
        </p:nvCxnSpPr>
        <p:spPr>
          <a:xfrm>
            <a:off x="2209173" y="1360635"/>
            <a:ext cx="1063908" cy="8555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F3E2620-0548-4BEC-AFEC-F4B8D66D3CC4}"/>
              </a:ext>
            </a:extLst>
          </p:cNvPr>
          <p:cNvCxnSpPr>
            <a:stCxn id="6" idx="2"/>
          </p:cNvCxnSpPr>
          <p:nvPr/>
        </p:nvCxnSpPr>
        <p:spPr>
          <a:xfrm flipH="1">
            <a:off x="4202545" y="1369870"/>
            <a:ext cx="8724" cy="6528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619CE6E-DC4E-4201-B6E4-57CF956B4FF1}"/>
              </a:ext>
            </a:extLst>
          </p:cNvPr>
          <p:cNvCxnSpPr>
            <a:stCxn id="7" idx="2"/>
            <a:endCxn id="8" idx="7"/>
          </p:cNvCxnSpPr>
          <p:nvPr/>
        </p:nvCxnSpPr>
        <p:spPr>
          <a:xfrm flipH="1">
            <a:off x="4984228" y="1360633"/>
            <a:ext cx="1244259" cy="8555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84E08D4-3FB5-4E31-A3EE-4C07704099BE}"/>
              </a:ext>
            </a:extLst>
          </p:cNvPr>
          <p:cNvCxnSpPr>
            <a:cxnSpLocks/>
          </p:cNvCxnSpPr>
          <p:nvPr/>
        </p:nvCxnSpPr>
        <p:spPr>
          <a:xfrm flipH="1">
            <a:off x="4147126" y="3343564"/>
            <a:ext cx="9237" cy="8682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32B2FA6-58BF-4194-8F43-F6F349C9D3A1}"/>
              </a:ext>
            </a:extLst>
          </p:cNvPr>
          <p:cNvCxnSpPr>
            <a:stCxn id="10" idx="3"/>
          </p:cNvCxnSpPr>
          <p:nvPr/>
        </p:nvCxnSpPr>
        <p:spPr>
          <a:xfrm flipV="1">
            <a:off x="2078181" y="3731491"/>
            <a:ext cx="2068945" cy="23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DE6BBB77-D456-401D-A2B5-F949D7D198CA}"/>
              </a:ext>
            </a:extLst>
          </p:cNvPr>
          <p:cNvSpPr txBox="1"/>
          <p:nvPr/>
        </p:nvSpPr>
        <p:spPr>
          <a:xfrm>
            <a:off x="2309229" y="3435932"/>
            <a:ext cx="1654813" cy="584775"/>
          </a:xfrm>
          <a:prstGeom prst="rect">
            <a:avLst/>
          </a:prstGeom>
          <a:noFill/>
        </p:spPr>
        <p:txBody>
          <a:bodyPr wrap="none" rtlCol="0">
            <a:spAutoFit/>
          </a:bodyPr>
          <a:lstStyle/>
          <a:p>
            <a:pPr algn="ctr"/>
            <a:r>
              <a:rPr lang="en-US" sz="1600" dirty="0"/>
              <a:t>PS matching </a:t>
            </a:r>
          </a:p>
          <a:p>
            <a:pPr algn="ctr"/>
            <a:r>
              <a:rPr lang="en-US" sz="1600" dirty="0"/>
              <a:t>with replacement</a:t>
            </a:r>
          </a:p>
        </p:txBody>
      </p:sp>
      <p:sp>
        <p:nvSpPr>
          <p:cNvPr id="23" name="Rectangle 22">
            <a:extLst>
              <a:ext uri="{FF2B5EF4-FFF2-40B4-BE49-F238E27FC236}">
                <a16:creationId xmlns:a16="http://schemas.microsoft.com/office/drawing/2014/main" id="{33BF2DF9-6BF4-49CD-B8E4-752F4C27E4EC}"/>
              </a:ext>
            </a:extLst>
          </p:cNvPr>
          <p:cNvSpPr/>
          <p:nvPr/>
        </p:nvSpPr>
        <p:spPr>
          <a:xfrm>
            <a:off x="1450111" y="4257969"/>
            <a:ext cx="5421743" cy="6096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9D17B50-A1DC-444F-8023-5C97A2CF352D}"/>
              </a:ext>
            </a:extLst>
          </p:cNvPr>
          <p:cNvSpPr/>
          <p:nvPr/>
        </p:nvSpPr>
        <p:spPr>
          <a:xfrm>
            <a:off x="1454735" y="5749645"/>
            <a:ext cx="5421743" cy="6096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3074EC2B-4E18-4C35-8CD7-415946F1A1A1}"/>
              </a:ext>
            </a:extLst>
          </p:cNvPr>
          <p:cNvSpPr txBox="1"/>
          <p:nvPr/>
        </p:nvSpPr>
        <p:spPr>
          <a:xfrm>
            <a:off x="1524004" y="4276440"/>
            <a:ext cx="5323445" cy="584775"/>
          </a:xfrm>
          <a:prstGeom prst="rect">
            <a:avLst/>
          </a:prstGeom>
          <a:noFill/>
        </p:spPr>
        <p:txBody>
          <a:bodyPr wrap="none" rtlCol="0">
            <a:spAutoFit/>
          </a:bodyPr>
          <a:lstStyle/>
          <a:p>
            <a:r>
              <a:rPr lang="en-US" sz="1600" dirty="0"/>
              <a:t>  Warfarin           Dabigatran           Rivaroxaban          Apixaban</a:t>
            </a:r>
          </a:p>
          <a:p>
            <a:r>
              <a:rPr lang="en-US" sz="1600" dirty="0"/>
              <a:t>n=183,318           n=86,198             n=106,382            n=73,039</a:t>
            </a:r>
          </a:p>
        </p:txBody>
      </p:sp>
      <p:sp>
        <p:nvSpPr>
          <p:cNvPr id="26" name="TextBox 25">
            <a:extLst>
              <a:ext uri="{FF2B5EF4-FFF2-40B4-BE49-F238E27FC236}">
                <a16:creationId xmlns:a16="http://schemas.microsoft.com/office/drawing/2014/main" id="{1CB1BA9A-601E-402F-A198-A3953B17619C}"/>
              </a:ext>
            </a:extLst>
          </p:cNvPr>
          <p:cNvSpPr txBox="1"/>
          <p:nvPr/>
        </p:nvSpPr>
        <p:spPr>
          <a:xfrm>
            <a:off x="1597891" y="5776162"/>
            <a:ext cx="5195653" cy="584775"/>
          </a:xfrm>
          <a:prstGeom prst="rect">
            <a:avLst/>
          </a:prstGeom>
          <a:noFill/>
        </p:spPr>
        <p:txBody>
          <a:bodyPr wrap="none" rtlCol="0">
            <a:spAutoFit/>
          </a:bodyPr>
          <a:lstStyle/>
          <a:p>
            <a:r>
              <a:rPr lang="en-US" sz="1600" dirty="0"/>
              <a:t>Warfarin           Dabigatran           Rivaroxaban          Apixaban</a:t>
            </a:r>
          </a:p>
          <a:p>
            <a:r>
              <a:rPr lang="en-US" sz="1600" dirty="0"/>
              <a:t>n=183,003           n=86,293             n=106,369            n=72,921</a:t>
            </a:r>
          </a:p>
        </p:txBody>
      </p:sp>
      <p:cxnSp>
        <p:nvCxnSpPr>
          <p:cNvPr id="34" name="Straight Arrow Connector 33">
            <a:extLst>
              <a:ext uri="{FF2B5EF4-FFF2-40B4-BE49-F238E27FC236}">
                <a16:creationId xmlns:a16="http://schemas.microsoft.com/office/drawing/2014/main" id="{D7FAA7D5-DC53-45AF-9D92-F0437E988091}"/>
              </a:ext>
            </a:extLst>
          </p:cNvPr>
          <p:cNvCxnSpPr/>
          <p:nvPr/>
        </p:nvCxnSpPr>
        <p:spPr>
          <a:xfrm>
            <a:off x="4121054" y="4867569"/>
            <a:ext cx="0" cy="8820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8F8FCF61-58A5-49B7-96CF-FB35B2D0CF53}"/>
              </a:ext>
            </a:extLst>
          </p:cNvPr>
          <p:cNvSpPr txBox="1"/>
          <p:nvPr/>
        </p:nvSpPr>
        <p:spPr>
          <a:xfrm>
            <a:off x="2770918" y="5024586"/>
            <a:ext cx="2733762" cy="584775"/>
          </a:xfrm>
          <a:prstGeom prst="rect">
            <a:avLst/>
          </a:prstGeom>
          <a:noFill/>
        </p:spPr>
        <p:txBody>
          <a:bodyPr wrap="none" rtlCol="0">
            <a:spAutoFit/>
          </a:bodyPr>
          <a:lstStyle/>
          <a:p>
            <a:r>
              <a:rPr lang="en-US" sz="1600" dirty="0"/>
              <a:t>Multinomial logistic regression</a:t>
            </a:r>
          </a:p>
          <a:p>
            <a:pPr algn="ctr"/>
            <a:r>
              <a:rPr lang="en-US" sz="1600" dirty="0"/>
              <a:t>Stabilized IPTW</a:t>
            </a:r>
          </a:p>
        </p:txBody>
      </p:sp>
      <p:sp>
        <p:nvSpPr>
          <p:cNvPr id="37" name="TextBox 36">
            <a:extLst>
              <a:ext uri="{FF2B5EF4-FFF2-40B4-BE49-F238E27FC236}">
                <a16:creationId xmlns:a16="http://schemas.microsoft.com/office/drawing/2014/main" id="{1D49442B-BE0D-4DA4-A485-0006CCD623C6}"/>
              </a:ext>
            </a:extLst>
          </p:cNvPr>
          <p:cNvSpPr txBox="1"/>
          <p:nvPr/>
        </p:nvSpPr>
        <p:spPr>
          <a:xfrm>
            <a:off x="6982692" y="4396508"/>
            <a:ext cx="1195264" cy="338554"/>
          </a:xfrm>
          <a:prstGeom prst="rect">
            <a:avLst/>
          </a:prstGeom>
          <a:noFill/>
        </p:spPr>
        <p:txBody>
          <a:bodyPr wrap="none" rtlCol="0">
            <a:spAutoFit/>
          </a:bodyPr>
          <a:lstStyle/>
          <a:p>
            <a:r>
              <a:rPr lang="en-US" sz="1600" dirty="0"/>
              <a:t>Unweighted</a:t>
            </a:r>
          </a:p>
        </p:txBody>
      </p:sp>
      <p:sp>
        <p:nvSpPr>
          <p:cNvPr id="38" name="TextBox 37">
            <a:extLst>
              <a:ext uri="{FF2B5EF4-FFF2-40B4-BE49-F238E27FC236}">
                <a16:creationId xmlns:a16="http://schemas.microsoft.com/office/drawing/2014/main" id="{11FF62A3-48EC-45FC-8857-6FD84F1C39CB}"/>
              </a:ext>
            </a:extLst>
          </p:cNvPr>
          <p:cNvSpPr txBox="1"/>
          <p:nvPr/>
        </p:nvSpPr>
        <p:spPr>
          <a:xfrm>
            <a:off x="6973452" y="5902037"/>
            <a:ext cx="987386" cy="338554"/>
          </a:xfrm>
          <a:prstGeom prst="rect">
            <a:avLst/>
          </a:prstGeom>
          <a:noFill/>
        </p:spPr>
        <p:txBody>
          <a:bodyPr wrap="none" rtlCol="0">
            <a:spAutoFit/>
          </a:bodyPr>
          <a:lstStyle/>
          <a:p>
            <a:r>
              <a:rPr lang="en-US" sz="1600" dirty="0"/>
              <a:t>Weighted</a:t>
            </a:r>
          </a:p>
        </p:txBody>
      </p:sp>
    </p:spTree>
    <p:extLst>
      <p:ext uri="{BB962C8B-B14F-4D97-AF65-F5344CB8AC3E}">
        <p14:creationId xmlns:p14="http://schemas.microsoft.com/office/powerpoint/2010/main" val="3159937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684297" y="457200"/>
            <a:ext cx="7773864" cy="1143000"/>
          </a:xfrm>
        </p:spPr>
        <p:txBody>
          <a:bodyPr>
            <a:normAutofit/>
          </a:bodyPr>
          <a:lstStyle/>
          <a:p>
            <a:pPr algn="ctr"/>
            <a:r>
              <a:rPr lang="en-US" altLang="en-US" sz="2800" dirty="0">
                <a:solidFill>
                  <a:srgbClr val="0070B0"/>
                </a:solidFill>
              </a:rPr>
              <a:t>Cohort follow-up</a:t>
            </a:r>
          </a:p>
        </p:txBody>
      </p:sp>
      <p:sp>
        <p:nvSpPr>
          <p:cNvPr id="11268" name="Rectangle 3"/>
          <p:cNvSpPr>
            <a:spLocks noGrp="1" noChangeArrowheads="1"/>
          </p:cNvSpPr>
          <p:nvPr>
            <p:ph type="body" idx="1"/>
          </p:nvPr>
        </p:nvSpPr>
        <p:spPr>
          <a:xfrm>
            <a:off x="1859576" y="1828800"/>
            <a:ext cx="6531949" cy="4114800"/>
          </a:xfrm>
        </p:spPr>
        <p:txBody>
          <a:bodyPr>
            <a:normAutofit/>
          </a:bodyPr>
          <a:lstStyle/>
          <a:p>
            <a:pPr>
              <a:lnSpc>
                <a:spcPct val="90000"/>
              </a:lnSpc>
              <a:buClr>
                <a:srgbClr val="336699"/>
              </a:buClr>
            </a:pPr>
            <a:r>
              <a:rPr lang="en-US" altLang="en-US" sz="2400" dirty="0"/>
              <a:t>On-therapy; 3-day gap allowance</a:t>
            </a:r>
          </a:p>
          <a:p>
            <a:pPr>
              <a:lnSpc>
                <a:spcPct val="90000"/>
              </a:lnSpc>
              <a:buClr>
                <a:srgbClr val="336699"/>
              </a:buClr>
            </a:pPr>
            <a:r>
              <a:rPr lang="en-US" altLang="en-US" sz="2400" dirty="0"/>
              <a:t>Censoring for:</a:t>
            </a:r>
          </a:p>
          <a:p>
            <a:pPr lvl="1">
              <a:lnSpc>
                <a:spcPct val="90000"/>
              </a:lnSpc>
              <a:buClr>
                <a:schemeClr val="tx2"/>
              </a:buClr>
              <a:buSzPct val="75000"/>
              <a:buFontTx/>
              <a:buChar char="•"/>
            </a:pPr>
            <a:r>
              <a:rPr lang="en-US" altLang="en-US" sz="2400" dirty="0"/>
              <a:t>Disenrollment</a:t>
            </a:r>
          </a:p>
          <a:p>
            <a:pPr lvl="1">
              <a:lnSpc>
                <a:spcPct val="90000"/>
              </a:lnSpc>
              <a:buClr>
                <a:schemeClr val="tx2"/>
              </a:buClr>
              <a:buSzPct val="75000"/>
              <a:buFontTx/>
              <a:buChar char="•"/>
            </a:pPr>
            <a:r>
              <a:rPr lang="en-US" altLang="en-US" sz="2400" dirty="0"/>
              <a:t>Any outcome event</a:t>
            </a:r>
          </a:p>
          <a:p>
            <a:pPr lvl="1">
              <a:lnSpc>
                <a:spcPct val="90000"/>
              </a:lnSpc>
              <a:buClr>
                <a:schemeClr val="tx2"/>
              </a:buClr>
              <a:buSzPct val="75000"/>
              <a:buFontTx/>
              <a:buChar char="•"/>
            </a:pPr>
            <a:r>
              <a:rPr lang="en-US" altLang="en-US" sz="2400" dirty="0"/>
              <a:t>&gt; 3-day gap in days supply</a:t>
            </a:r>
          </a:p>
          <a:p>
            <a:pPr lvl="1">
              <a:lnSpc>
                <a:spcPct val="90000"/>
              </a:lnSpc>
              <a:buClr>
                <a:schemeClr val="tx2"/>
              </a:buClr>
              <a:buSzPct val="75000"/>
              <a:buFontTx/>
              <a:buChar char="•"/>
            </a:pPr>
            <a:r>
              <a:rPr lang="en-US" altLang="en-US" sz="2400" dirty="0"/>
              <a:t>Switch to another oral anticoagulant</a:t>
            </a:r>
          </a:p>
          <a:p>
            <a:pPr lvl="1">
              <a:lnSpc>
                <a:spcPct val="90000"/>
              </a:lnSpc>
              <a:buClr>
                <a:schemeClr val="tx2"/>
              </a:buClr>
              <a:buSzPct val="75000"/>
              <a:buFontTx/>
              <a:buChar char="•"/>
            </a:pPr>
            <a:r>
              <a:rPr lang="en-US" altLang="en-US" sz="2400" dirty="0"/>
              <a:t>Dialysis or kidney transplant</a:t>
            </a:r>
          </a:p>
          <a:p>
            <a:pPr lvl="1">
              <a:lnSpc>
                <a:spcPct val="90000"/>
              </a:lnSpc>
              <a:buClr>
                <a:schemeClr val="tx2"/>
              </a:buClr>
              <a:buSzPct val="75000"/>
              <a:buFontTx/>
              <a:buChar char="•"/>
            </a:pPr>
            <a:r>
              <a:rPr lang="en-US" altLang="en-US" sz="2400" dirty="0"/>
              <a:t>Admission to NH, SNF, or hospice care</a:t>
            </a:r>
          </a:p>
          <a:p>
            <a:pPr lvl="1">
              <a:lnSpc>
                <a:spcPct val="90000"/>
              </a:lnSpc>
              <a:buClr>
                <a:schemeClr val="tx2"/>
              </a:buClr>
              <a:buSzPct val="75000"/>
              <a:buFontTx/>
              <a:buChar char="•"/>
            </a:pPr>
            <a:r>
              <a:rPr lang="en-US" altLang="en-US" sz="2400" dirty="0"/>
              <a:t>End of study period</a:t>
            </a:r>
          </a:p>
        </p:txBody>
      </p:sp>
    </p:spTree>
    <p:extLst>
      <p:ext uri="{BB962C8B-B14F-4D97-AF65-F5344CB8AC3E}">
        <p14:creationId xmlns:p14="http://schemas.microsoft.com/office/powerpoint/2010/main" val="17286337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684297" y="381000"/>
            <a:ext cx="7773864" cy="1143000"/>
          </a:xfrm>
        </p:spPr>
        <p:txBody>
          <a:bodyPr>
            <a:normAutofit/>
          </a:bodyPr>
          <a:lstStyle/>
          <a:p>
            <a:pPr algn="ctr"/>
            <a:r>
              <a:rPr lang="en-US" altLang="en-US" sz="2800" dirty="0">
                <a:solidFill>
                  <a:srgbClr val="0070B0"/>
                </a:solidFill>
              </a:rPr>
              <a:t>Outcomes</a:t>
            </a:r>
          </a:p>
        </p:txBody>
      </p:sp>
      <p:sp>
        <p:nvSpPr>
          <p:cNvPr id="12292" name="Rectangle 3"/>
          <p:cNvSpPr>
            <a:spLocks noGrp="1" noChangeArrowheads="1"/>
          </p:cNvSpPr>
          <p:nvPr>
            <p:ph type="body" idx="1"/>
          </p:nvPr>
        </p:nvSpPr>
        <p:spPr>
          <a:xfrm>
            <a:off x="1164675" y="1905000"/>
            <a:ext cx="7174333" cy="4800600"/>
          </a:xfrm>
        </p:spPr>
        <p:txBody>
          <a:bodyPr>
            <a:normAutofit/>
          </a:bodyPr>
          <a:lstStyle/>
          <a:p>
            <a:pPr lvl="1">
              <a:buClr>
                <a:srgbClr val="336699"/>
              </a:buClr>
              <a:buSzPct val="75000"/>
              <a:buFontTx/>
              <a:buChar char="•"/>
            </a:pPr>
            <a:r>
              <a:rPr lang="en-US" altLang="en-US" sz="2400" dirty="0"/>
              <a:t>Thromboembolic stroke (PPV 88%-95%)</a:t>
            </a:r>
          </a:p>
          <a:p>
            <a:pPr lvl="1">
              <a:buClr>
                <a:srgbClr val="336699"/>
              </a:buClr>
              <a:buSzPct val="75000"/>
              <a:buFontTx/>
              <a:buChar char="•"/>
            </a:pPr>
            <a:r>
              <a:rPr lang="en-US" altLang="en-US" sz="2400" dirty="0"/>
              <a:t>Intracranial hemorrhage (89%-97%)</a:t>
            </a:r>
          </a:p>
          <a:p>
            <a:pPr lvl="1">
              <a:buClr>
                <a:srgbClr val="336699"/>
              </a:buClr>
              <a:buSzPct val="75000"/>
              <a:buFontTx/>
              <a:buChar char="•"/>
            </a:pPr>
            <a:r>
              <a:rPr lang="en-US" altLang="en-US" sz="2400" dirty="0"/>
              <a:t>Major extracranial bleeding</a:t>
            </a:r>
            <a:r>
              <a:rPr lang="en-US" altLang="en-US" sz="2400" baseline="30000" dirty="0"/>
              <a:t>*</a:t>
            </a:r>
            <a:r>
              <a:rPr lang="en-US" altLang="en-US" sz="2400" dirty="0"/>
              <a:t> (87%)</a:t>
            </a:r>
            <a:endParaRPr lang="en-US" altLang="en-US" dirty="0"/>
          </a:p>
          <a:p>
            <a:pPr lvl="1">
              <a:buClr>
                <a:srgbClr val="336699"/>
              </a:buClr>
              <a:buSzPct val="75000"/>
              <a:buFontTx/>
              <a:buChar char="•"/>
            </a:pPr>
            <a:r>
              <a:rPr lang="en-US" altLang="en-US" sz="2400" dirty="0">
                <a:cs typeface="Arial" charset="0"/>
              </a:rPr>
              <a:t>Death (linked to Social Security) (95%)</a:t>
            </a:r>
          </a:p>
          <a:p>
            <a:pPr lvl="2">
              <a:buClr>
                <a:srgbClr val="336699"/>
              </a:buClr>
            </a:pPr>
            <a:r>
              <a:rPr lang="en-US" altLang="en-US" dirty="0">
                <a:cs typeface="Arial" charset="0"/>
              </a:rPr>
              <a:t>1</a:t>
            </a:r>
            <a:r>
              <a:rPr lang="en-US" altLang="en-US" baseline="30000" dirty="0">
                <a:cs typeface="Arial" charset="0"/>
              </a:rPr>
              <a:t>st</a:t>
            </a:r>
            <a:r>
              <a:rPr lang="en-US" altLang="en-US" dirty="0">
                <a:cs typeface="Arial" charset="0"/>
              </a:rPr>
              <a:t> event or within 30 days of a 1° outcome</a:t>
            </a:r>
          </a:p>
        </p:txBody>
      </p:sp>
      <p:sp>
        <p:nvSpPr>
          <p:cNvPr id="12293" name="Text Box 4"/>
          <p:cNvSpPr txBox="1">
            <a:spLocks noChangeArrowheads="1"/>
          </p:cNvSpPr>
          <p:nvPr/>
        </p:nvSpPr>
        <p:spPr bwMode="auto">
          <a:xfrm>
            <a:off x="1539669" y="5133975"/>
            <a:ext cx="654705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125000"/>
              <a:buChar char="•"/>
              <a:defRPr sz="2800">
                <a:solidFill>
                  <a:schemeClr val="tx1"/>
                </a:solidFill>
                <a:latin typeface="Arial" charset="0"/>
              </a:defRPr>
            </a:lvl1pPr>
            <a:lvl2pPr marL="742950" indent="-285750">
              <a:spcBef>
                <a:spcPct val="20000"/>
              </a:spcBef>
              <a:buChar char="–"/>
              <a:defRPr sz="26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2000" dirty="0"/>
              <a:t>* Hospitalized + requiring transfusion, resulting in death,     or involving a critical extracranial site (modified ISTH definition)</a:t>
            </a:r>
          </a:p>
        </p:txBody>
      </p:sp>
    </p:spTree>
    <p:extLst>
      <p:ext uri="{BB962C8B-B14F-4D97-AF65-F5344CB8AC3E}">
        <p14:creationId xmlns:p14="http://schemas.microsoft.com/office/powerpoint/2010/main" val="25642999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286"/>
            <a:ext cx="8229600" cy="1143000"/>
          </a:xfrm>
        </p:spPr>
        <p:txBody>
          <a:bodyPr>
            <a:normAutofit/>
          </a:bodyPr>
          <a:lstStyle/>
          <a:p>
            <a:r>
              <a:rPr lang="en-US" sz="2800" b="1" dirty="0">
                <a:solidFill>
                  <a:srgbClr val="0070B0"/>
                </a:solidFill>
              </a:rPr>
              <a:t>Analysis</a:t>
            </a:r>
          </a:p>
        </p:txBody>
      </p:sp>
      <p:sp>
        <p:nvSpPr>
          <p:cNvPr id="3" name="TextBox 2"/>
          <p:cNvSpPr txBox="1"/>
          <p:nvPr/>
        </p:nvSpPr>
        <p:spPr>
          <a:xfrm>
            <a:off x="1088052" y="1254776"/>
            <a:ext cx="7264212" cy="5162952"/>
          </a:xfrm>
          <a:prstGeom prst="rect">
            <a:avLst/>
          </a:prstGeom>
          <a:noFill/>
        </p:spPr>
        <p:txBody>
          <a:bodyPr wrap="square" rtlCol="0">
            <a:spAutoFit/>
          </a:bodyPr>
          <a:lstStyle/>
          <a:p>
            <a:pPr marL="285750" indent="-285750">
              <a:spcAft>
                <a:spcPts val="300"/>
              </a:spcAft>
              <a:buClr>
                <a:srgbClr val="336699"/>
              </a:buClr>
              <a:buFont typeface="Arial" panose="020B0604020202020204" pitchFamily="34" charset="0"/>
              <a:buChar char="•"/>
            </a:pPr>
            <a:r>
              <a:rPr lang="en-US" sz="2400" dirty="0"/>
              <a:t>Cox PH regression</a:t>
            </a:r>
          </a:p>
          <a:p>
            <a:pPr marL="285750" indent="-285750">
              <a:spcAft>
                <a:spcPts val="300"/>
              </a:spcAft>
              <a:buClr>
                <a:srgbClr val="336699"/>
              </a:buClr>
              <a:buFont typeface="Arial" panose="020B0604020202020204" pitchFamily="34" charset="0"/>
              <a:buChar char="•"/>
            </a:pPr>
            <a:r>
              <a:rPr lang="en-US" sz="2400" dirty="0"/>
              <a:t>For each outcome, a single regression model</a:t>
            </a:r>
          </a:p>
          <a:p>
            <a:pPr marL="742950" lvl="1" indent="-285750">
              <a:spcAft>
                <a:spcPts val="300"/>
              </a:spcAft>
              <a:buClr>
                <a:srgbClr val="336699"/>
              </a:buClr>
              <a:buFont typeface="Arial" panose="020B0604020202020204" pitchFamily="34" charset="0"/>
              <a:buChar char="•"/>
            </a:pPr>
            <a:r>
              <a:rPr lang="en-US" sz="2400" dirty="0"/>
              <a:t>Included independent variables for exposure to each of 4 study drugs</a:t>
            </a:r>
          </a:p>
          <a:p>
            <a:pPr marL="742950" lvl="1" indent="-285750">
              <a:spcAft>
                <a:spcPts val="300"/>
              </a:spcAft>
              <a:buClr>
                <a:srgbClr val="336699"/>
              </a:buClr>
              <a:buFont typeface="Arial" panose="020B0604020202020204" pitchFamily="34" charset="0"/>
              <a:buChar char="•"/>
            </a:pPr>
            <a:r>
              <a:rPr lang="en-US" sz="2400" dirty="0"/>
              <a:t>Generated HR (95% CI) for each pairwise comparison of interest (n=6)</a:t>
            </a:r>
          </a:p>
          <a:p>
            <a:pPr marL="1200150" lvl="2" indent="-285750">
              <a:spcAft>
                <a:spcPts val="300"/>
              </a:spcAft>
              <a:buClr>
                <a:srgbClr val="336699"/>
              </a:buClr>
              <a:buFont typeface="Arial" panose="020B0604020202020204" pitchFamily="34" charset="0"/>
              <a:buChar char="•"/>
            </a:pPr>
            <a:r>
              <a:rPr lang="en-US" sz="2400" dirty="0"/>
              <a:t>NOAC vs. warfarin</a:t>
            </a:r>
          </a:p>
          <a:p>
            <a:pPr marL="1200150" lvl="2" indent="-285750">
              <a:spcAft>
                <a:spcPts val="300"/>
              </a:spcAft>
              <a:buClr>
                <a:srgbClr val="336699"/>
              </a:buClr>
              <a:buFont typeface="Arial" panose="020B0604020202020204" pitchFamily="34" charset="0"/>
              <a:buChar char="•"/>
            </a:pPr>
            <a:r>
              <a:rPr lang="en-US" sz="2400" dirty="0"/>
              <a:t>NOAC vs. NOAC</a:t>
            </a:r>
          </a:p>
          <a:p>
            <a:pPr marL="742950" lvl="1" indent="-285750">
              <a:spcAft>
                <a:spcPts val="300"/>
              </a:spcAft>
              <a:buClr>
                <a:srgbClr val="336699"/>
              </a:buClr>
              <a:buFont typeface="Arial" panose="020B0604020202020204" pitchFamily="34" charset="0"/>
              <a:buChar char="•"/>
            </a:pPr>
            <a:r>
              <a:rPr lang="en-US" sz="2400" dirty="0"/>
              <a:t>All cohorts were simultaneously adjusted to the same standard and all subjects included in analysis</a:t>
            </a:r>
          </a:p>
          <a:p>
            <a:pPr marL="285750" indent="-285750">
              <a:spcAft>
                <a:spcPts val="300"/>
              </a:spcAft>
              <a:buClr>
                <a:srgbClr val="336699"/>
              </a:buClr>
              <a:buFont typeface="Arial" panose="020B0604020202020204" pitchFamily="34" charset="0"/>
              <a:buChar char="•"/>
            </a:pPr>
            <a:r>
              <a:rPr lang="en-US" sz="2400" dirty="0"/>
              <a:t>Sensitivity analyses: 14-day gap, study period post-apixaban approval, subset with 2+ </a:t>
            </a:r>
            <a:r>
              <a:rPr lang="en-US" sz="2400" dirty="0" err="1"/>
              <a:t>Rxs</a:t>
            </a:r>
            <a:r>
              <a:rPr lang="en-US" sz="2400" dirty="0"/>
              <a:t>, unweighted multivariable Cox, crude (unadjusted) </a:t>
            </a:r>
          </a:p>
        </p:txBody>
      </p:sp>
    </p:spTree>
    <p:extLst>
      <p:ext uri="{BB962C8B-B14F-4D97-AF65-F5344CB8AC3E}">
        <p14:creationId xmlns:p14="http://schemas.microsoft.com/office/powerpoint/2010/main" val="4824694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503238" y="504825"/>
            <a:ext cx="8493125" cy="1143000"/>
          </a:xfrm>
        </p:spPr>
        <p:txBody>
          <a:bodyPr>
            <a:normAutofit/>
          </a:bodyPr>
          <a:lstStyle/>
          <a:p>
            <a:r>
              <a:rPr lang="en-US" altLang="en-US" sz="2800" b="1" dirty="0">
                <a:solidFill>
                  <a:srgbClr val="0070B0"/>
                </a:solidFill>
              </a:rPr>
              <a:t>Study design: inception cohort, time-to-event</a:t>
            </a:r>
          </a:p>
        </p:txBody>
      </p:sp>
      <p:sp>
        <p:nvSpPr>
          <p:cNvPr id="10244" name="Line 3"/>
          <p:cNvSpPr>
            <a:spLocks noChangeShapeType="1"/>
          </p:cNvSpPr>
          <p:nvPr/>
        </p:nvSpPr>
        <p:spPr bwMode="auto">
          <a:xfrm>
            <a:off x="4140200" y="3276600"/>
            <a:ext cx="3762375" cy="26988"/>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245" name="Line 4"/>
          <p:cNvSpPr>
            <a:spLocks noChangeShapeType="1"/>
          </p:cNvSpPr>
          <p:nvPr/>
        </p:nvSpPr>
        <p:spPr bwMode="auto">
          <a:xfrm>
            <a:off x="1022350" y="3276600"/>
            <a:ext cx="3179763" cy="0"/>
          </a:xfrm>
          <a:prstGeom prst="line">
            <a:avLst/>
          </a:prstGeom>
          <a:noFill/>
          <a:ln w="381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246" name="Text Box 5"/>
          <p:cNvSpPr txBox="1">
            <a:spLocks noChangeArrowheads="1"/>
          </p:cNvSpPr>
          <p:nvPr/>
        </p:nvSpPr>
        <p:spPr bwMode="auto">
          <a:xfrm>
            <a:off x="577850" y="3276600"/>
            <a:ext cx="84709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ts val="600"/>
              </a:spcBef>
              <a:defRPr sz="2400" b="1">
                <a:solidFill>
                  <a:srgbClr val="000000"/>
                </a:solidFill>
                <a:latin typeface="Calibri" pitchFamily="34" charset="0"/>
                <a:cs typeface="Arial" charset="0"/>
              </a:defRPr>
            </a:lvl1pPr>
            <a:lvl2pPr algn="l" eaLnBrk="0" hangingPunct="0">
              <a:spcBef>
                <a:spcPts val="500"/>
              </a:spcBef>
              <a:defRPr sz="2000">
                <a:solidFill>
                  <a:srgbClr val="000000"/>
                </a:solidFill>
                <a:latin typeface="Calibri" pitchFamily="34" charset="0"/>
                <a:cs typeface="Arial" charset="0"/>
              </a:defRPr>
            </a:lvl2pPr>
            <a:lvl3pPr algn="l" eaLnBrk="0" hangingPunct="0">
              <a:spcBef>
                <a:spcPts val="450"/>
              </a:spcBef>
              <a:defRPr>
                <a:solidFill>
                  <a:srgbClr val="000000"/>
                </a:solidFill>
                <a:latin typeface="Calibri" pitchFamily="34" charset="0"/>
                <a:cs typeface="Arial" charset="0"/>
              </a:defRPr>
            </a:lvl3pPr>
            <a:lvl4pPr algn="l" eaLnBrk="0" hangingPunct="0">
              <a:spcBef>
                <a:spcPts val="400"/>
              </a:spcBef>
              <a:defRPr sz="1600">
                <a:solidFill>
                  <a:srgbClr val="000000"/>
                </a:solidFill>
                <a:latin typeface="Calibri" pitchFamily="34" charset="0"/>
                <a:cs typeface="Arial" charset="0"/>
              </a:defRPr>
            </a:lvl4pPr>
            <a:lvl5pPr algn="l" eaLnBrk="0" hangingPunct="0">
              <a:spcBef>
                <a:spcPts val="400"/>
              </a:spcBef>
              <a:defRPr sz="1600">
                <a:solidFill>
                  <a:srgbClr val="000000"/>
                </a:solidFill>
                <a:latin typeface="Calibri" pitchFamily="34" charset="0"/>
                <a:cs typeface="Arial" charset="0"/>
              </a:defRPr>
            </a:lvl5pPr>
            <a:lvl6pPr marL="2514600" indent="-228600" defTabSz="457200" eaLnBrk="0" fontAlgn="base" hangingPunct="0">
              <a:spcBef>
                <a:spcPts val="400"/>
              </a:spcBef>
              <a:spcAft>
                <a:spcPct val="0"/>
              </a:spcAft>
              <a:buClr>
                <a:srgbClr val="000000"/>
              </a:buClr>
              <a:buSzPct val="100000"/>
              <a:buFont typeface="Times New Roman" pitchFamily="18" charset="0"/>
              <a:defRPr sz="1600">
                <a:solidFill>
                  <a:srgbClr val="000000"/>
                </a:solidFill>
                <a:latin typeface="Calibri" pitchFamily="34" charset="0"/>
                <a:cs typeface="Arial" charset="0"/>
              </a:defRPr>
            </a:lvl6pPr>
            <a:lvl7pPr marL="2971800" indent="-228600" defTabSz="457200" eaLnBrk="0" fontAlgn="base" hangingPunct="0">
              <a:spcBef>
                <a:spcPts val="400"/>
              </a:spcBef>
              <a:spcAft>
                <a:spcPct val="0"/>
              </a:spcAft>
              <a:buClr>
                <a:srgbClr val="000000"/>
              </a:buClr>
              <a:buSzPct val="100000"/>
              <a:buFont typeface="Times New Roman" pitchFamily="18" charset="0"/>
              <a:defRPr sz="1600">
                <a:solidFill>
                  <a:srgbClr val="000000"/>
                </a:solidFill>
                <a:latin typeface="Calibri" pitchFamily="34" charset="0"/>
                <a:cs typeface="Arial" charset="0"/>
              </a:defRPr>
            </a:lvl7pPr>
            <a:lvl8pPr marL="3429000" indent="-228600" defTabSz="457200" eaLnBrk="0" fontAlgn="base" hangingPunct="0">
              <a:spcBef>
                <a:spcPts val="400"/>
              </a:spcBef>
              <a:spcAft>
                <a:spcPct val="0"/>
              </a:spcAft>
              <a:buClr>
                <a:srgbClr val="000000"/>
              </a:buClr>
              <a:buSzPct val="100000"/>
              <a:buFont typeface="Times New Roman" pitchFamily="18" charset="0"/>
              <a:defRPr sz="1600">
                <a:solidFill>
                  <a:srgbClr val="000000"/>
                </a:solidFill>
                <a:latin typeface="Calibri" pitchFamily="34" charset="0"/>
                <a:cs typeface="Arial" charset="0"/>
              </a:defRPr>
            </a:lvl8pPr>
            <a:lvl9pPr marL="3886200" indent="-228600" defTabSz="457200" eaLnBrk="0" fontAlgn="base" hangingPunct="0">
              <a:spcBef>
                <a:spcPts val="400"/>
              </a:spcBef>
              <a:spcAft>
                <a:spcPct val="0"/>
              </a:spcAft>
              <a:buClr>
                <a:srgbClr val="000000"/>
              </a:buClr>
              <a:buSzPct val="100000"/>
              <a:buFont typeface="Times New Roman" pitchFamily="18" charset="0"/>
              <a:defRPr sz="1600">
                <a:solidFill>
                  <a:srgbClr val="000000"/>
                </a:solidFill>
                <a:latin typeface="Calibri" pitchFamily="34" charset="0"/>
                <a:cs typeface="Arial" charset="0"/>
              </a:defRPr>
            </a:lvl9pPr>
          </a:lstStyle>
          <a:p>
            <a:pPr eaLnBrk="1" hangingPunct="1">
              <a:spcBef>
                <a:spcPct val="0"/>
              </a:spcBef>
              <a:buClrTx/>
              <a:buSzTx/>
              <a:buFontTx/>
              <a:buNone/>
            </a:pPr>
            <a:r>
              <a:rPr lang="en-US" altLang="en-US" sz="2000" b="0" dirty="0">
                <a:solidFill>
                  <a:schemeClr val="tx1"/>
                </a:solidFill>
                <a:latin typeface="Arial" charset="0"/>
              </a:rPr>
              <a:t>-183 d                                       </a:t>
            </a:r>
            <a:r>
              <a:rPr lang="en-US" altLang="en-US" dirty="0">
                <a:solidFill>
                  <a:srgbClr val="0000FF"/>
                </a:solidFill>
                <a:latin typeface="Arial" charset="0"/>
              </a:rPr>
              <a:t>t</a:t>
            </a:r>
            <a:r>
              <a:rPr lang="en-US" altLang="en-US" baseline="-25000" dirty="0">
                <a:solidFill>
                  <a:srgbClr val="0000FF"/>
                </a:solidFill>
                <a:latin typeface="Arial" charset="0"/>
              </a:rPr>
              <a:t>0</a:t>
            </a:r>
            <a:r>
              <a:rPr lang="en-US" altLang="en-US" sz="2000" b="0" dirty="0">
                <a:solidFill>
                  <a:schemeClr val="tx1"/>
                </a:solidFill>
                <a:latin typeface="Arial" charset="0"/>
              </a:rPr>
              <a:t>                                           Up to 5 years</a:t>
            </a:r>
          </a:p>
        </p:txBody>
      </p:sp>
      <p:sp>
        <p:nvSpPr>
          <p:cNvPr id="10247" name="AutoShape 6"/>
          <p:cNvSpPr>
            <a:spLocks/>
          </p:cNvSpPr>
          <p:nvPr/>
        </p:nvSpPr>
        <p:spPr bwMode="auto">
          <a:xfrm rot="-5400000">
            <a:off x="2385219" y="1227931"/>
            <a:ext cx="381000" cy="3106738"/>
          </a:xfrm>
          <a:prstGeom prst="rightBrace">
            <a:avLst>
              <a:gd name="adj1" fmla="val 69990"/>
              <a:gd name="adj2" fmla="val 50000"/>
            </a:avLst>
          </a:prstGeom>
          <a:noFill/>
          <a:ln w="381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ts val="600"/>
              </a:spcBef>
              <a:defRPr sz="2400" b="1">
                <a:solidFill>
                  <a:srgbClr val="000000"/>
                </a:solidFill>
                <a:latin typeface="Calibri" pitchFamily="34" charset="0"/>
                <a:cs typeface="Arial" charset="0"/>
              </a:defRPr>
            </a:lvl1pPr>
            <a:lvl2pPr algn="l" eaLnBrk="0" hangingPunct="0">
              <a:spcBef>
                <a:spcPts val="500"/>
              </a:spcBef>
              <a:defRPr sz="2000">
                <a:solidFill>
                  <a:srgbClr val="000000"/>
                </a:solidFill>
                <a:latin typeface="Calibri" pitchFamily="34" charset="0"/>
                <a:cs typeface="Arial" charset="0"/>
              </a:defRPr>
            </a:lvl2pPr>
            <a:lvl3pPr algn="l" eaLnBrk="0" hangingPunct="0">
              <a:spcBef>
                <a:spcPts val="450"/>
              </a:spcBef>
              <a:defRPr>
                <a:solidFill>
                  <a:srgbClr val="000000"/>
                </a:solidFill>
                <a:latin typeface="Calibri" pitchFamily="34" charset="0"/>
                <a:cs typeface="Arial" charset="0"/>
              </a:defRPr>
            </a:lvl3pPr>
            <a:lvl4pPr algn="l" eaLnBrk="0" hangingPunct="0">
              <a:spcBef>
                <a:spcPts val="400"/>
              </a:spcBef>
              <a:defRPr sz="1600">
                <a:solidFill>
                  <a:srgbClr val="000000"/>
                </a:solidFill>
                <a:latin typeface="Calibri" pitchFamily="34" charset="0"/>
                <a:cs typeface="Arial" charset="0"/>
              </a:defRPr>
            </a:lvl4pPr>
            <a:lvl5pPr algn="l" eaLnBrk="0" hangingPunct="0">
              <a:spcBef>
                <a:spcPts val="400"/>
              </a:spcBef>
              <a:defRPr sz="1600">
                <a:solidFill>
                  <a:srgbClr val="000000"/>
                </a:solidFill>
                <a:latin typeface="Calibri" pitchFamily="34" charset="0"/>
                <a:cs typeface="Arial" charset="0"/>
              </a:defRPr>
            </a:lvl5pPr>
            <a:lvl6pPr marL="2514600" indent="-228600" defTabSz="457200" eaLnBrk="0" fontAlgn="base" hangingPunct="0">
              <a:spcBef>
                <a:spcPts val="400"/>
              </a:spcBef>
              <a:spcAft>
                <a:spcPct val="0"/>
              </a:spcAft>
              <a:buClr>
                <a:srgbClr val="000000"/>
              </a:buClr>
              <a:buSzPct val="100000"/>
              <a:buFont typeface="Times New Roman" pitchFamily="18" charset="0"/>
              <a:defRPr sz="1600">
                <a:solidFill>
                  <a:srgbClr val="000000"/>
                </a:solidFill>
                <a:latin typeface="Calibri" pitchFamily="34" charset="0"/>
                <a:cs typeface="Arial" charset="0"/>
              </a:defRPr>
            </a:lvl6pPr>
            <a:lvl7pPr marL="2971800" indent="-228600" defTabSz="457200" eaLnBrk="0" fontAlgn="base" hangingPunct="0">
              <a:spcBef>
                <a:spcPts val="400"/>
              </a:spcBef>
              <a:spcAft>
                <a:spcPct val="0"/>
              </a:spcAft>
              <a:buClr>
                <a:srgbClr val="000000"/>
              </a:buClr>
              <a:buSzPct val="100000"/>
              <a:buFont typeface="Times New Roman" pitchFamily="18" charset="0"/>
              <a:defRPr sz="1600">
                <a:solidFill>
                  <a:srgbClr val="000000"/>
                </a:solidFill>
                <a:latin typeface="Calibri" pitchFamily="34" charset="0"/>
                <a:cs typeface="Arial" charset="0"/>
              </a:defRPr>
            </a:lvl7pPr>
            <a:lvl8pPr marL="3429000" indent="-228600" defTabSz="457200" eaLnBrk="0" fontAlgn="base" hangingPunct="0">
              <a:spcBef>
                <a:spcPts val="400"/>
              </a:spcBef>
              <a:spcAft>
                <a:spcPct val="0"/>
              </a:spcAft>
              <a:buClr>
                <a:srgbClr val="000000"/>
              </a:buClr>
              <a:buSzPct val="100000"/>
              <a:buFont typeface="Times New Roman" pitchFamily="18" charset="0"/>
              <a:defRPr sz="1600">
                <a:solidFill>
                  <a:srgbClr val="000000"/>
                </a:solidFill>
                <a:latin typeface="Calibri" pitchFamily="34" charset="0"/>
                <a:cs typeface="Arial" charset="0"/>
              </a:defRPr>
            </a:lvl8pPr>
            <a:lvl9pPr marL="3886200" indent="-228600" defTabSz="457200" eaLnBrk="0" fontAlgn="base" hangingPunct="0">
              <a:spcBef>
                <a:spcPts val="400"/>
              </a:spcBef>
              <a:spcAft>
                <a:spcPct val="0"/>
              </a:spcAft>
              <a:buClr>
                <a:srgbClr val="000000"/>
              </a:buClr>
              <a:buSzPct val="100000"/>
              <a:buFont typeface="Times New Roman" pitchFamily="18" charset="0"/>
              <a:defRPr sz="1600">
                <a:solidFill>
                  <a:srgbClr val="000000"/>
                </a:solidFill>
                <a:latin typeface="Calibri" pitchFamily="34" charset="0"/>
                <a:cs typeface="Arial" charset="0"/>
              </a:defRPr>
            </a:lvl9pPr>
          </a:lstStyle>
          <a:p>
            <a:pPr algn="ctr" eaLnBrk="1" hangingPunct="1">
              <a:spcBef>
                <a:spcPct val="0"/>
              </a:spcBef>
              <a:buClrTx/>
              <a:buSzTx/>
              <a:buFontTx/>
              <a:buNone/>
            </a:pPr>
            <a:endParaRPr lang="en-US" altLang="en-US" sz="1600" b="0" dirty="0">
              <a:solidFill>
                <a:schemeClr val="tx1"/>
              </a:solidFill>
              <a:latin typeface="Arial" charset="0"/>
            </a:endParaRPr>
          </a:p>
        </p:txBody>
      </p:sp>
      <p:sp>
        <p:nvSpPr>
          <p:cNvPr id="10248" name="AutoShape 7"/>
          <p:cNvSpPr>
            <a:spLocks/>
          </p:cNvSpPr>
          <p:nvPr/>
        </p:nvSpPr>
        <p:spPr bwMode="auto">
          <a:xfrm rot="-5400000">
            <a:off x="2347913" y="2408237"/>
            <a:ext cx="381000" cy="3032125"/>
          </a:xfrm>
          <a:prstGeom prst="leftBrace">
            <a:avLst>
              <a:gd name="adj1" fmla="val 68309"/>
              <a:gd name="adj2" fmla="val 50000"/>
            </a:avLst>
          </a:prstGeom>
          <a:noFill/>
          <a:ln w="381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ts val="600"/>
              </a:spcBef>
              <a:defRPr sz="2400" b="1">
                <a:solidFill>
                  <a:srgbClr val="000000"/>
                </a:solidFill>
                <a:latin typeface="Calibri" pitchFamily="34" charset="0"/>
                <a:cs typeface="Arial" charset="0"/>
              </a:defRPr>
            </a:lvl1pPr>
            <a:lvl2pPr algn="l" eaLnBrk="0" hangingPunct="0">
              <a:spcBef>
                <a:spcPts val="500"/>
              </a:spcBef>
              <a:defRPr sz="2000">
                <a:solidFill>
                  <a:srgbClr val="000000"/>
                </a:solidFill>
                <a:latin typeface="Calibri" pitchFamily="34" charset="0"/>
                <a:cs typeface="Arial" charset="0"/>
              </a:defRPr>
            </a:lvl2pPr>
            <a:lvl3pPr algn="l" eaLnBrk="0" hangingPunct="0">
              <a:spcBef>
                <a:spcPts val="450"/>
              </a:spcBef>
              <a:defRPr>
                <a:solidFill>
                  <a:srgbClr val="000000"/>
                </a:solidFill>
                <a:latin typeface="Calibri" pitchFamily="34" charset="0"/>
                <a:cs typeface="Arial" charset="0"/>
              </a:defRPr>
            </a:lvl3pPr>
            <a:lvl4pPr algn="l" eaLnBrk="0" hangingPunct="0">
              <a:spcBef>
                <a:spcPts val="400"/>
              </a:spcBef>
              <a:defRPr sz="1600">
                <a:solidFill>
                  <a:srgbClr val="000000"/>
                </a:solidFill>
                <a:latin typeface="Calibri" pitchFamily="34" charset="0"/>
                <a:cs typeface="Arial" charset="0"/>
              </a:defRPr>
            </a:lvl4pPr>
            <a:lvl5pPr algn="l" eaLnBrk="0" hangingPunct="0">
              <a:spcBef>
                <a:spcPts val="400"/>
              </a:spcBef>
              <a:defRPr sz="1600">
                <a:solidFill>
                  <a:srgbClr val="000000"/>
                </a:solidFill>
                <a:latin typeface="Calibri" pitchFamily="34" charset="0"/>
                <a:cs typeface="Arial" charset="0"/>
              </a:defRPr>
            </a:lvl5pPr>
            <a:lvl6pPr marL="2514600" indent="-228600" defTabSz="457200" eaLnBrk="0" fontAlgn="base" hangingPunct="0">
              <a:spcBef>
                <a:spcPts val="400"/>
              </a:spcBef>
              <a:spcAft>
                <a:spcPct val="0"/>
              </a:spcAft>
              <a:buClr>
                <a:srgbClr val="000000"/>
              </a:buClr>
              <a:buSzPct val="100000"/>
              <a:buFont typeface="Times New Roman" pitchFamily="18" charset="0"/>
              <a:defRPr sz="1600">
                <a:solidFill>
                  <a:srgbClr val="000000"/>
                </a:solidFill>
                <a:latin typeface="Calibri" pitchFamily="34" charset="0"/>
                <a:cs typeface="Arial" charset="0"/>
              </a:defRPr>
            </a:lvl6pPr>
            <a:lvl7pPr marL="2971800" indent="-228600" defTabSz="457200" eaLnBrk="0" fontAlgn="base" hangingPunct="0">
              <a:spcBef>
                <a:spcPts val="400"/>
              </a:spcBef>
              <a:spcAft>
                <a:spcPct val="0"/>
              </a:spcAft>
              <a:buClr>
                <a:srgbClr val="000000"/>
              </a:buClr>
              <a:buSzPct val="100000"/>
              <a:buFont typeface="Times New Roman" pitchFamily="18" charset="0"/>
              <a:defRPr sz="1600">
                <a:solidFill>
                  <a:srgbClr val="000000"/>
                </a:solidFill>
                <a:latin typeface="Calibri" pitchFamily="34" charset="0"/>
                <a:cs typeface="Arial" charset="0"/>
              </a:defRPr>
            </a:lvl7pPr>
            <a:lvl8pPr marL="3429000" indent="-228600" defTabSz="457200" eaLnBrk="0" fontAlgn="base" hangingPunct="0">
              <a:spcBef>
                <a:spcPts val="400"/>
              </a:spcBef>
              <a:spcAft>
                <a:spcPct val="0"/>
              </a:spcAft>
              <a:buClr>
                <a:srgbClr val="000000"/>
              </a:buClr>
              <a:buSzPct val="100000"/>
              <a:buFont typeface="Times New Roman" pitchFamily="18" charset="0"/>
              <a:defRPr sz="1600">
                <a:solidFill>
                  <a:srgbClr val="000000"/>
                </a:solidFill>
                <a:latin typeface="Calibri" pitchFamily="34" charset="0"/>
                <a:cs typeface="Arial" charset="0"/>
              </a:defRPr>
            </a:lvl8pPr>
            <a:lvl9pPr marL="3886200" indent="-228600" defTabSz="457200" eaLnBrk="0" fontAlgn="base" hangingPunct="0">
              <a:spcBef>
                <a:spcPts val="400"/>
              </a:spcBef>
              <a:spcAft>
                <a:spcPct val="0"/>
              </a:spcAft>
              <a:buClr>
                <a:srgbClr val="000000"/>
              </a:buClr>
              <a:buSzPct val="100000"/>
              <a:buFont typeface="Times New Roman" pitchFamily="18" charset="0"/>
              <a:defRPr sz="1600">
                <a:solidFill>
                  <a:srgbClr val="000000"/>
                </a:solidFill>
                <a:latin typeface="Calibri" pitchFamily="34" charset="0"/>
                <a:cs typeface="Arial" charset="0"/>
              </a:defRPr>
            </a:lvl9pPr>
          </a:lstStyle>
          <a:p>
            <a:pPr algn="ctr" eaLnBrk="1" hangingPunct="1">
              <a:spcBef>
                <a:spcPct val="0"/>
              </a:spcBef>
              <a:buClrTx/>
              <a:buSzTx/>
              <a:buFontTx/>
              <a:buNone/>
            </a:pPr>
            <a:endParaRPr lang="en-US" altLang="en-US" sz="1600" b="0" dirty="0">
              <a:solidFill>
                <a:schemeClr val="tx1"/>
              </a:solidFill>
              <a:latin typeface="Arial" charset="0"/>
            </a:endParaRPr>
          </a:p>
        </p:txBody>
      </p:sp>
      <p:sp>
        <p:nvSpPr>
          <p:cNvPr id="10249" name="Text Box 8"/>
          <p:cNvSpPr txBox="1">
            <a:spLocks noChangeArrowheads="1"/>
          </p:cNvSpPr>
          <p:nvPr/>
        </p:nvSpPr>
        <p:spPr bwMode="auto">
          <a:xfrm>
            <a:off x="1022350" y="4343400"/>
            <a:ext cx="3032125" cy="96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ts val="600"/>
              </a:spcBef>
              <a:defRPr sz="2400" b="1">
                <a:solidFill>
                  <a:srgbClr val="000000"/>
                </a:solidFill>
                <a:latin typeface="Calibri" pitchFamily="34" charset="0"/>
                <a:cs typeface="Arial" charset="0"/>
              </a:defRPr>
            </a:lvl1pPr>
            <a:lvl2pPr algn="l" eaLnBrk="0" hangingPunct="0">
              <a:spcBef>
                <a:spcPts val="500"/>
              </a:spcBef>
              <a:defRPr sz="2000">
                <a:solidFill>
                  <a:srgbClr val="000000"/>
                </a:solidFill>
                <a:latin typeface="Calibri" pitchFamily="34" charset="0"/>
                <a:cs typeface="Arial" charset="0"/>
              </a:defRPr>
            </a:lvl2pPr>
            <a:lvl3pPr algn="l" eaLnBrk="0" hangingPunct="0">
              <a:spcBef>
                <a:spcPts val="450"/>
              </a:spcBef>
              <a:defRPr>
                <a:solidFill>
                  <a:srgbClr val="000000"/>
                </a:solidFill>
                <a:latin typeface="Calibri" pitchFamily="34" charset="0"/>
                <a:cs typeface="Arial" charset="0"/>
              </a:defRPr>
            </a:lvl3pPr>
            <a:lvl4pPr algn="l" eaLnBrk="0" hangingPunct="0">
              <a:spcBef>
                <a:spcPts val="400"/>
              </a:spcBef>
              <a:defRPr sz="1600">
                <a:solidFill>
                  <a:srgbClr val="000000"/>
                </a:solidFill>
                <a:latin typeface="Calibri" pitchFamily="34" charset="0"/>
                <a:cs typeface="Arial" charset="0"/>
              </a:defRPr>
            </a:lvl4pPr>
            <a:lvl5pPr algn="l" eaLnBrk="0" hangingPunct="0">
              <a:spcBef>
                <a:spcPts val="400"/>
              </a:spcBef>
              <a:defRPr sz="1600">
                <a:solidFill>
                  <a:srgbClr val="000000"/>
                </a:solidFill>
                <a:latin typeface="Calibri" pitchFamily="34" charset="0"/>
                <a:cs typeface="Arial" charset="0"/>
              </a:defRPr>
            </a:lvl5pPr>
            <a:lvl6pPr marL="2514600" indent="-228600" defTabSz="457200" eaLnBrk="0" fontAlgn="base" hangingPunct="0">
              <a:spcBef>
                <a:spcPts val="400"/>
              </a:spcBef>
              <a:spcAft>
                <a:spcPct val="0"/>
              </a:spcAft>
              <a:buClr>
                <a:srgbClr val="000000"/>
              </a:buClr>
              <a:buSzPct val="100000"/>
              <a:buFont typeface="Times New Roman" pitchFamily="18" charset="0"/>
              <a:defRPr sz="1600">
                <a:solidFill>
                  <a:srgbClr val="000000"/>
                </a:solidFill>
                <a:latin typeface="Calibri" pitchFamily="34" charset="0"/>
                <a:cs typeface="Arial" charset="0"/>
              </a:defRPr>
            </a:lvl6pPr>
            <a:lvl7pPr marL="2971800" indent="-228600" defTabSz="457200" eaLnBrk="0" fontAlgn="base" hangingPunct="0">
              <a:spcBef>
                <a:spcPts val="400"/>
              </a:spcBef>
              <a:spcAft>
                <a:spcPct val="0"/>
              </a:spcAft>
              <a:buClr>
                <a:srgbClr val="000000"/>
              </a:buClr>
              <a:buSzPct val="100000"/>
              <a:buFont typeface="Times New Roman" pitchFamily="18" charset="0"/>
              <a:defRPr sz="1600">
                <a:solidFill>
                  <a:srgbClr val="000000"/>
                </a:solidFill>
                <a:latin typeface="Calibri" pitchFamily="34" charset="0"/>
                <a:cs typeface="Arial" charset="0"/>
              </a:defRPr>
            </a:lvl7pPr>
            <a:lvl8pPr marL="3429000" indent="-228600" defTabSz="457200" eaLnBrk="0" fontAlgn="base" hangingPunct="0">
              <a:spcBef>
                <a:spcPts val="400"/>
              </a:spcBef>
              <a:spcAft>
                <a:spcPct val="0"/>
              </a:spcAft>
              <a:buClr>
                <a:srgbClr val="000000"/>
              </a:buClr>
              <a:buSzPct val="100000"/>
              <a:buFont typeface="Times New Roman" pitchFamily="18" charset="0"/>
              <a:defRPr sz="1600">
                <a:solidFill>
                  <a:srgbClr val="000000"/>
                </a:solidFill>
                <a:latin typeface="Calibri" pitchFamily="34" charset="0"/>
                <a:cs typeface="Arial" charset="0"/>
              </a:defRPr>
            </a:lvl8pPr>
            <a:lvl9pPr marL="3886200" indent="-228600" defTabSz="457200" eaLnBrk="0" fontAlgn="base" hangingPunct="0">
              <a:spcBef>
                <a:spcPts val="400"/>
              </a:spcBef>
              <a:spcAft>
                <a:spcPct val="0"/>
              </a:spcAft>
              <a:buClr>
                <a:srgbClr val="000000"/>
              </a:buClr>
              <a:buSzPct val="100000"/>
              <a:buFont typeface="Times New Roman" pitchFamily="18" charset="0"/>
              <a:defRPr sz="1600">
                <a:solidFill>
                  <a:srgbClr val="000000"/>
                </a:solidFill>
                <a:latin typeface="Calibri" pitchFamily="34" charset="0"/>
                <a:cs typeface="Arial" charset="0"/>
              </a:defRPr>
            </a:lvl9pPr>
          </a:lstStyle>
          <a:p>
            <a:pPr eaLnBrk="1" hangingPunct="1">
              <a:spcBef>
                <a:spcPct val="0"/>
              </a:spcBef>
              <a:buClrTx/>
              <a:buSzTx/>
              <a:buFontTx/>
              <a:buNone/>
            </a:pPr>
            <a:r>
              <a:rPr lang="en-US" altLang="en-US" sz="1900" b="0" dirty="0">
                <a:solidFill>
                  <a:schemeClr val="tx1"/>
                </a:solidFill>
                <a:latin typeface="Arial" charset="0"/>
              </a:rPr>
              <a:t>No oral anticoagulants</a:t>
            </a:r>
          </a:p>
          <a:p>
            <a:pPr eaLnBrk="1" hangingPunct="1">
              <a:spcBef>
                <a:spcPct val="0"/>
              </a:spcBef>
              <a:buClrTx/>
              <a:buSzTx/>
              <a:buFontTx/>
              <a:buNone/>
            </a:pPr>
            <a:r>
              <a:rPr lang="en-US" altLang="en-US" sz="1900" b="0" dirty="0">
                <a:solidFill>
                  <a:schemeClr val="tx1"/>
                </a:solidFill>
                <a:latin typeface="Arial" charset="0"/>
              </a:rPr>
              <a:t>No valvular heart disease</a:t>
            </a:r>
          </a:p>
          <a:p>
            <a:pPr algn="ctr" eaLnBrk="1" hangingPunct="1">
              <a:spcBef>
                <a:spcPct val="0"/>
              </a:spcBef>
              <a:buClrTx/>
              <a:buSzTx/>
              <a:buFontTx/>
              <a:buNone/>
            </a:pPr>
            <a:r>
              <a:rPr lang="en-US" altLang="en-US" sz="1900" b="0" dirty="0">
                <a:solidFill>
                  <a:schemeClr val="tx1"/>
                </a:solidFill>
                <a:latin typeface="Arial" charset="0"/>
              </a:rPr>
              <a:t>No VTE, joint replacement</a:t>
            </a:r>
          </a:p>
        </p:txBody>
      </p:sp>
      <p:sp>
        <p:nvSpPr>
          <p:cNvPr id="10250" name="Text Box 9"/>
          <p:cNvSpPr txBox="1">
            <a:spLocks noChangeArrowheads="1"/>
          </p:cNvSpPr>
          <p:nvPr/>
        </p:nvSpPr>
        <p:spPr bwMode="auto">
          <a:xfrm>
            <a:off x="1392238" y="1736725"/>
            <a:ext cx="24399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ts val="600"/>
              </a:spcBef>
              <a:defRPr sz="2400" b="1">
                <a:solidFill>
                  <a:srgbClr val="000000"/>
                </a:solidFill>
                <a:latin typeface="Calibri" pitchFamily="34" charset="0"/>
                <a:cs typeface="Arial" charset="0"/>
              </a:defRPr>
            </a:lvl1pPr>
            <a:lvl2pPr algn="l" eaLnBrk="0" hangingPunct="0">
              <a:spcBef>
                <a:spcPts val="500"/>
              </a:spcBef>
              <a:defRPr sz="2000">
                <a:solidFill>
                  <a:srgbClr val="000000"/>
                </a:solidFill>
                <a:latin typeface="Calibri" pitchFamily="34" charset="0"/>
                <a:cs typeface="Arial" charset="0"/>
              </a:defRPr>
            </a:lvl2pPr>
            <a:lvl3pPr algn="l" eaLnBrk="0" hangingPunct="0">
              <a:spcBef>
                <a:spcPts val="450"/>
              </a:spcBef>
              <a:defRPr>
                <a:solidFill>
                  <a:srgbClr val="000000"/>
                </a:solidFill>
                <a:latin typeface="Calibri" pitchFamily="34" charset="0"/>
                <a:cs typeface="Arial" charset="0"/>
              </a:defRPr>
            </a:lvl3pPr>
            <a:lvl4pPr algn="l" eaLnBrk="0" hangingPunct="0">
              <a:spcBef>
                <a:spcPts val="400"/>
              </a:spcBef>
              <a:defRPr sz="1600">
                <a:solidFill>
                  <a:srgbClr val="000000"/>
                </a:solidFill>
                <a:latin typeface="Calibri" pitchFamily="34" charset="0"/>
                <a:cs typeface="Arial" charset="0"/>
              </a:defRPr>
            </a:lvl4pPr>
            <a:lvl5pPr algn="l" eaLnBrk="0" hangingPunct="0">
              <a:spcBef>
                <a:spcPts val="400"/>
              </a:spcBef>
              <a:defRPr sz="1600">
                <a:solidFill>
                  <a:srgbClr val="000000"/>
                </a:solidFill>
                <a:latin typeface="Calibri" pitchFamily="34" charset="0"/>
                <a:cs typeface="Arial" charset="0"/>
              </a:defRPr>
            </a:lvl5pPr>
            <a:lvl6pPr marL="2514600" indent="-228600" defTabSz="457200" eaLnBrk="0" fontAlgn="base" hangingPunct="0">
              <a:spcBef>
                <a:spcPts val="400"/>
              </a:spcBef>
              <a:spcAft>
                <a:spcPct val="0"/>
              </a:spcAft>
              <a:buClr>
                <a:srgbClr val="000000"/>
              </a:buClr>
              <a:buSzPct val="100000"/>
              <a:buFont typeface="Times New Roman" pitchFamily="18" charset="0"/>
              <a:defRPr sz="1600">
                <a:solidFill>
                  <a:srgbClr val="000000"/>
                </a:solidFill>
                <a:latin typeface="Calibri" pitchFamily="34" charset="0"/>
                <a:cs typeface="Arial" charset="0"/>
              </a:defRPr>
            </a:lvl6pPr>
            <a:lvl7pPr marL="2971800" indent="-228600" defTabSz="457200" eaLnBrk="0" fontAlgn="base" hangingPunct="0">
              <a:spcBef>
                <a:spcPts val="400"/>
              </a:spcBef>
              <a:spcAft>
                <a:spcPct val="0"/>
              </a:spcAft>
              <a:buClr>
                <a:srgbClr val="000000"/>
              </a:buClr>
              <a:buSzPct val="100000"/>
              <a:buFont typeface="Times New Roman" pitchFamily="18" charset="0"/>
              <a:defRPr sz="1600">
                <a:solidFill>
                  <a:srgbClr val="000000"/>
                </a:solidFill>
                <a:latin typeface="Calibri" pitchFamily="34" charset="0"/>
                <a:cs typeface="Arial" charset="0"/>
              </a:defRPr>
            </a:lvl7pPr>
            <a:lvl8pPr marL="3429000" indent="-228600" defTabSz="457200" eaLnBrk="0" fontAlgn="base" hangingPunct="0">
              <a:spcBef>
                <a:spcPts val="400"/>
              </a:spcBef>
              <a:spcAft>
                <a:spcPct val="0"/>
              </a:spcAft>
              <a:buClr>
                <a:srgbClr val="000000"/>
              </a:buClr>
              <a:buSzPct val="100000"/>
              <a:buFont typeface="Times New Roman" pitchFamily="18" charset="0"/>
              <a:defRPr sz="1600">
                <a:solidFill>
                  <a:srgbClr val="000000"/>
                </a:solidFill>
                <a:latin typeface="Calibri" pitchFamily="34" charset="0"/>
                <a:cs typeface="Arial" charset="0"/>
              </a:defRPr>
            </a:lvl8pPr>
            <a:lvl9pPr marL="3886200" indent="-228600" defTabSz="457200" eaLnBrk="0" fontAlgn="base" hangingPunct="0">
              <a:spcBef>
                <a:spcPts val="400"/>
              </a:spcBef>
              <a:spcAft>
                <a:spcPct val="0"/>
              </a:spcAft>
              <a:buClr>
                <a:srgbClr val="000000"/>
              </a:buClr>
              <a:buSzPct val="100000"/>
              <a:buFont typeface="Times New Roman" pitchFamily="18" charset="0"/>
              <a:defRPr sz="1600">
                <a:solidFill>
                  <a:srgbClr val="000000"/>
                </a:solidFill>
                <a:latin typeface="Calibri" pitchFamily="34" charset="0"/>
                <a:cs typeface="Arial" charset="0"/>
              </a:defRPr>
            </a:lvl9pPr>
          </a:lstStyle>
          <a:p>
            <a:pPr algn="ctr" eaLnBrk="1" hangingPunct="1">
              <a:spcBef>
                <a:spcPct val="0"/>
              </a:spcBef>
              <a:buClrTx/>
              <a:buSzTx/>
              <a:buFontTx/>
              <a:buNone/>
            </a:pPr>
            <a:r>
              <a:rPr lang="en-US" altLang="en-US" sz="2000" b="0" dirty="0">
                <a:solidFill>
                  <a:schemeClr val="tx1"/>
                </a:solidFill>
                <a:latin typeface="Arial" charset="0"/>
              </a:rPr>
              <a:t>Medical covariates, medication use</a:t>
            </a:r>
          </a:p>
        </p:txBody>
      </p:sp>
      <p:sp>
        <p:nvSpPr>
          <p:cNvPr id="10251" name="AutoShape 10"/>
          <p:cNvSpPr>
            <a:spLocks/>
          </p:cNvSpPr>
          <p:nvPr/>
        </p:nvSpPr>
        <p:spPr bwMode="auto">
          <a:xfrm rot="5400000">
            <a:off x="5750719" y="2112169"/>
            <a:ext cx="381000" cy="3624262"/>
          </a:xfrm>
          <a:prstGeom prst="rightBrace">
            <a:avLst>
              <a:gd name="adj1" fmla="val 81649"/>
              <a:gd name="adj2" fmla="val 50000"/>
            </a:avLst>
          </a:prstGeom>
          <a:noFill/>
          <a:ln w="381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ts val="600"/>
              </a:spcBef>
              <a:defRPr sz="2400" b="1">
                <a:solidFill>
                  <a:srgbClr val="000000"/>
                </a:solidFill>
                <a:latin typeface="Calibri" pitchFamily="34" charset="0"/>
                <a:cs typeface="Arial" charset="0"/>
              </a:defRPr>
            </a:lvl1pPr>
            <a:lvl2pPr algn="l" eaLnBrk="0" hangingPunct="0">
              <a:spcBef>
                <a:spcPts val="500"/>
              </a:spcBef>
              <a:defRPr sz="2000">
                <a:solidFill>
                  <a:srgbClr val="000000"/>
                </a:solidFill>
                <a:latin typeface="Calibri" pitchFamily="34" charset="0"/>
                <a:cs typeface="Arial" charset="0"/>
              </a:defRPr>
            </a:lvl2pPr>
            <a:lvl3pPr algn="l" eaLnBrk="0" hangingPunct="0">
              <a:spcBef>
                <a:spcPts val="450"/>
              </a:spcBef>
              <a:defRPr>
                <a:solidFill>
                  <a:srgbClr val="000000"/>
                </a:solidFill>
                <a:latin typeface="Calibri" pitchFamily="34" charset="0"/>
                <a:cs typeface="Arial" charset="0"/>
              </a:defRPr>
            </a:lvl3pPr>
            <a:lvl4pPr algn="l" eaLnBrk="0" hangingPunct="0">
              <a:spcBef>
                <a:spcPts val="400"/>
              </a:spcBef>
              <a:defRPr sz="1600">
                <a:solidFill>
                  <a:srgbClr val="000000"/>
                </a:solidFill>
                <a:latin typeface="Calibri" pitchFamily="34" charset="0"/>
                <a:cs typeface="Arial" charset="0"/>
              </a:defRPr>
            </a:lvl4pPr>
            <a:lvl5pPr algn="l" eaLnBrk="0" hangingPunct="0">
              <a:spcBef>
                <a:spcPts val="400"/>
              </a:spcBef>
              <a:defRPr sz="1600">
                <a:solidFill>
                  <a:srgbClr val="000000"/>
                </a:solidFill>
                <a:latin typeface="Calibri" pitchFamily="34" charset="0"/>
                <a:cs typeface="Arial" charset="0"/>
              </a:defRPr>
            </a:lvl5pPr>
            <a:lvl6pPr marL="2514600" indent="-228600" defTabSz="457200" eaLnBrk="0" fontAlgn="base" hangingPunct="0">
              <a:spcBef>
                <a:spcPts val="400"/>
              </a:spcBef>
              <a:spcAft>
                <a:spcPct val="0"/>
              </a:spcAft>
              <a:buClr>
                <a:srgbClr val="000000"/>
              </a:buClr>
              <a:buSzPct val="100000"/>
              <a:buFont typeface="Times New Roman" pitchFamily="18" charset="0"/>
              <a:defRPr sz="1600">
                <a:solidFill>
                  <a:srgbClr val="000000"/>
                </a:solidFill>
                <a:latin typeface="Calibri" pitchFamily="34" charset="0"/>
                <a:cs typeface="Arial" charset="0"/>
              </a:defRPr>
            </a:lvl6pPr>
            <a:lvl7pPr marL="2971800" indent="-228600" defTabSz="457200" eaLnBrk="0" fontAlgn="base" hangingPunct="0">
              <a:spcBef>
                <a:spcPts val="400"/>
              </a:spcBef>
              <a:spcAft>
                <a:spcPct val="0"/>
              </a:spcAft>
              <a:buClr>
                <a:srgbClr val="000000"/>
              </a:buClr>
              <a:buSzPct val="100000"/>
              <a:buFont typeface="Times New Roman" pitchFamily="18" charset="0"/>
              <a:defRPr sz="1600">
                <a:solidFill>
                  <a:srgbClr val="000000"/>
                </a:solidFill>
                <a:latin typeface="Calibri" pitchFamily="34" charset="0"/>
                <a:cs typeface="Arial" charset="0"/>
              </a:defRPr>
            </a:lvl7pPr>
            <a:lvl8pPr marL="3429000" indent="-228600" defTabSz="457200" eaLnBrk="0" fontAlgn="base" hangingPunct="0">
              <a:spcBef>
                <a:spcPts val="400"/>
              </a:spcBef>
              <a:spcAft>
                <a:spcPct val="0"/>
              </a:spcAft>
              <a:buClr>
                <a:srgbClr val="000000"/>
              </a:buClr>
              <a:buSzPct val="100000"/>
              <a:buFont typeface="Times New Roman" pitchFamily="18" charset="0"/>
              <a:defRPr sz="1600">
                <a:solidFill>
                  <a:srgbClr val="000000"/>
                </a:solidFill>
                <a:latin typeface="Calibri" pitchFamily="34" charset="0"/>
                <a:cs typeface="Arial" charset="0"/>
              </a:defRPr>
            </a:lvl8pPr>
            <a:lvl9pPr marL="3886200" indent="-228600" defTabSz="457200" eaLnBrk="0" fontAlgn="base" hangingPunct="0">
              <a:spcBef>
                <a:spcPts val="400"/>
              </a:spcBef>
              <a:spcAft>
                <a:spcPct val="0"/>
              </a:spcAft>
              <a:buClr>
                <a:srgbClr val="000000"/>
              </a:buClr>
              <a:buSzPct val="100000"/>
              <a:buFont typeface="Times New Roman" pitchFamily="18" charset="0"/>
              <a:defRPr sz="1600">
                <a:solidFill>
                  <a:srgbClr val="000000"/>
                </a:solidFill>
                <a:latin typeface="Calibri" pitchFamily="34" charset="0"/>
                <a:cs typeface="Arial" charset="0"/>
              </a:defRPr>
            </a:lvl9pPr>
          </a:lstStyle>
          <a:p>
            <a:pPr algn="ctr" eaLnBrk="1" hangingPunct="1">
              <a:spcBef>
                <a:spcPct val="0"/>
              </a:spcBef>
              <a:buClrTx/>
              <a:buSzTx/>
              <a:buFontTx/>
              <a:buNone/>
            </a:pPr>
            <a:endParaRPr lang="en-US" altLang="en-US" sz="1600" b="0" dirty="0">
              <a:solidFill>
                <a:schemeClr val="tx1"/>
              </a:solidFill>
              <a:latin typeface="Arial" charset="0"/>
            </a:endParaRPr>
          </a:p>
        </p:txBody>
      </p:sp>
      <p:sp>
        <p:nvSpPr>
          <p:cNvPr id="10252" name="Text Box 11"/>
          <p:cNvSpPr txBox="1">
            <a:spLocks noChangeArrowheads="1"/>
          </p:cNvSpPr>
          <p:nvPr/>
        </p:nvSpPr>
        <p:spPr bwMode="auto">
          <a:xfrm>
            <a:off x="4129088" y="4351338"/>
            <a:ext cx="5014912" cy="1671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ts val="600"/>
              </a:spcBef>
              <a:defRPr sz="2400" b="1">
                <a:solidFill>
                  <a:srgbClr val="000000"/>
                </a:solidFill>
                <a:latin typeface="Calibri" pitchFamily="34" charset="0"/>
                <a:cs typeface="Arial" charset="0"/>
              </a:defRPr>
            </a:lvl1pPr>
            <a:lvl2pPr algn="l" eaLnBrk="0" hangingPunct="0">
              <a:spcBef>
                <a:spcPts val="500"/>
              </a:spcBef>
              <a:defRPr sz="2000">
                <a:solidFill>
                  <a:srgbClr val="000000"/>
                </a:solidFill>
                <a:latin typeface="Calibri" pitchFamily="34" charset="0"/>
                <a:cs typeface="Arial" charset="0"/>
              </a:defRPr>
            </a:lvl2pPr>
            <a:lvl3pPr algn="l" eaLnBrk="0" hangingPunct="0">
              <a:spcBef>
                <a:spcPts val="450"/>
              </a:spcBef>
              <a:defRPr>
                <a:solidFill>
                  <a:srgbClr val="000000"/>
                </a:solidFill>
                <a:latin typeface="Calibri" pitchFamily="34" charset="0"/>
                <a:cs typeface="Arial" charset="0"/>
              </a:defRPr>
            </a:lvl3pPr>
            <a:lvl4pPr algn="l" eaLnBrk="0" hangingPunct="0">
              <a:spcBef>
                <a:spcPts val="400"/>
              </a:spcBef>
              <a:defRPr sz="1600">
                <a:solidFill>
                  <a:srgbClr val="000000"/>
                </a:solidFill>
                <a:latin typeface="Calibri" pitchFamily="34" charset="0"/>
                <a:cs typeface="Arial" charset="0"/>
              </a:defRPr>
            </a:lvl4pPr>
            <a:lvl5pPr algn="l" eaLnBrk="0" hangingPunct="0">
              <a:spcBef>
                <a:spcPts val="400"/>
              </a:spcBef>
              <a:defRPr sz="1600">
                <a:solidFill>
                  <a:srgbClr val="000000"/>
                </a:solidFill>
                <a:latin typeface="Calibri" pitchFamily="34" charset="0"/>
                <a:cs typeface="Arial" charset="0"/>
              </a:defRPr>
            </a:lvl5pPr>
            <a:lvl6pPr marL="2514600" indent="-228600" defTabSz="457200" eaLnBrk="0" fontAlgn="base" hangingPunct="0">
              <a:spcBef>
                <a:spcPts val="400"/>
              </a:spcBef>
              <a:spcAft>
                <a:spcPct val="0"/>
              </a:spcAft>
              <a:buClr>
                <a:srgbClr val="000000"/>
              </a:buClr>
              <a:buSzPct val="100000"/>
              <a:buFont typeface="Times New Roman" pitchFamily="18" charset="0"/>
              <a:defRPr sz="1600">
                <a:solidFill>
                  <a:srgbClr val="000000"/>
                </a:solidFill>
                <a:latin typeface="Calibri" pitchFamily="34" charset="0"/>
                <a:cs typeface="Arial" charset="0"/>
              </a:defRPr>
            </a:lvl6pPr>
            <a:lvl7pPr marL="2971800" indent="-228600" defTabSz="457200" eaLnBrk="0" fontAlgn="base" hangingPunct="0">
              <a:spcBef>
                <a:spcPts val="400"/>
              </a:spcBef>
              <a:spcAft>
                <a:spcPct val="0"/>
              </a:spcAft>
              <a:buClr>
                <a:srgbClr val="000000"/>
              </a:buClr>
              <a:buSzPct val="100000"/>
              <a:buFont typeface="Times New Roman" pitchFamily="18" charset="0"/>
              <a:defRPr sz="1600">
                <a:solidFill>
                  <a:srgbClr val="000000"/>
                </a:solidFill>
                <a:latin typeface="Calibri" pitchFamily="34" charset="0"/>
                <a:cs typeface="Arial" charset="0"/>
              </a:defRPr>
            </a:lvl7pPr>
            <a:lvl8pPr marL="3429000" indent="-228600" defTabSz="457200" eaLnBrk="0" fontAlgn="base" hangingPunct="0">
              <a:spcBef>
                <a:spcPts val="400"/>
              </a:spcBef>
              <a:spcAft>
                <a:spcPct val="0"/>
              </a:spcAft>
              <a:buClr>
                <a:srgbClr val="000000"/>
              </a:buClr>
              <a:buSzPct val="100000"/>
              <a:buFont typeface="Times New Roman" pitchFamily="18" charset="0"/>
              <a:defRPr sz="1600">
                <a:solidFill>
                  <a:srgbClr val="000000"/>
                </a:solidFill>
                <a:latin typeface="Calibri" pitchFamily="34" charset="0"/>
                <a:cs typeface="Arial" charset="0"/>
              </a:defRPr>
            </a:lvl8pPr>
            <a:lvl9pPr marL="3886200" indent="-228600" defTabSz="457200" eaLnBrk="0" fontAlgn="base" hangingPunct="0">
              <a:spcBef>
                <a:spcPts val="400"/>
              </a:spcBef>
              <a:spcAft>
                <a:spcPct val="0"/>
              </a:spcAft>
              <a:buClr>
                <a:srgbClr val="000000"/>
              </a:buClr>
              <a:buSzPct val="100000"/>
              <a:buFont typeface="Times New Roman" pitchFamily="18" charset="0"/>
              <a:defRPr sz="1600">
                <a:solidFill>
                  <a:srgbClr val="000000"/>
                </a:solidFill>
                <a:latin typeface="Calibri" pitchFamily="34" charset="0"/>
                <a:cs typeface="Arial" charset="0"/>
              </a:defRPr>
            </a:lvl9pPr>
          </a:lstStyle>
          <a:p>
            <a:pPr eaLnBrk="1" hangingPunct="1">
              <a:spcBef>
                <a:spcPct val="0"/>
              </a:spcBef>
              <a:spcAft>
                <a:spcPct val="40000"/>
              </a:spcAft>
              <a:buClrTx/>
              <a:buSzTx/>
              <a:buFontTx/>
              <a:buNone/>
            </a:pPr>
            <a:r>
              <a:rPr lang="en-US" altLang="en-US" sz="1900" b="0" dirty="0">
                <a:solidFill>
                  <a:schemeClr val="tx1"/>
                </a:solidFill>
                <a:latin typeface="Arial" charset="0"/>
              </a:rPr>
              <a:t>Censor: Switch, therapy gap, NH, hospice, SNF, dialysis/transplant, outcome, study end</a:t>
            </a:r>
          </a:p>
          <a:p>
            <a:pPr eaLnBrk="1" hangingPunct="1">
              <a:spcBef>
                <a:spcPct val="0"/>
              </a:spcBef>
              <a:spcAft>
                <a:spcPct val="40000"/>
              </a:spcAft>
              <a:buClrTx/>
              <a:buSzTx/>
              <a:buFontTx/>
              <a:buNone/>
            </a:pPr>
            <a:r>
              <a:rPr lang="en-US" altLang="en-US" sz="1900" b="0" dirty="0">
                <a:solidFill>
                  <a:schemeClr val="tx1"/>
                </a:solidFill>
                <a:latin typeface="Arial" charset="0"/>
              </a:rPr>
              <a:t>Outcomes: Ischemic stroke, intracranial hemorrhage, major extracranial bleeding, death</a:t>
            </a:r>
            <a:endParaRPr lang="en-US" altLang="en-US" sz="2000" b="0" dirty="0">
              <a:solidFill>
                <a:schemeClr val="tx1"/>
              </a:solidFill>
              <a:latin typeface="Arial" charset="0"/>
            </a:endParaRPr>
          </a:p>
        </p:txBody>
      </p:sp>
      <p:sp>
        <p:nvSpPr>
          <p:cNvPr id="10253" name="Text Box 12"/>
          <p:cNvSpPr txBox="1">
            <a:spLocks noChangeArrowheads="1"/>
          </p:cNvSpPr>
          <p:nvPr/>
        </p:nvSpPr>
        <p:spPr bwMode="auto">
          <a:xfrm>
            <a:off x="4721225" y="1736725"/>
            <a:ext cx="2514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ts val="600"/>
              </a:spcBef>
              <a:defRPr sz="2400" b="1">
                <a:solidFill>
                  <a:srgbClr val="000000"/>
                </a:solidFill>
                <a:latin typeface="Calibri" pitchFamily="34" charset="0"/>
                <a:cs typeface="Arial" charset="0"/>
              </a:defRPr>
            </a:lvl1pPr>
            <a:lvl2pPr algn="l" eaLnBrk="0" hangingPunct="0">
              <a:spcBef>
                <a:spcPts val="500"/>
              </a:spcBef>
              <a:defRPr sz="2000">
                <a:solidFill>
                  <a:srgbClr val="000000"/>
                </a:solidFill>
                <a:latin typeface="Calibri" pitchFamily="34" charset="0"/>
                <a:cs typeface="Arial" charset="0"/>
              </a:defRPr>
            </a:lvl2pPr>
            <a:lvl3pPr algn="l" eaLnBrk="0" hangingPunct="0">
              <a:spcBef>
                <a:spcPts val="450"/>
              </a:spcBef>
              <a:defRPr>
                <a:solidFill>
                  <a:srgbClr val="000000"/>
                </a:solidFill>
                <a:latin typeface="Calibri" pitchFamily="34" charset="0"/>
                <a:cs typeface="Arial" charset="0"/>
              </a:defRPr>
            </a:lvl3pPr>
            <a:lvl4pPr algn="l" eaLnBrk="0" hangingPunct="0">
              <a:spcBef>
                <a:spcPts val="400"/>
              </a:spcBef>
              <a:defRPr sz="1600">
                <a:solidFill>
                  <a:srgbClr val="000000"/>
                </a:solidFill>
                <a:latin typeface="Calibri" pitchFamily="34" charset="0"/>
                <a:cs typeface="Arial" charset="0"/>
              </a:defRPr>
            </a:lvl4pPr>
            <a:lvl5pPr algn="l" eaLnBrk="0" hangingPunct="0">
              <a:spcBef>
                <a:spcPts val="400"/>
              </a:spcBef>
              <a:defRPr sz="1600">
                <a:solidFill>
                  <a:srgbClr val="000000"/>
                </a:solidFill>
                <a:latin typeface="Calibri" pitchFamily="34" charset="0"/>
                <a:cs typeface="Arial" charset="0"/>
              </a:defRPr>
            </a:lvl5pPr>
            <a:lvl6pPr marL="2514600" indent="-228600" defTabSz="457200" eaLnBrk="0" fontAlgn="base" hangingPunct="0">
              <a:spcBef>
                <a:spcPts val="400"/>
              </a:spcBef>
              <a:spcAft>
                <a:spcPct val="0"/>
              </a:spcAft>
              <a:buClr>
                <a:srgbClr val="000000"/>
              </a:buClr>
              <a:buSzPct val="100000"/>
              <a:buFont typeface="Times New Roman" pitchFamily="18" charset="0"/>
              <a:defRPr sz="1600">
                <a:solidFill>
                  <a:srgbClr val="000000"/>
                </a:solidFill>
                <a:latin typeface="Calibri" pitchFamily="34" charset="0"/>
                <a:cs typeface="Arial" charset="0"/>
              </a:defRPr>
            </a:lvl6pPr>
            <a:lvl7pPr marL="2971800" indent="-228600" defTabSz="457200" eaLnBrk="0" fontAlgn="base" hangingPunct="0">
              <a:spcBef>
                <a:spcPts val="400"/>
              </a:spcBef>
              <a:spcAft>
                <a:spcPct val="0"/>
              </a:spcAft>
              <a:buClr>
                <a:srgbClr val="000000"/>
              </a:buClr>
              <a:buSzPct val="100000"/>
              <a:buFont typeface="Times New Roman" pitchFamily="18" charset="0"/>
              <a:defRPr sz="1600">
                <a:solidFill>
                  <a:srgbClr val="000000"/>
                </a:solidFill>
                <a:latin typeface="Calibri" pitchFamily="34" charset="0"/>
                <a:cs typeface="Arial" charset="0"/>
              </a:defRPr>
            </a:lvl7pPr>
            <a:lvl8pPr marL="3429000" indent="-228600" defTabSz="457200" eaLnBrk="0" fontAlgn="base" hangingPunct="0">
              <a:spcBef>
                <a:spcPts val="400"/>
              </a:spcBef>
              <a:spcAft>
                <a:spcPct val="0"/>
              </a:spcAft>
              <a:buClr>
                <a:srgbClr val="000000"/>
              </a:buClr>
              <a:buSzPct val="100000"/>
              <a:buFont typeface="Times New Roman" pitchFamily="18" charset="0"/>
              <a:defRPr sz="1600">
                <a:solidFill>
                  <a:srgbClr val="000000"/>
                </a:solidFill>
                <a:latin typeface="Calibri" pitchFamily="34" charset="0"/>
                <a:cs typeface="Arial" charset="0"/>
              </a:defRPr>
            </a:lvl8pPr>
            <a:lvl9pPr marL="3886200" indent="-228600" defTabSz="457200" eaLnBrk="0" fontAlgn="base" hangingPunct="0">
              <a:spcBef>
                <a:spcPts val="400"/>
              </a:spcBef>
              <a:spcAft>
                <a:spcPct val="0"/>
              </a:spcAft>
              <a:buClr>
                <a:srgbClr val="000000"/>
              </a:buClr>
              <a:buSzPct val="100000"/>
              <a:buFont typeface="Times New Roman" pitchFamily="18" charset="0"/>
              <a:defRPr sz="1600">
                <a:solidFill>
                  <a:srgbClr val="000000"/>
                </a:solidFill>
                <a:latin typeface="Calibri" pitchFamily="34" charset="0"/>
                <a:cs typeface="Arial" charset="0"/>
              </a:defRPr>
            </a:lvl9pPr>
          </a:lstStyle>
          <a:p>
            <a:pPr algn="ctr" eaLnBrk="1" hangingPunct="1">
              <a:spcBef>
                <a:spcPct val="0"/>
              </a:spcBef>
              <a:buClrTx/>
              <a:buSzTx/>
              <a:buFontTx/>
              <a:buNone/>
            </a:pPr>
            <a:r>
              <a:rPr lang="en-US" altLang="en-US" sz="2000" b="0" dirty="0">
                <a:solidFill>
                  <a:schemeClr val="tx1"/>
                </a:solidFill>
                <a:latin typeface="Arial" charset="0"/>
              </a:rPr>
              <a:t>Not in hospital, NH, SNF, hospice</a:t>
            </a:r>
          </a:p>
          <a:p>
            <a:pPr algn="ctr" eaLnBrk="1" hangingPunct="1">
              <a:spcBef>
                <a:spcPct val="0"/>
              </a:spcBef>
              <a:buClrTx/>
              <a:buSzTx/>
              <a:buFontTx/>
              <a:buNone/>
            </a:pPr>
            <a:r>
              <a:rPr lang="en-US" altLang="en-US" sz="2000" b="0" dirty="0">
                <a:solidFill>
                  <a:schemeClr val="tx1"/>
                </a:solidFill>
                <a:latin typeface="Arial" charset="0"/>
              </a:rPr>
              <a:t>Age ≥ 65</a:t>
            </a:r>
          </a:p>
        </p:txBody>
      </p:sp>
      <p:sp>
        <p:nvSpPr>
          <p:cNvPr id="10254" name="Line 13"/>
          <p:cNvSpPr>
            <a:spLocks noChangeShapeType="1"/>
          </p:cNvSpPr>
          <p:nvPr/>
        </p:nvSpPr>
        <p:spPr bwMode="auto">
          <a:xfrm flipV="1">
            <a:off x="4202113" y="2667000"/>
            <a:ext cx="592137" cy="457200"/>
          </a:xfrm>
          <a:prstGeom prst="line">
            <a:avLst/>
          </a:prstGeom>
          <a:noFill/>
          <a:ln w="38100">
            <a:solidFill>
              <a:schemeClr val="tx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extLst>
      <p:ext uri="{BB962C8B-B14F-4D97-AF65-F5344CB8AC3E}">
        <p14:creationId xmlns:p14="http://schemas.microsoft.com/office/powerpoint/2010/main" val="24065559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EF8DB-063D-4D10-8044-65F6B3976CF7}"/>
              </a:ext>
            </a:extLst>
          </p:cNvPr>
          <p:cNvSpPr>
            <a:spLocks noGrp="1"/>
          </p:cNvSpPr>
          <p:nvPr>
            <p:ph type="title"/>
          </p:nvPr>
        </p:nvSpPr>
        <p:spPr>
          <a:xfrm>
            <a:off x="323850" y="367091"/>
            <a:ext cx="7767728" cy="926020"/>
          </a:xfrm>
        </p:spPr>
        <p:txBody>
          <a:bodyPr>
            <a:noAutofit/>
          </a:bodyPr>
          <a:lstStyle/>
          <a:p>
            <a:pPr algn="ctr"/>
            <a:r>
              <a:rPr lang="en-US" sz="2800" dirty="0">
                <a:solidFill>
                  <a:srgbClr val="0070B0"/>
                </a:solidFill>
              </a:rPr>
              <a:t>Propensity score distributions</a:t>
            </a:r>
            <a:br>
              <a:rPr lang="en-US" dirty="0">
                <a:solidFill>
                  <a:srgbClr val="0070B0"/>
                </a:solidFill>
              </a:rPr>
            </a:br>
            <a:r>
              <a:rPr lang="en-US" sz="2800" dirty="0">
                <a:solidFill>
                  <a:srgbClr val="0070B0"/>
                </a:solidFill>
              </a:rPr>
              <a:t>(warfarin propensity scores only)</a:t>
            </a:r>
            <a:endParaRPr lang="en-US" sz="3200" dirty="0">
              <a:solidFill>
                <a:srgbClr val="0070B0"/>
              </a:solidFill>
            </a:endParaRPr>
          </a:p>
        </p:txBody>
      </p:sp>
      <p:pic>
        <p:nvPicPr>
          <p:cNvPr id="12" name="Content Placeholder 11">
            <a:extLst>
              <a:ext uri="{FF2B5EF4-FFF2-40B4-BE49-F238E27FC236}">
                <a16:creationId xmlns:a16="http://schemas.microsoft.com/office/drawing/2014/main" id="{4A6DBDBD-B998-4AC9-B2D6-652B07C92428}"/>
              </a:ext>
            </a:extLst>
          </p:cNvPr>
          <p:cNvPicPr>
            <a:picLocks noGrp="1" noChangeAspect="1"/>
          </p:cNvPicPr>
          <p:nvPr>
            <p:ph idx="1"/>
          </p:nvPr>
        </p:nvPicPr>
        <p:blipFill>
          <a:blip r:embed="rId2"/>
          <a:stretch>
            <a:fillRect/>
          </a:stretch>
        </p:blipFill>
        <p:spPr>
          <a:xfrm>
            <a:off x="44881" y="2009104"/>
            <a:ext cx="9054238" cy="4069724"/>
          </a:xfrm>
          <a:prstGeom prst="rect">
            <a:avLst/>
          </a:prstGeom>
        </p:spPr>
      </p:pic>
    </p:spTree>
    <p:extLst>
      <p:ext uri="{BB962C8B-B14F-4D97-AF65-F5344CB8AC3E}">
        <p14:creationId xmlns:p14="http://schemas.microsoft.com/office/powerpoint/2010/main" val="6144059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9805"/>
            <a:ext cx="8229600" cy="1143000"/>
          </a:xfrm>
        </p:spPr>
        <p:txBody>
          <a:bodyPr>
            <a:normAutofit/>
          </a:bodyPr>
          <a:lstStyle/>
          <a:p>
            <a:r>
              <a:rPr lang="en-US" sz="2800" b="1" dirty="0">
                <a:solidFill>
                  <a:srgbClr val="0070B0"/>
                </a:solidFill>
              </a:rPr>
              <a:t>Distribution of AT-NOAC IPTWs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794" y="1480931"/>
            <a:ext cx="5486411" cy="3657607"/>
          </a:xfrm>
          <a:prstGeom prst="rect">
            <a:avLst/>
          </a:prstGeom>
        </p:spPr>
      </p:pic>
      <p:graphicFrame>
        <p:nvGraphicFramePr>
          <p:cNvPr id="4" name="Table 3"/>
          <p:cNvGraphicFramePr>
            <a:graphicFrameLocks noGrp="1"/>
          </p:cNvGraphicFramePr>
          <p:nvPr>
            <p:extLst/>
          </p:nvPr>
        </p:nvGraphicFramePr>
        <p:xfrm>
          <a:off x="2425921" y="5322820"/>
          <a:ext cx="4546600" cy="1162050"/>
        </p:xfrm>
        <a:graphic>
          <a:graphicData uri="http://schemas.openxmlformats.org/drawingml/2006/table">
            <a:tbl>
              <a:tblPr>
                <a:tableStyleId>{5C22544A-7EE6-4342-B048-85BDC9FD1C3A}</a:tableStyleId>
              </a:tblPr>
              <a:tblGrid>
                <a:gridCol w="1498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tblGrid>
              <a:tr h="200025">
                <a:tc rowSpan="2">
                  <a:txBody>
                    <a:bodyPr/>
                    <a:lstStyle/>
                    <a:p>
                      <a:pPr algn="ctr" fontAlgn="ctr"/>
                      <a:r>
                        <a:rPr lang="en-US" sz="1200" u="none" strike="noStrike" dirty="0">
                          <a:effectLst/>
                        </a:rPr>
                        <a:t>Cohort</a:t>
                      </a:r>
                      <a:endParaRPr lang="en-US" sz="1200" b="1" i="0" u="none" strike="noStrike" dirty="0">
                        <a:effectLst/>
                        <a:latin typeface="Calibri"/>
                      </a:endParaRPr>
                    </a:p>
                  </a:txBody>
                  <a:tcPr marL="0" marR="0" marT="0" marB="0" anchor="ctr"/>
                </a:tc>
                <a:tc rowSpan="2">
                  <a:txBody>
                    <a:bodyPr/>
                    <a:lstStyle/>
                    <a:p>
                      <a:pPr algn="ctr" fontAlgn="ctr"/>
                      <a:r>
                        <a:rPr lang="en-US" sz="1200" u="none" strike="noStrike" dirty="0">
                          <a:effectLst/>
                        </a:rPr>
                        <a:t>Mean</a:t>
                      </a:r>
                      <a:endParaRPr lang="en-US" sz="1200" b="1" i="0" u="none" strike="noStrike" dirty="0">
                        <a:effectLst/>
                        <a:latin typeface="Calibri"/>
                      </a:endParaRPr>
                    </a:p>
                  </a:txBody>
                  <a:tcPr marL="0" marR="0" marT="0" marB="0" anchor="ctr"/>
                </a:tc>
                <a:tc gridSpan="4">
                  <a:txBody>
                    <a:bodyPr/>
                    <a:lstStyle/>
                    <a:p>
                      <a:pPr algn="ctr" fontAlgn="b"/>
                      <a:r>
                        <a:rPr lang="en-US" sz="1200" u="none" strike="noStrike" dirty="0">
                          <a:effectLst/>
                        </a:rPr>
                        <a:t>Percentiles</a:t>
                      </a:r>
                      <a:endParaRPr lang="en-US" sz="1200" b="1" i="0" u="none" strike="noStrike" dirty="0">
                        <a:effectLst/>
                        <a:latin typeface="Calibri"/>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90500">
                <a:tc vMerge="1">
                  <a:txBody>
                    <a:bodyPr/>
                    <a:lstStyle/>
                    <a:p>
                      <a:endParaRPr lang="en-US"/>
                    </a:p>
                  </a:txBody>
                  <a:tcPr/>
                </a:tc>
                <a:tc vMerge="1">
                  <a:txBody>
                    <a:bodyPr/>
                    <a:lstStyle/>
                    <a:p>
                      <a:endParaRPr lang="en-US"/>
                    </a:p>
                  </a:txBody>
                  <a:tcPr/>
                </a:tc>
                <a:tc>
                  <a:txBody>
                    <a:bodyPr/>
                    <a:lstStyle/>
                    <a:p>
                      <a:pPr algn="ctr" fontAlgn="b"/>
                      <a:r>
                        <a:rPr lang="en-US" sz="1200" u="none" strike="noStrike" dirty="0">
                          <a:effectLst/>
                        </a:rPr>
                        <a:t>Min</a:t>
                      </a:r>
                      <a:endParaRPr lang="en-US" sz="1200" b="1" i="0" u="none" strike="noStrike" dirty="0">
                        <a:effectLst/>
                        <a:latin typeface="Calibri"/>
                      </a:endParaRPr>
                    </a:p>
                  </a:txBody>
                  <a:tcPr marL="0" marR="0" marT="0" marB="0" anchor="b"/>
                </a:tc>
                <a:tc>
                  <a:txBody>
                    <a:bodyPr/>
                    <a:lstStyle/>
                    <a:p>
                      <a:pPr algn="ctr" fontAlgn="b"/>
                      <a:r>
                        <a:rPr lang="en-US" sz="1200" u="none" strike="noStrike" dirty="0">
                          <a:effectLst/>
                        </a:rPr>
                        <a:t>50%</a:t>
                      </a:r>
                      <a:endParaRPr lang="en-US" sz="1200" b="1" i="0" u="none" strike="noStrike" dirty="0">
                        <a:effectLst/>
                        <a:latin typeface="Calibri"/>
                      </a:endParaRPr>
                    </a:p>
                  </a:txBody>
                  <a:tcPr marL="0" marR="0" marT="0" marB="0" anchor="b"/>
                </a:tc>
                <a:tc>
                  <a:txBody>
                    <a:bodyPr/>
                    <a:lstStyle/>
                    <a:p>
                      <a:pPr algn="ctr" fontAlgn="b"/>
                      <a:r>
                        <a:rPr lang="en-US" sz="1200" u="none" strike="noStrike" dirty="0">
                          <a:effectLst/>
                        </a:rPr>
                        <a:t>99%</a:t>
                      </a:r>
                      <a:endParaRPr lang="en-US" sz="1200" b="1" i="0" u="none" strike="noStrike" dirty="0">
                        <a:effectLst/>
                        <a:latin typeface="Calibri"/>
                      </a:endParaRPr>
                    </a:p>
                  </a:txBody>
                  <a:tcPr marL="0" marR="0" marT="0" marB="0" anchor="b"/>
                </a:tc>
                <a:tc>
                  <a:txBody>
                    <a:bodyPr/>
                    <a:lstStyle/>
                    <a:p>
                      <a:pPr algn="ctr" fontAlgn="b"/>
                      <a:r>
                        <a:rPr lang="en-US" sz="1200" u="none" strike="noStrike" dirty="0">
                          <a:effectLst/>
                        </a:rPr>
                        <a:t>Max</a:t>
                      </a:r>
                      <a:endParaRPr lang="en-US" sz="1200" b="1" i="0" u="none" strike="noStrike" dirty="0">
                        <a:effectLst/>
                        <a:latin typeface="Calibri"/>
                      </a:endParaRPr>
                    </a:p>
                  </a:txBody>
                  <a:tcPr marL="0" marR="0" marT="0" marB="0" anchor="b"/>
                </a:tc>
                <a:extLst>
                  <a:ext uri="{0D108BD9-81ED-4DB2-BD59-A6C34878D82A}">
                    <a16:rowId xmlns:a16="http://schemas.microsoft.com/office/drawing/2014/main" val="10001"/>
                  </a:ext>
                </a:extLst>
              </a:tr>
              <a:tr h="190500">
                <a:tc>
                  <a:txBody>
                    <a:bodyPr/>
                    <a:lstStyle/>
                    <a:p>
                      <a:pPr algn="ctr" fontAlgn="b"/>
                      <a:r>
                        <a:rPr lang="en-US" sz="1200" u="none" strike="noStrike" dirty="0">
                          <a:effectLst/>
                        </a:rPr>
                        <a:t>Dabigatran 300mg</a:t>
                      </a:r>
                      <a:endParaRPr lang="en-US" sz="1200" b="0" i="0" u="none" strike="noStrike" dirty="0">
                        <a:effectLst/>
                        <a:latin typeface="Calibri"/>
                      </a:endParaRPr>
                    </a:p>
                  </a:txBody>
                  <a:tcPr marL="0" marR="0" marT="0" marB="0" anchor="b"/>
                </a:tc>
                <a:tc>
                  <a:txBody>
                    <a:bodyPr/>
                    <a:lstStyle/>
                    <a:p>
                      <a:pPr algn="ctr" fontAlgn="b"/>
                      <a:r>
                        <a:rPr lang="en-US" sz="1200" u="none" strike="noStrike" dirty="0">
                          <a:effectLst/>
                        </a:rPr>
                        <a:t>1.00</a:t>
                      </a:r>
                      <a:endParaRPr lang="en-US" sz="1200" b="0" i="0" u="none" strike="noStrike" dirty="0">
                        <a:effectLst/>
                        <a:latin typeface="Calibri"/>
                      </a:endParaRPr>
                    </a:p>
                  </a:txBody>
                  <a:tcPr marL="0" marR="0" marT="0" marB="0" anchor="b"/>
                </a:tc>
                <a:tc>
                  <a:txBody>
                    <a:bodyPr/>
                    <a:lstStyle/>
                    <a:p>
                      <a:pPr algn="ctr" fontAlgn="b"/>
                      <a:r>
                        <a:rPr lang="en-US" sz="1200" u="none" strike="noStrike" dirty="0">
                          <a:effectLst/>
                        </a:rPr>
                        <a:t>0.41</a:t>
                      </a:r>
                      <a:endParaRPr lang="en-US" sz="1200" b="0" i="0" u="none" strike="noStrike" dirty="0">
                        <a:effectLst/>
                        <a:latin typeface="Calibri"/>
                      </a:endParaRPr>
                    </a:p>
                  </a:txBody>
                  <a:tcPr marL="0" marR="0" marT="0" marB="0" anchor="b"/>
                </a:tc>
                <a:tc>
                  <a:txBody>
                    <a:bodyPr/>
                    <a:lstStyle/>
                    <a:p>
                      <a:pPr algn="ctr" fontAlgn="b"/>
                      <a:r>
                        <a:rPr lang="en-US" sz="1200" u="none" strike="noStrike" dirty="0">
                          <a:effectLst/>
                        </a:rPr>
                        <a:t>0.97</a:t>
                      </a:r>
                      <a:endParaRPr lang="en-US" sz="1200" b="0" i="0" u="none" strike="noStrike" dirty="0">
                        <a:effectLst/>
                        <a:latin typeface="Calibri"/>
                      </a:endParaRPr>
                    </a:p>
                  </a:txBody>
                  <a:tcPr marL="0" marR="0" marT="0" marB="0" anchor="b"/>
                </a:tc>
                <a:tc>
                  <a:txBody>
                    <a:bodyPr/>
                    <a:lstStyle/>
                    <a:p>
                      <a:pPr algn="ctr" fontAlgn="b"/>
                      <a:r>
                        <a:rPr lang="en-US" sz="1200" u="none" strike="noStrike" dirty="0">
                          <a:effectLst/>
                        </a:rPr>
                        <a:t>1.81</a:t>
                      </a:r>
                      <a:endParaRPr lang="en-US" sz="1200" b="0" i="0" u="none" strike="noStrike" dirty="0">
                        <a:effectLst/>
                        <a:latin typeface="Calibri"/>
                      </a:endParaRPr>
                    </a:p>
                  </a:txBody>
                  <a:tcPr marL="0" marR="0" marT="0" marB="0" anchor="b"/>
                </a:tc>
                <a:tc>
                  <a:txBody>
                    <a:bodyPr/>
                    <a:lstStyle/>
                    <a:p>
                      <a:pPr algn="ctr" fontAlgn="b"/>
                      <a:r>
                        <a:rPr lang="en-US" sz="1200" u="none" strike="noStrike" dirty="0">
                          <a:effectLst/>
                        </a:rPr>
                        <a:t>4.25</a:t>
                      </a:r>
                      <a:endParaRPr lang="en-US" sz="1200" b="0" i="0" u="none" strike="noStrike" dirty="0">
                        <a:effectLst/>
                        <a:latin typeface="Calibri"/>
                      </a:endParaRPr>
                    </a:p>
                  </a:txBody>
                  <a:tcPr marL="0" marR="0" marT="0" marB="0" anchor="b"/>
                </a:tc>
                <a:extLst>
                  <a:ext uri="{0D108BD9-81ED-4DB2-BD59-A6C34878D82A}">
                    <a16:rowId xmlns:a16="http://schemas.microsoft.com/office/drawing/2014/main" val="10002"/>
                  </a:ext>
                </a:extLst>
              </a:tr>
              <a:tr h="190500">
                <a:tc>
                  <a:txBody>
                    <a:bodyPr/>
                    <a:lstStyle/>
                    <a:p>
                      <a:pPr algn="ctr" fontAlgn="b"/>
                      <a:r>
                        <a:rPr lang="en-US" sz="1200" u="none" strike="noStrike" dirty="0">
                          <a:effectLst/>
                        </a:rPr>
                        <a:t>Warfarin</a:t>
                      </a:r>
                      <a:endParaRPr lang="en-US" sz="1200" b="0" i="0" u="none" strike="noStrike" dirty="0">
                        <a:effectLst/>
                        <a:latin typeface="Calibri"/>
                      </a:endParaRPr>
                    </a:p>
                  </a:txBody>
                  <a:tcPr marL="0" marR="0" marT="0" marB="0" anchor="b"/>
                </a:tc>
                <a:tc>
                  <a:txBody>
                    <a:bodyPr/>
                    <a:lstStyle/>
                    <a:p>
                      <a:pPr algn="ctr" fontAlgn="b"/>
                      <a:r>
                        <a:rPr lang="en-US" sz="1200" u="none" strike="noStrike" dirty="0">
                          <a:effectLst/>
                        </a:rPr>
                        <a:t>1.00</a:t>
                      </a:r>
                      <a:endParaRPr lang="en-US" sz="1200" b="0" i="0" u="none" strike="noStrike" dirty="0">
                        <a:effectLst/>
                        <a:latin typeface="Calibri"/>
                      </a:endParaRPr>
                    </a:p>
                  </a:txBody>
                  <a:tcPr marL="0" marR="0" marT="0" marB="0" anchor="b"/>
                </a:tc>
                <a:tc>
                  <a:txBody>
                    <a:bodyPr/>
                    <a:lstStyle/>
                    <a:p>
                      <a:pPr algn="ctr" fontAlgn="b"/>
                      <a:r>
                        <a:rPr lang="en-US" sz="1200" u="none" strike="noStrike" dirty="0">
                          <a:effectLst/>
                        </a:rPr>
                        <a:t>0.23</a:t>
                      </a:r>
                      <a:endParaRPr lang="en-US" sz="1200" b="0" i="0" u="none" strike="noStrike" dirty="0">
                        <a:effectLst/>
                        <a:latin typeface="Calibri"/>
                      </a:endParaRPr>
                    </a:p>
                  </a:txBody>
                  <a:tcPr marL="0" marR="0" marT="0" marB="0" anchor="b"/>
                </a:tc>
                <a:tc>
                  <a:txBody>
                    <a:bodyPr/>
                    <a:lstStyle/>
                    <a:p>
                      <a:pPr algn="ctr" fontAlgn="b"/>
                      <a:r>
                        <a:rPr lang="en-US" sz="1200" u="none" strike="noStrike" dirty="0">
                          <a:effectLst/>
                        </a:rPr>
                        <a:t>0.96</a:t>
                      </a:r>
                      <a:endParaRPr lang="en-US" sz="1200" b="0" i="0" u="none" strike="noStrike" dirty="0">
                        <a:effectLst/>
                        <a:latin typeface="Calibri"/>
                      </a:endParaRPr>
                    </a:p>
                  </a:txBody>
                  <a:tcPr marL="0" marR="0" marT="0" marB="0" anchor="b"/>
                </a:tc>
                <a:tc>
                  <a:txBody>
                    <a:bodyPr/>
                    <a:lstStyle/>
                    <a:p>
                      <a:pPr algn="ctr" fontAlgn="b"/>
                      <a:r>
                        <a:rPr lang="en-US" sz="1200" u="none" strike="noStrike" dirty="0">
                          <a:effectLst/>
                        </a:rPr>
                        <a:t>1.93</a:t>
                      </a:r>
                      <a:endParaRPr lang="en-US" sz="1200" b="0" i="0" u="none" strike="noStrike" dirty="0">
                        <a:effectLst/>
                        <a:latin typeface="Calibri"/>
                      </a:endParaRPr>
                    </a:p>
                  </a:txBody>
                  <a:tcPr marL="0" marR="0" marT="0" marB="0" anchor="b"/>
                </a:tc>
                <a:tc>
                  <a:txBody>
                    <a:bodyPr/>
                    <a:lstStyle/>
                    <a:p>
                      <a:pPr algn="ctr" fontAlgn="b"/>
                      <a:r>
                        <a:rPr lang="en-US" sz="1200" u="none" strike="noStrike" dirty="0">
                          <a:effectLst/>
                        </a:rPr>
                        <a:t>4.10</a:t>
                      </a:r>
                      <a:endParaRPr lang="en-US" sz="1200" b="0" i="0" u="none" strike="noStrike" dirty="0">
                        <a:effectLst/>
                        <a:latin typeface="Calibri"/>
                      </a:endParaRPr>
                    </a:p>
                  </a:txBody>
                  <a:tcPr marL="0" marR="0" marT="0" marB="0" anchor="b"/>
                </a:tc>
                <a:extLst>
                  <a:ext uri="{0D108BD9-81ED-4DB2-BD59-A6C34878D82A}">
                    <a16:rowId xmlns:a16="http://schemas.microsoft.com/office/drawing/2014/main" val="10003"/>
                  </a:ext>
                </a:extLst>
              </a:tr>
              <a:tr h="190500">
                <a:tc>
                  <a:txBody>
                    <a:bodyPr/>
                    <a:lstStyle/>
                    <a:p>
                      <a:pPr algn="ctr" fontAlgn="b"/>
                      <a:r>
                        <a:rPr lang="en-US" sz="1200" u="none" strike="noStrike" dirty="0">
                          <a:effectLst/>
                        </a:rPr>
                        <a:t>Rivaroxaban 20mg</a:t>
                      </a:r>
                      <a:endParaRPr lang="en-US" sz="1200" b="0" i="0" u="none" strike="noStrike" dirty="0">
                        <a:effectLst/>
                        <a:latin typeface="Calibri"/>
                      </a:endParaRPr>
                    </a:p>
                  </a:txBody>
                  <a:tcPr marL="0" marR="0" marT="0" marB="0" anchor="b"/>
                </a:tc>
                <a:tc>
                  <a:txBody>
                    <a:bodyPr/>
                    <a:lstStyle/>
                    <a:p>
                      <a:pPr algn="ctr" fontAlgn="b"/>
                      <a:r>
                        <a:rPr lang="en-US" sz="1200" u="none" strike="noStrike" dirty="0">
                          <a:effectLst/>
                        </a:rPr>
                        <a:t>1.00</a:t>
                      </a:r>
                      <a:endParaRPr lang="en-US" sz="1200" b="0" i="0" u="none" strike="noStrike" dirty="0">
                        <a:effectLst/>
                        <a:latin typeface="Calibri"/>
                      </a:endParaRPr>
                    </a:p>
                  </a:txBody>
                  <a:tcPr marL="0" marR="0" marT="0" marB="0" anchor="b"/>
                </a:tc>
                <a:tc>
                  <a:txBody>
                    <a:bodyPr/>
                    <a:lstStyle/>
                    <a:p>
                      <a:pPr algn="ctr" fontAlgn="b"/>
                      <a:r>
                        <a:rPr lang="en-US" sz="1200" u="none" strike="noStrike" dirty="0">
                          <a:effectLst/>
                        </a:rPr>
                        <a:t>0.66</a:t>
                      </a:r>
                      <a:endParaRPr lang="en-US" sz="1200" b="0" i="0" u="none" strike="noStrike" dirty="0">
                        <a:effectLst/>
                        <a:latin typeface="Calibri"/>
                      </a:endParaRPr>
                    </a:p>
                  </a:txBody>
                  <a:tcPr marL="0" marR="0" marT="0" marB="0" anchor="b"/>
                </a:tc>
                <a:tc>
                  <a:txBody>
                    <a:bodyPr/>
                    <a:lstStyle/>
                    <a:p>
                      <a:pPr algn="ctr" fontAlgn="b"/>
                      <a:r>
                        <a:rPr lang="en-US" sz="1200" u="none" strike="noStrike" dirty="0">
                          <a:effectLst/>
                        </a:rPr>
                        <a:t>0.98</a:t>
                      </a:r>
                      <a:endParaRPr lang="en-US" sz="1200" b="0" i="0" u="none" strike="noStrike" dirty="0">
                        <a:effectLst/>
                        <a:latin typeface="Calibri"/>
                      </a:endParaRPr>
                    </a:p>
                  </a:txBody>
                  <a:tcPr marL="0" marR="0" marT="0" marB="0" anchor="b"/>
                </a:tc>
                <a:tc>
                  <a:txBody>
                    <a:bodyPr/>
                    <a:lstStyle/>
                    <a:p>
                      <a:pPr algn="ctr" fontAlgn="b"/>
                      <a:r>
                        <a:rPr lang="en-US" sz="1200" u="none" strike="noStrike" dirty="0">
                          <a:effectLst/>
                        </a:rPr>
                        <a:t>1.45</a:t>
                      </a:r>
                      <a:endParaRPr lang="en-US" sz="1200" b="0" i="0" u="none" strike="noStrike" dirty="0">
                        <a:effectLst/>
                        <a:latin typeface="Calibri"/>
                      </a:endParaRPr>
                    </a:p>
                  </a:txBody>
                  <a:tcPr marL="0" marR="0" marT="0" marB="0" anchor="b"/>
                </a:tc>
                <a:tc>
                  <a:txBody>
                    <a:bodyPr/>
                    <a:lstStyle/>
                    <a:p>
                      <a:pPr algn="ctr" fontAlgn="b"/>
                      <a:r>
                        <a:rPr lang="en-US" sz="1200" u="none" strike="noStrike" dirty="0">
                          <a:effectLst/>
                        </a:rPr>
                        <a:t>2.49</a:t>
                      </a:r>
                      <a:endParaRPr lang="en-US" sz="1200" b="0" i="0" u="none" strike="noStrike" dirty="0">
                        <a:effectLst/>
                        <a:latin typeface="Calibri"/>
                      </a:endParaRPr>
                    </a:p>
                  </a:txBody>
                  <a:tcPr marL="0" marR="0" marT="0" marB="0" anchor="b"/>
                </a:tc>
                <a:extLst>
                  <a:ext uri="{0D108BD9-81ED-4DB2-BD59-A6C34878D82A}">
                    <a16:rowId xmlns:a16="http://schemas.microsoft.com/office/drawing/2014/main" val="10004"/>
                  </a:ext>
                </a:extLst>
              </a:tr>
              <a:tr h="200025">
                <a:tc>
                  <a:txBody>
                    <a:bodyPr/>
                    <a:lstStyle/>
                    <a:p>
                      <a:pPr algn="ctr" fontAlgn="b"/>
                      <a:r>
                        <a:rPr lang="en-US" sz="1200" u="none" strike="noStrike" dirty="0">
                          <a:effectLst/>
                        </a:rPr>
                        <a:t>Apixaban 10mg</a:t>
                      </a:r>
                      <a:endParaRPr lang="en-US" sz="1200" b="0" i="0" u="none" strike="noStrike" dirty="0">
                        <a:effectLst/>
                        <a:latin typeface="Calibri"/>
                      </a:endParaRPr>
                    </a:p>
                  </a:txBody>
                  <a:tcPr marL="0" marR="0" marT="0" marB="0" anchor="b"/>
                </a:tc>
                <a:tc>
                  <a:txBody>
                    <a:bodyPr/>
                    <a:lstStyle/>
                    <a:p>
                      <a:pPr algn="ctr" fontAlgn="b"/>
                      <a:r>
                        <a:rPr lang="en-US" sz="1200" u="none" strike="noStrike" dirty="0">
                          <a:effectLst/>
                        </a:rPr>
                        <a:t>1.00</a:t>
                      </a:r>
                      <a:endParaRPr lang="en-US" sz="1200" b="0" i="0" u="none" strike="noStrike" dirty="0">
                        <a:effectLst/>
                        <a:latin typeface="Calibri"/>
                      </a:endParaRPr>
                    </a:p>
                  </a:txBody>
                  <a:tcPr marL="0" marR="0" marT="0" marB="0" anchor="b"/>
                </a:tc>
                <a:tc>
                  <a:txBody>
                    <a:bodyPr/>
                    <a:lstStyle/>
                    <a:p>
                      <a:pPr algn="ctr" fontAlgn="b"/>
                      <a:r>
                        <a:rPr lang="en-US" sz="1200" u="none" strike="noStrike" dirty="0">
                          <a:effectLst/>
                        </a:rPr>
                        <a:t>0.41</a:t>
                      </a:r>
                      <a:endParaRPr lang="en-US" sz="1200" b="0" i="0" u="none" strike="noStrike" dirty="0">
                        <a:effectLst/>
                        <a:latin typeface="Calibri"/>
                      </a:endParaRPr>
                    </a:p>
                  </a:txBody>
                  <a:tcPr marL="0" marR="0" marT="0" marB="0" anchor="b"/>
                </a:tc>
                <a:tc>
                  <a:txBody>
                    <a:bodyPr/>
                    <a:lstStyle/>
                    <a:p>
                      <a:pPr algn="ctr" fontAlgn="b"/>
                      <a:r>
                        <a:rPr lang="en-US" sz="1200" u="none" strike="noStrike" dirty="0">
                          <a:effectLst/>
                        </a:rPr>
                        <a:t>0.96</a:t>
                      </a:r>
                      <a:endParaRPr lang="en-US" sz="1200" b="0" i="0" u="none" strike="noStrike" dirty="0">
                        <a:effectLst/>
                        <a:latin typeface="Calibri"/>
                      </a:endParaRPr>
                    </a:p>
                  </a:txBody>
                  <a:tcPr marL="0" marR="0" marT="0" marB="0" anchor="b"/>
                </a:tc>
                <a:tc>
                  <a:txBody>
                    <a:bodyPr/>
                    <a:lstStyle/>
                    <a:p>
                      <a:pPr algn="ctr" fontAlgn="b"/>
                      <a:r>
                        <a:rPr lang="en-US" sz="1200" u="none" strike="noStrike" dirty="0">
                          <a:effectLst/>
                        </a:rPr>
                        <a:t>1.80</a:t>
                      </a:r>
                      <a:endParaRPr lang="en-US" sz="1200" b="0" i="0" u="none" strike="noStrike" dirty="0">
                        <a:effectLst/>
                        <a:latin typeface="Calibri"/>
                      </a:endParaRPr>
                    </a:p>
                  </a:txBody>
                  <a:tcPr marL="0" marR="0" marT="0" marB="0" anchor="b"/>
                </a:tc>
                <a:tc>
                  <a:txBody>
                    <a:bodyPr/>
                    <a:lstStyle/>
                    <a:p>
                      <a:pPr algn="ctr" fontAlgn="b"/>
                      <a:r>
                        <a:rPr lang="en-US" sz="1200" u="none" strike="noStrike" dirty="0">
                          <a:effectLst/>
                        </a:rPr>
                        <a:t>3.19</a:t>
                      </a:r>
                      <a:endParaRPr lang="en-US" sz="1200" b="0" i="0" u="none" strike="noStrike" dirty="0">
                        <a:effectLst/>
                        <a:latin typeface="Calibri"/>
                      </a:endParaRPr>
                    </a:p>
                  </a:txBody>
                  <a:tcPr marL="0" marR="0" marT="0" marB="0" anchor="b"/>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183402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061CA-38FD-4EFB-8ADB-DE04D3F1E5ED}"/>
              </a:ext>
            </a:extLst>
          </p:cNvPr>
          <p:cNvSpPr>
            <a:spLocks noGrp="1"/>
          </p:cNvSpPr>
          <p:nvPr>
            <p:ph type="title"/>
          </p:nvPr>
        </p:nvSpPr>
        <p:spPr/>
        <p:txBody>
          <a:bodyPr>
            <a:normAutofit/>
          </a:bodyPr>
          <a:lstStyle/>
          <a:p>
            <a:r>
              <a:rPr lang="en-US" sz="2800" b="1" dirty="0">
                <a:solidFill>
                  <a:srgbClr val="0070B0"/>
                </a:solidFill>
              </a:rPr>
              <a:t>Pub Med citations with “real-world evidence”</a:t>
            </a:r>
            <a:br>
              <a:rPr lang="en-US" sz="2800" b="1" dirty="0">
                <a:solidFill>
                  <a:srgbClr val="0070B0"/>
                </a:solidFill>
              </a:rPr>
            </a:br>
            <a:r>
              <a:rPr lang="en-US" sz="2800" b="1" dirty="0">
                <a:solidFill>
                  <a:srgbClr val="0070B0"/>
                </a:solidFill>
              </a:rPr>
              <a:t>in title or abstract, by year</a:t>
            </a:r>
          </a:p>
        </p:txBody>
      </p:sp>
      <p:graphicFrame>
        <p:nvGraphicFramePr>
          <p:cNvPr id="3" name="Chart 2">
            <a:extLst>
              <a:ext uri="{FF2B5EF4-FFF2-40B4-BE49-F238E27FC236}">
                <a16:creationId xmlns:a16="http://schemas.microsoft.com/office/drawing/2014/main" id="{26538EEF-B2F2-4019-8EFC-FAB961264BCC}"/>
              </a:ext>
            </a:extLst>
          </p:cNvPr>
          <p:cNvGraphicFramePr>
            <a:graphicFrameLocks/>
          </p:cNvGraphicFramePr>
          <p:nvPr>
            <p:extLst>
              <p:ext uri="{D42A27DB-BD31-4B8C-83A1-F6EECF244321}">
                <p14:modId xmlns:p14="http://schemas.microsoft.com/office/powerpoint/2010/main" val="1950590763"/>
              </p:ext>
            </p:extLst>
          </p:nvPr>
        </p:nvGraphicFramePr>
        <p:xfrm>
          <a:off x="1200728" y="1965036"/>
          <a:ext cx="6576291" cy="40940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734083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5501"/>
            <a:ext cx="8229600" cy="1143000"/>
          </a:xfrm>
        </p:spPr>
        <p:txBody>
          <a:bodyPr>
            <a:noAutofit/>
          </a:bodyPr>
          <a:lstStyle/>
          <a:p>
            <a:r>
              <a:rPr lang="en-US" sz="2400" b="1" dirty="0">
                <a:solidFill>
                  <a:srgbClr val="0070B0"/>
                </a:solidFill>
              </a:rPr>
              <a:t>Covariate balance across study cohorts: distribution of maximum standardized mean differences for each study covariate across six pairwise comparisons</a:t>
            </a:r>
            <a:r>
              <a:rPr lang="en-US" sz="2400" b="1" baseline="30000" dirty="0">
                <a:solidFill>
                  <a:srgbClr val="0070B0"/>
                </a:solidFill>
              </a:rPr>
              <a:t>*</a:t>
            </a:r>
            <a:endParaRPr lang="en-US" sz="2400" b="1" dirty="0">
              <a:solidFill>
                <a:srgbClr val="0070B0"/>
              </a:solidFill>
            </a:endParaRPr>
          </a:p>
        </p:txBody>
      </p:sp>
      <p:graphicFrame>
        <p:nvGraphicFramePr>
          <p:cNvPr id="3" name="Table 2"/>
          <p:cNvGraphicFramePr>
            <a:graphicFrameLocks noGrp="1"/>
          </p:cNvGraphicFramePr>
          <p:nvPr>
            <p:extLst/>
          </p:nvPr>
        </p:nvGraphicFramePr>
        <p:xfrm>
          <a:off x="1911917" y="2398809"/>
          <a:ext cx="5176158" cy="2870991"/>
        </p:xfrm>
        <a:graphic>
          <a:graphicData uri="http://schemas.openxmlformats.org/drawingml/2006/table">
            <a:tbl>
              <a:tblPr firstRow="1" bandRow="1">
                <a:tableStyleId>{5C22544A-7EE6-4342-B048-85BDC9FD1C3A}</a:tableStyleId>
              </a:tblPr>
              <a:tblGrid>
                <a:gridCol w="1725386">
                  <a:extLst>
                    <a:ext uri="{9D8B030D-6E8A-4147-A177-3AD203B41FA5}">
                      <a16:colId xmlns:a16="http://schemas.microsoft.com/office/drawing/2014/main" val="20000"/>
                    </a:ext>
                  </a:extLst>
                </a:gridCol>
                <a:gridCol w="1725386">
                  <a:extLst>
                    <a:ext uri="{9D8B030D-6E8A-4147-A177-3AD203B41FA5}">
                      <a16:colId xmlns:a16="http://schemas.microsoft.com/office/drawing/2014/main" val="20001"/>
                    </a:ext>
                  </a:extLst>
                </a:gridCol>
                <a:gridCol w="1725386">
                  <a:extLst>
                    <a:ext uri="{9D8B030D-6E8A-4147-A177-3AD203B41FA5}">
                      <a16:colId xmlns:a16="http://schemas.microsoft.com/office/drawing/2014/main" val="20002"/>
                    </a:ext>
                  </a:extLst>
                </a:gridCol>
              </a:tblGrid>
              <a:tr h="736751">
                <a:tc>
                  <a:txBody>
                    <a:bodyPr/>
                    <a:lstStyle/>
                    <a:p>
                      <a:endParaRPr lang="en-US" dirty="0"/>
                    </a:p>
                    <a:p>
                      <a:r>
                        <a:rPr lang="en-US" dirty="0"/>
                        <a:t>SMD range</a:t>
                      </a:r>
                    </a:p>
                  </a:txBody>
                  <a:tcPr/>
                </a:tc>
                <a:tc>
                  <a:txBody>
                    <a:bodyPr/>
                    <a:lstStyle/>
                    <a:p>
                      <a:pPr algn="ctr"/>
                      <a:r>
                        <a:rPr lang="en-US" dirty="0"/>
                        <a:t>Unweighted</a:t>
                      </a:r>
                    </a:p>
                    <a:p>
                      <a:pPr algn="ctr"/>
                      <a:r>
                        <a:rPr lang="en-US" dirty="0"/>
                        <a:t>Unmatched</a:t>
                      </a:r>
                    </a:p>
                  </a:txBody>
                  <a:tcPr/>
                </a:tc>
                <a:tc>
                  <a:txBody>
                    <a:bodyPr/>
                    <a:lstStyle/>
                    <a:p>
                      <a:pPr algn="ctr"/>
                      <a:r>
                        <a:rPr lang="en-US" dirty="0"/>
                        <a:t>Matched</a:t>
                      </a:r>
                    </a:p>
                    <a:p>
                      <a:pPr algn="ctr"/>
                      <a:r>
                        <a:rPr lang="en-US" dirty="0"/>
                        <a:t>Weighted</a:t>
                      </a:r>
                    </a:p>
                  </a:txBody>
                  <a:tcPr/>
                </a:tc>
                <a:extLst>
                  <a:ext uri="{0D108BD9-81ED-4DB2-BD59-A6C34878D82A}">
                    <a16:rowId xmlns:a16="http://schemas.microsoft.com/office/drawing/2014/main" val="10000"/>
                  </a:ext>
                </a:extLst>
              </a:tr>
              <a:tr h="426848">
                <a:tc>
                  <a:txBody>
                    <a:bodyPr/>
                    <a:lstStyle/>
                    <a:p>
                      <a:r>
                        <a:rPr lang="en-US" dirty="0"/>
                        <a:t>0.00 – 0.01</a:t>
                      </a:r>
                    </a:p>
                  </a:txBody>
                  <a:tcPr/>
                </a:tc>
                <a:tc>
                  <a:txBody>
                    <a:bodyPr/>
                    <a:lstStyle/>
                    <a:p>
                      <a:pPr algn="ctr"/>
                      <a:r>
                        <a:rPr lang="en-US" dirty="0"/>
                        <a:t>1</a:t>
                      </a:r>
                    </a:p>
                  </a:txBody>
                  <a:tcPr/>
                </a:tc>
                <a:tc>
                  <a:txBody>
                    <a:bodyPr/>
                    <a:lstStyle/>
                    <a:p>
                      <a:pPr algn="ctr"/>
                      <a:r>
                        <a:rPr lang="en-US" dirty="0"/>
                        <a:t>109</a:t>
                      </a:r>
                    </a:p>
                  </a:txBody>
                  <a:tcPr/>
                </a:tc>
                <a:extLst>
                  <a:ext uri="{0D108BD9-81ED-4DB2-BD59-A6C34878D82A}">
                    <a16:rowId xmlns:a16="http://schemas.microsoft.com/office/drawing/2014/main" val="10001"/>
                  </a:ext>
                </a:extLst>
              </a:tr>
              <a:tr h="426848">
                <a:tc>
                  <a:txBody>
                    <a:bodyPr/>
                    <a:lstStyle/>
                    <a:p>
                      <a:r>
                        <a:rPr lang="en-US" dirty="0"/>
                        <a:t>0.02 – 0.04</a:t>
                      </a:r>
                    </a:p>
                  </a:txBody>
                  <a:tcPr/>
                </a:tc>
                <a:tc>
                  <a:txBody>
                    <a:bodyPr/>
                    <a:lstStyle/>
                    <a:p>
                      <a:pPr algn="ctr"/>
                      <a:r>
                        <a:rPr lang="en-US" dirty="0"/>
                        <a:t>18</a:t>
                      </a:r>
                    </a:p>
                  </a:txBody>
                  <a:tcPr/>
                </a:tc>
                <a:tc>
                  <a:txBody>
                    <a:bodyPr/>
                    <a:lstStyle/>
                    <a:p>
                      <a:pPr algn="ctr"/>
                      <a:r>
                        <a:rPr lang="en-US" dirty="0"/>
                        <a:t>3</a:t>
                      </a:r>
                    </a:p>
                  </a:txBody>
                  <a:tcPr/>
                </a:tc>
                <a:extLst>
                  <a:ext uri="{0D108BD9-81ED-4DB2-BD59-A6C34878D82A}">
                    <a16:rowId xmlns:a16="http://schemas.microsoft.com/office/drawing/2014/main" val="10002"/>
                  </a:ext>
                </a:extLst>
              </a:tr>
              <a:tr h="426848">
                <a:tc>
                  <a:txBody>
                    <a:bodyPr/>
                    <a:lstStyle/>
                    <a:p>
                      <a:r>
                        <a:rPr lang="en-US" dirty="0"/>
                        <a:t>0.05 – 0.09</a:t>
                      </a:r>
                    </a:p>
                  </a:txBody>
                  <a:tcPr/>
                </a:tc>
                <a:tc>
                  <a:txBody>
                    <a:bodyPr/>
                    <a:lstStyle/>
                    <a:p>
                      <a:pPr algn="ctr"/>
                      <a:r>
                        <a:rPr lang="en-US" dirty="0"/>
                        <a:t>44</a:t>
                      </a:r>
                    </a:p>
                  </a:txBody>
                  <a:tcPr/>
                </a:tc>
                <a:tc>
                  <a:txBody>
                    <a:bodyPr/>
                    <a:lstStyle/>
                    <a:p>
                      <a:pPr algn="ctr"/>
                      <a:r>
                        <a:rPr lang="en-US" dirty="0"/>
                        <a:t>0</a:t>
                      </a:r>
                    </a:p>
                  </a:txBody>
                  <a:tcPr/>
                </a:tc>
                <a:extLst>
                  <a:ext uri="{0D108BD9-81ED-4DB2-BD59-A6C34878D82A}">
                    <a16:rowId xmlns:a16="http://schemas.microsoft.com/office/drawing/2014/main" val="10003"/>
                  </a:ext>
                </a:extLst>
              </a:tr>
              <a:tr h="426848">
                <a:tc>
                  <a:txBody>
                    <a:bodyPr/>
                    <a:lstStyle/>
                    <a:p>
                      <a:r>
                        <a:rPr lang="en-US" dirty="0"/>
                        <a:t>0.10 – 0.19</a:t>
                      </a:r>
                    </a:p>
                  </a:txBody>
                  <a:tcPr/>
                </a:tc>
                <a:tc>
                  <a:txBody>
                    <a:bodyPr/>
                    <a:lstStyle/>
                    <a:p>
                      <a:pPr algn="ctr"/>
                      <a:r>
                        <a:rPr lang="en-US" dirty="0"/>
                        <a:t>38</a:t>
                      </a:r>
                    </a:p>
                  </a:txBody>
                  <a:tcPr/>
                </a:tc>
                <a:tc>
                  <a:txBody>
                    <a:bodyPr/>
                    <a:lstStyle/>
                    <a:p>
                      <a:pPr algn="ctr"/>
                      <a:r>
                        <a:rPr lang="en-US" dirty="0"/>
                        <a:t>0</a:t>
                      </a:r>
                    </a:p>
                  </a:txBody>
                  <a:tcPr/>
                </a:tc>
                <a:extLst>
                  <a:ext uri="{0D108BD9-81ED-4DB2-BD59-A6C34878D82A}">
                    <a16:rowId xmlns:a16="http://schemas.microsoft.com/office/drawing/2014/main" val="10004"/>
                  </a:ext>
                </a:extLst>
              </a:tr>
              <a:tr h="426848">
                <a:tc>
                  <a:txBody>
                    <a:bodyPr/>
                    <a:lstStyle/>
                    <a:p>
                      <a:r>
                        <a:rPr lang="en-US" dirty="0"/>
                        <a:t>≥ 0.20</a:t>
                      </a:r>
                    </a:p>
                  </a:txBody>
                  <a:tcPr/>
                </a:tc>
                <a:tc>
                  <a:txBody>
                    <a:bodyPr/>
                    <a:lstStyle/>
                    <a:p>
                      <a:pPr algn="ctr"/>
                      <a:r>
                        <a:rPr lang="en-US" dirty="0"/>
                        <a:t>11</a:t>
                      </a:r>
                    </a:p>
                  </a:txBody>
                  <a:tcPr/>
                </a:tc>
                <a:tc>
                  <a:txBody>
                    <a:bodyPr/>
                    <a:lstStyle/>
                    <a:p>
                      <a:pPr algn="ctr"/>
                      <a:r>
                        <a:rPr lang="en-US" dirty="0"/>
                        <a:t>0</a:t>
                      </a:r>
                    </a:p>
                  </a:txBody>
                  <a:tcPr/>
                </a:tc>
                <a:extLst>
                  <a:ext uri="{0D108BD9-81ED-4DB2-BD59-A6C34878D82A}">
                    <a16:rowId xmlns:a16="http://schemas.microsoft.com/office/drawing/2014/main" val="10005"/>
                  </a:ext>
                </a:extLst>
              </a:tr>
            </a:tbl>
          </a:graphicData>
        </a:graphic>
      </p:graphicFrame>
      <p:sp>
        <p:nvSpPr>
          <p:cNvPr id="5" name="TextBox 4"/>
          <p:cNvSpPr txBox="1"/>
          <p:nvPr/>
        </p:nvSpPr>
        <p:spPr>
          <a:xfrm>
            <a:off x="2000250" y="5562600"/>
            <a:ext cx="1924373" cy="1015663"/>
          </a:xfrm>
          <a:prstGeom prst="rect">
            <a:avLst/>
          </a:prstGeom>
          <a:noFill/>
        </p:spPr>
        <p:txBody>
          <a:bodyPr wrap="none" rtlCol="0">
            <a:spAutoFit/>
          </a:bodyPr>
          <a:lstStyle/>
          <a:p>
            <a:r>
              <a:rPr lang="en-US" sz="2000" baseline="30000" dirty="0"/>
              <a:t>*</a:t>
            </a:r>
            <a:r>
              <a:rPr lang="en-US" sz="2000" dirty="0"/>
              <a:t>D vs. W	  R vs. D</a:t>
            </a:r>
          </a:p>
          <a:p>
            <a:r>
              <a:rPr lang="en-US" sz="2000" dirty="0"/>
              <a:t>  R vs. W	  R vs. A</a:t>
            </a:r>
          </a:p>
          <a:p>
            <a:r>
              <a:rPr lang="en-US" sz="2000" dirty="0"/>
              <a:t>  A vs. W	  D vs. A</a:t>
            </a:r>
          </a:p>
        </p:txBody>
      </p:sp>
    </p:spTree>
    <p:extLst>
      <p:ext uri="{BB962C8B-B14F-4D97-AF65-F5344CB8AC3E}">
        <p14:creationId xmlns:p14="http://schemas.microsoft.com/office/powerpoint/2010/main" val="13553145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5690"/>
            <a:ext cx="8229600" cy="1143000"/>
          </a:xfrm>
        </p:spPr>
        <p:txBody>
          <a:bodyPr>
            <a:normAutofit/>
          </a:bodyPr>
          <a:lstStyle/>
          <a:p>
            <a:r>
              <a:rPr lang="en-US" sz="3000" b="1" dirty="0">
                <a:solidFill>
                  <a:srgbClr val="0070B0"/>
                </a:solidFill>
              </a:rPr>
              <a:t>Cohort sizes and event counts</a:t>
            </a:r>
          </a:p>
        </p:txBody>
      </p:sp>
      <p:graphicFrame>
        <p:nvGraphicFramePr>
          <p:cNvPr id="4" name="Table 3"/>
          <p:cNvGraphicFramePr>
            <a:graphicFrameLocks noGrp="1"/>
          </p:cNvGraphicFramePr>
          <p:nvPr>
            <p:extLst/>
          </p:nvPr>
        </p:nvGraphicFramePr>
        <p:xfrm>
          <a:off x="1977600" y="1807400"/>
          <a:ext cx="5056800" cy="640080"/>
        </p:xfrm>
        <a:graphic>
          <a:graphicData uri="http://schemas.openxmlformats.org/drawingml/2006/table">
            <a:tbl>
              <a:tblPr firstRow="1" bandRow="1">
                <a:tableStyleId>{5C22544A-7EE6-4342-B048-85BDC9FD1C3A}</a:tableStyleId>
              </a:tblPr>
              <a:tblGrid>
                <a:gridCol w="1224000">
                  <a:extLst>
                    <a:ext uri="{9D8B030D-6E8A-4147-A177-3AD203B41FA5}">
                      <a16:colId xmlns:a16="http://schemas.microsoft.com/office/drawing/2014/main" val="3795579525"/>
                    </a:ext>
                  </a:extLst>
                </a:gridCol>
                <a:gridCol w="1231200">
                  <a:extLst>
                    <a:ext uri="{9D8B030D-6E8A-4147-A177-3AD203B41FA5}">
                      <a16:colId xmlns:a16="http://schemas.microsoft.com/office/drawing/2014/main" val="533104405"/>
                    </a:ext>
                  </a:extLst>
                </a:gridCol>
                <a:gridCol w="1382400">
                  <a:extLst>
                    <a:ext uri="{9D8B030D-6E8A-4147-A177-3AD203B41FA5}">
                      <a16:colId xmlns:a16="http://schemas.microsoft.com/office/drawing/2014/main" val="3291789158"/>
                    </a:ext>
                  </a:extLst>
                </a:gridCol>
                <a:gridCol w="1219200">
                  <a:extLst>
                    <a:ext uri="{9D8B030D-6E8A-4147-A177-3AD203B41FA5}">
                      <a16:colId xmlns:a16="http://schemas.microsoft.com/office/drawing/2014/main" val="359115814"/>
                    </a:ext>
                  </a:extLst>
                </a:gridCol>
              </a:tblGrid>
              <a:tr h="370840">
                <a:tc>
                  <a:txBody>
                    <a:bodyPr/>
                    <a:lstStyle/>
                    <a:p>
                      <a:pPr algn="ctr"/>
                      <a:r>
                        <a:rPr lang="en-US" dirty="0"/>
                        <a:t>Warfarin</a:t>
                      </a:r>
                    </a:p>
                    <a:p>
                      <a:pPr algn="ctr"/>
                      <a:r>
                        <a:rPr lang="en-US" dirty="0"/>
                        <a:t>n=183,318</a:t>
                      </a:r>
                    </a:p>
                  </a:txBody>
                  <a:tcPr/>
                </a:tc>
                <a:tc>
                  <a:txBody>
                    <a:bodyPr/>
                    <a:lstStyle/>
                    <a:p>
                      <a:pPr algn="ctr"/>
                      <a:r>
                        <a:rPr lang="en-US" dirty="0"/>
                        <a:t>Dabigatran</a:t>
                      </a:r>
                    </a:p>
                    <a:p>
                      <a:pPr algn="ctr"/>
                      <a:r>
                        <a:rPr lang="en-US" dirty="0"/>
                        <a:t>n=86,198</a:t>
                      </a:r>
                    </a:p>
                  </a:txBody>
                  <a:tcPr/>
                </a:tc>
                <a:tc>
                  <a:txBody>
                    <a:bodyPr/>
                    <a:lstStyle/>
                    <a:p>
                      <a:pPr algn="ctr"/>
                      <a:r>
                        <a:rPr lang="en-US" dirty="0"/>
                        <a:t>Rivaroxaban</a:t>
                      </a:r>
                    </a:p>
                    <a:p>
                      <a:pPr algn="ctr"/>
                      <a:r>
                        <a:rPr lang="en-US" dirty="0"/>
                        <a:t>n=106,389</a:t>
                      </a:r>
                    </a:p>
                  </a:txBody>
                  <a:tcPr/>
                </a:tc>
                <a:tc>
                  <a:txBody>
                    <a:bodyPr/>
                    <a:lstStyle/>
                    <a:p>
                      <a:pPr algn="ctr"/>
                      <a:r>
                        <a:rPr lang="en-US" dirty="0"/>
                        <a:t>Apixaban</a:t>
                      </a:r>
                    </a:p>
                    <a:p>
                      <a:pPr algn="ctr"/>
                      <a:r>
                        <a:rPr lang="en-US" dirty="0"/>
                        <a:t>n=73,039</a:t>
                      </a:r>
                    </a:p>
                  </a:txBody>
                  <a:tcPr/>
                </a:tc>
                <a:extLst>
                  <a:ext uri="{0D108BD9-81ED-4DB2-BD59-A6C34878D82A}">
                    <a16:rowId xmlns:a16="http://schemas.microsoft.com/office/drawing/2014/main" val="2663788351"/>
                  </a:ext>
                </a:extLst>
              </a:tr>
            </a:tbl>
          </a:graphicData>
        </a:graphic>
      </p:graphicFrame>
      <p:graphicFrame>
        <p:nvGraphicFramePr>
          <p:cNvPr id="5" name="Table 4"/>
          <p:cNvGraphicFramePr>
            <a:graphicFrameLocks noGrp="1"/>
          </p:cNvGraphicFramePr>
          <p:nvPr>
            <p:extLst/>
          </p:nvPr>
        </p:nvGraphicFramePr>
        <p:xfrm>
          <a:off x="2539200" y="3324900"/>
          <a:ext cx="3789600" cy="1854200"/>
        </p:xfrm>
        <a:graphic>
          <a:graphicData uri="http://schemas.openxmlformats.org/drawingml/2006/table">
            <a:tbl>
              <a:tblPr firstRow="1" bandRow="1">
                <a:tableStyleId>{5C22544A-7EE6-4342-B048-85BDC9FD1C3A}</a:tableStyleId>
              </a:tblPr>
              <a:tblGrid>
                <a:gridCol w="2522400">
                  <a:extLst>
                    <a:ext uri="{9D8B030D-6E8A-4147-A177-3AD203B41FA5}">
                      <a16:colId xmlns:a16="http://schemas.microsoft.com/office/drawing/2014/main" val="3630184185"/>
                    </a:ext>
                  </a:extLst>
                </a:gridCol>
                <a:gridCol w="1267200">
                  <a:extLst>
                    <a:ext uri="{9D8B030D-6E8A-4147-A177-3AD203B41FA5}">
                      <a16:colId xmlns:a16="http://schemas.microsoft.com/office/drawing/2014/main" val="1887429504"/>
                    </a:ext>
                  </a:extLst>
                </a:gridCol>
              </a:tblGrid>
              <a:tr h="370840">
                <a:tc>
                  <a:txBody>
                    <a:bodyPr/>
                    <a:lstStyle/>
                    <a:p>
                      <a:endParaRPr lang="en-US" dirty="0"/>
                    </a:p>
                  </a:txBody>
                  <a:tcPr/>
                </a:tc>
                <a:tc>
                  <a:txBody>
                    <a:bodyPr/>
                    <a:lstStyle/>
                    <a:p>
                      <a:pPr algn="ctr"/>
                      <a:r>
                        <a:rPr lang="en-US" dirty="0"/>
                        <a:t>Events</a:t>
                      </a:r>
                      <a:r>
                        <a:rPr lang="en-US" baseline="0" dirty="0"/>
                        <a:t> (n)</a:t>
                      </a:r>
                      <a:endParaRPr lang="en-US" dirty="0"/>
                    </a:p>
                  </a:txBody>
                  <a:tcPr/>
                </a:tc>
                <a:extLst>
                  <a:ext uri="{0D108BD9-81ED-4DB2-BD59-A6C34878D82A}">
                    <a16:rowId xmlns:a16="http://schemas.microsoft.com/office/drawing/2014/main" val="117921834"/>
                  </a:ext>
                </a:extLst>
              </a:tr>
              <a:tr h="370840">
                <a:tc>
                  <a:txBody>
                    <a:bodyPr/>
                    <a:lstStyle/>
                    <a:p>
                      <a:r>
                        <a:rPr lang="en-US" dirty="0"/>
                        <a:t>Thromboembolic stroke</a:t>
                      </a:r>
                    </a:p>
                  </a:txBody>
                  <a:tcPr/>
                </a:tc>
                <a:tc>
                  <a:txBody>
                    <a:bodyPr/>
                    <a:lstStyle/>
                    <a:p>
                      <a:pPr algn="ctr"/>
                      <a:r>
                        <a:rPr lang="en-US" dirty="0"/>
                        <a:t>1,595</a:t>
                      </a:r>
                    </a:p>
                  </a:txBody>
                  <a:tcPr/>
                </a:tc>
                <a:extLst>
                  <a:ext uri="{0D108BD9-81ED-4DB2-BD59-A6C34878D82A}">
                    <a16:rowId xmlns:a16="http://schemas.microsoft.com/office/drawing/2014/main" val="1887729536"/>
                  </a:ext>
                </a:extLst>
              </a:tr>
              <a:tr h="370840">
                <a:tc>
                  <a:txBody>
                    <a:bodyPr/>
                    <a:lstStyle/>
                    <a:p>
                      <a:r>
                        <a:rPr lang="en-US" dirty="0"/>
                        <a:t>Intracranial hemorrhage</a:t>
                      </a:r>
                    </a:p>
                  </a:txBody>
                  <a:tcPr/>
                </a:tc>
                <a:tc>
                  <a:txBody>
                    <a:bodyPr/>
                    <a:lstStyle/>
                    <a:p>
                      <a:pPr algn="ctr"/>
                      <a:r>
                        <a:rPr lang="en-US" dirty="0"/>
                        <a:t>1,018</a:t>
                      </a:r>
                    </a:p>
                  </a:txBody>
                  <a:tcPr/>
                </a:tc>
                <a:extLst>
                  <a:ext uri="{0D108BD9-81ED-4DB2-BD59-A6C34878D82A}">
                    <a16:rowId xmlns:a16="http://schemas.microsoft.com/office/drawing/2014/main" val="3526641177"/>
                  </a:ext>
                </a:extLst>
              </a:tr>
              <a:tr h="370840">
                <a:tc>
                  <a:txBody>
                    <a:bodyPr/>
                    <a:lstStyle/>
                    <a:p>
                      <a:r>
                        <a:rPr lang="en-US" dirty="0"/>
                        <a:t>Major extracranial bleed</a:t>
                      </a:r>
                    </a:p>
                  </a:txBody>
                  <a:tcPr/>
                </a:tc>
                <a:tc>
                  <a:txBody>
                    <a:bodyPr/>
                    <a:lstStyle/>
                    <a:p>
                      <a:pPr algn="ctr"/>
                      <a:r>
                        <a:rPr lang="en-US" dirty="0"/>
                        <a:t>4,379</a:t>
                      </a:r>
                    </a:p>
                  </a:txBody>
                  <a:tcPr/>
                </a:tc>
                <a:extLst>
                  <a:ext uri="{0D108BD9-81ED-4DB2-BD59-A6C34878D82A}">
                    <a16:rowId xmlns:a16="http://schemas.microsoft.com/office/drawing/2014/main" val="2826817990"/>
                  </a:ext>
                </a:extLst>
              </a:tr>
              <a:tr h="370840">
                <a:tc>
                  <a:txBody>
                    <a:bodyPr/>
                    <a:lstStyle/>
                    <a:p>
                      <a:r>
                        <a:rPr lang="en-US" dirty="0"/>
                        <a:t>All-cause mortality</a:t>
                      </a:r>
                    </a:p>
                  </a:txBody>
                  <a:tcPr/>
                </a:tc>
                <a:tc>
                  <a:txBody>
                    <a:bodyPr/>
                    <a:lstStyle/>
                    <a:p>
                      <a:pPr algn="ctr"/>
                      <a:r>
                        <a:rPr lang="en-US" dirty="0"/>
                        <a:t>4,271</a:t>
                      </a:r>
                    </a:p>
                  </a:txBody>
                  <a:tcPr/>
                </a:tc>
                <a:extLst>
                  <a:ext uri="{0D108BD9-81ED-4DB2-BD59-A6C34878D82A}">
                    <a16:rowId xmlns:a16="http://schemas.microsoft.com/office/drawing/2014/main" val="1624518696"/>
                  </a:ext>
                </a:extLst>
              </a:tr>
            </a:tbl>
          </a:graphicData>
        </a:graphic>
      </p:graphicFrame>
    </p:spTree>
    <p:extLst>
      <p:ext uri="{BB962C8B-B14F-4D97-AF65-F5344CB8AC3E}">
        <p14:creationId xmlns:p14="http://schemas.microsoft.com/office/powerpoint/2010/main" val="3310832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538"/>
            <a:ext cx="8229600" cy="1143000"/>
          </a:xfrm>
        </p:spPr>
        <p:txBody>
          <a:bodyPr>
            <a:normAutofit/>
          </a:bodyPr>
          <a:lstStyle/>
          <a:p>
            <a:r>
              <a:rPr lang="en-US" sz="2800" b="1" dirty="0">
                <a:solidFill>
                  <a:srgbClr val="0070B0"/>
                </a:solidFill>
              </a:rPr>
              <a:t>Adjusted hazard ratios (95% CI) for </a:t>
            </a:r>
            <a:br>
              <a:rPr lang="en-US" sz="2800" b="1" dirty="0">
                <a:solidFill>
                  <a:srgbClr val="0070B0"/>
                </a:solidFill>
              </a:rPr>
            </a:br>
            <a:r>
              <a:rPr lang="en-US" sz="2800" b="1" dirty="0">
                <a:solidFill>
                  <a:srgbClr val="0070B0"/>
                </a:solidFill>
              </a:rPr>
              <a:t>NOAC vs. warfarin comparisons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66931"/>
            <a:ext cx="9145948" cy="4286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13942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538"/>
            <a:ext cx="8229600" cy="1143000"/>
          </a:xfrm>
        </p:spPr>
        <p:txBody>
          <a:bodyPr>
            <a:normAutofit/>
          </a:bodyPr>
          <a:lstStyle/>
          <a:p>
            <a:r>
              <a:rPr lang="en-US" sz="2800" b="1" dirty="0">
                <a:solidFill>
                  <a:srgbClr val="0070B0"/>
                </a:solidFill>
              </a:rPr>
              <a:t>Adjusted hazard ratios (95% CI) for</a:t>
            </a:r>
            <a:br>
              <a:rPr lang="en-US" sz="2800" b="1" dirty="0">
                <a:solidFill>
                  <a:srgbClr val="0070B0"/>
                </a:solidFill>
              </a:rPr>
            </a:br>
            <a:r>
              <a:rPr lang="en-US" sz="2800" b="1" dirty="0">
                <a:solidFill>
                  <a:srgbClr val="0070B0"/>
                </a:solidFill>
              </a:rPr>
              <a:t>NOAC vs. NOAC comparisons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8" y="1865613"/>
            <a:ext cx="9094098" cy="4249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53538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2344"/>
            <a:ext cx="8229600" cy="1143000"/>
          </a:xfrm>
        </p:spPr>
        <p:txBody>
          <a:bodyPr>
            <a:normAutofit/>
          </a:bodyPr>
          <a:lstStyle/>
          <a:p>
            <a:r>
              <a:rPr lang="en-US" sz="2800" b="1" dirty="0">
                <a:solidFill>
                  <a:srgbClr val="0070B0"/>
                </a:solidFill>
              </a:rPr>
              <a:t>Kaplan-Meier plots</a:t>
            </a:r>
          </a:p>
        </p:txBody>
      </p:sp>
      <p:pic>
        <p:nvPicPr>
          <p:cNvPr id="4" name="Picture 3">
            <a:extLst>
              <a:ext uri="{FF2B5EF4-FFF2-40B4-BE49-F238E27FC236}">
                <a16:creationId xmlns:a16="http://schemas.microsoft.com/office/drawing/2014/main" id="{A7772BAE-891B-441B-BF9A-2832DB84C4C2}"/>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86681" y="1274617"/>
            <a:ext cx="7379853" cy="5261039"/>
          </a:xfrm>
          <a:prstGeom prst="rect">
            <a:avLst/>
          </a:prstGeom>
        </p:spPr>
      </p:pic>
    </p:spTree>
    <p:extLst>
      <p:ext uri="{BB962C8B-B14F-4D97-AF65-F5344CB8AC3E}">
        <p14:creationId xmlns:p14="http://schemas.microsoft.com/office/powerpoint/2010/main" val="34509292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2344"/>
            <a:ext cx="8229600" cy="1143000"/>
          </a:xfrm>
        </p:spPr>
        <p:txBody>
          <a:bodyPr>
            <a:normAutofit/>
          </a:bodyPr>
          <a:lstStyle/>
          <a:p>
            <a:r>
              <a:rPr lang="en-US" sz="2800" b="1" dirty="0">
                <a:solidFill>
                  <a:srgbClr val="0070B0"/>
                </a:solidFill>
              </a:rPr>
              <a:t>Sensitivity analyses</a:t>
            </a:r>
          </a:p>
        </p:txBody>
      </p:sp>
      <p:sp>
        <p:nvSpPr>
          <p:cNvPr id="3" name="TextBox 2"/>
          <p:cNvSpPr txBox="1"/>
          <p:nvPr/>
        </p:nvSpPr>
        <p:spPr>
          <a:xfrm>
            <a:off x="1856693" y="1703080"/>
            <a:ext cx="6548398" cy="4131900"/>
          </a:xfrm>
          <a:prstGeom prst="rect">
            <a:avLst/>
          </a:prstGeom>
          <a:noFill/>
        </p:spPr>
        <p:txBody>
          <a:bodyPr wrap="square" rtlCol="0">
            <a:spAutoFit/>
          </a:bodyPr>
          <a:lstStyle/>
          <a:p>
            <a:pPr marL="285750" indent="-285750">
              <a:spcAft>
                <a:spcPts val="300"/>
              </a:spcAft>
              <a:buClr>
                <a:srgbClr val="336699"/>
              </a:buClr>
              <a:buFont typeface="Arial" panose="020B0604020202020204" pitchFamily="34" charset="0"/>
              <a:buChar char="•"/>
            </a:pPr>
            <a:r>
              <a:rPr lang="en-US" sz="2400" dirty="0"/>
              <a:t>14 day gap allowance</a:t>
            </a:r>
          </a:p>
          <a:p>
            <a:pPr marL="285750" indent="-285750">
              <a:spcAft>
                <a:spcPts val="300"/>
              </a:spcAft>
              <a:buClr>
                <a:srgbClr val="336699"/>
              </a:buClr>
              <a:buFont typeface="Arial" panose="020B0604020202020204" pitchFamily="34" charset="0"/>
              <a:buChar char="•"/>
            </a:pPr>
            <a:r>
              <a:rPr lang="en-US" sz="2400" dirty="0"/>
              <a:t>Restricted to ≥ 2 </a:t>
            </a:r>
            <a:r>
              <a:rPr lang="en-US" sz="2400" dirty="0" err="1"/>
              <a:t>dispensings</a:t>
            </a:r>
            <a:endParaRPr lang="en-US" sz="2400" dirty="0"/>
          </a:p>
          <a:p>
            <a:pPr marL="285750" indent="-285750">
              <a:spcAft>
                <a:spcPts val="300"/>
              </a:spcAft>
              <a:buClr>
                <a:srgbClr val="336699"/>
              </a:buClr>
              <a:buFont typeface="Arial" panose="020B0604020202020204" pitchFamily="34" charset="0"/>
              <a:buChar char="•"/>
            </a:pPr>
            <a:r>
              <a:rPr lang="en-US" sz="2400" dirty="0"/>
              <a:t>Restricted to post-apixaban approval</a:t>
            </a:r>
          </a:p>
          <a:p>
            <a:pPr marL="285750" indent="-285750">
              <a:spcAft>
                <a:spcPts val="300"/>
              </a:spcAft>
              <a:buClr>
                <a:srgbClr val="336699"/>
              </a:buClr>
              <a:buFont typeface="Arial" panose="020B0604020202020204" pitchFamily="34" charset="0"/>
              <a:buChar char="•"/>
            </a:pPr>
            <a:r>
              <a:rPr lang="en-US" sz="2400" dirty="0"/>
              <a:t>Multivariable regression</a:t>
            </a:r>
          </a:p>
          <a:p>
            <a:pPr marL="742950" lvl="1" indent="-285750">
              <a:spcAft>
                <a:spcPts val="300"/>
              </a:spcAft>
              <a:buClr>
                <a:srgbClr val="336699"/>
              </a:buClr>
              <a:buFont typeface="Arial" panose="020B0604020202020204" pitchFamily="34" charset="0"/>
              <a:buChar char="•"/>
            </a:pPr>
            <a:r>
              <a:rPr lang="en-US" sz="2400" dirty="0"/>
              <a:t>Crude </a:t>
            </a:r>
          </a:p>
          <a:p>
            <a:pPr marL="742950" lvl="1" indent="-285750">
              <a:spcAft>
                <a:spcPts val="300"/>
              </a:spcAft>
              <a:buClr>
                <a:srgbClr val="336699"/>
              </a:buClr>
              <a:buFont typeface="Arial" panose="020B0604020202020204" pitchFamily="34" charset="0"/>
              <a:buChar char="•"/>
            </a:pPr>
            <a:r>
              <a:rPr lang="en-US" sz="2400" dirty="0"/>
              <a:t>Adjusted</a:t>
            </a:r>
          </a:p>
          <a:p>
            <a:pPr marL="285750" indent="-285750">
              <a:spcAft>
                <a:spcPts val="300"/>
              </a:spcAft>
              <a:buClr>
                <a:srgbClr val="336699"/>
              </a:buClr>
              <a:buFont typeface="Arial" panose="020B0604020202020204" pitchFamily="34" charset="0"/>
              <a:buChar char="•"/>
            </a:pPr>
            <a:r>
              <a:rPr lang="en-US" sz="2400" dirty="0"/>
              <a:t>Post hoc (including most or all warfarin users)</a:t>
            </a:r>
          </a:p>
          <a:p>
            <a:pPr marL="742950" lvl="1" indent="-285750">
              <a:spcAft>
                <a:spcPts val="300"/>
              </a:spcAft>
              <a:buClr>
                <a:srgbClr val="336699"/>
              </a:buClr>
              <a:buFont typeface="Arial" panose="020B0604020202020204" pitchFamily="34" charset="0"/>
              <a:buChar char="•"/>
            </a:pPr>
            <a:r>
              <a:rPr lang="en-US" sz="2400" dirty="0"/>
              <a:t>Multivariable adjustment</a:t>
            </a:r>
          </a:p>
          <a:p>
            <a:pPr marL="742950" lvl="1" indent="-285750">
              <a:spcAft>
                <a:spcPts val="300"/>
              </a:spcAft>
              <a:buClr>
                <a:srgbClr val="336699"/>
              </a:buClr>
              <a:buFont typeface="Arial" panose="020B0604020202020204" pitchFamily="34" charset="0"/>
              <a:buChar char="•"/>
            </a:pPr>
            <a:r>
              <a:rPr lang="en-US" sz="2400" dirty="0"/>
              <a:t>Trimmed analyses</a:t>
            </a:r>
          </a:p>
          <a:p>
            <a:pPr marL="742950" lvl="1" indent="-285750">
              <a:spcAft>
                <a:spcPts val="300"/>
              </a:spcAft>
              <a:buClr>
                <a:srgbClr val="336699"/>
              </a:buClr>
              <a:buFont typeface="Arial" panose="020B0604020202020204" pitchFamily="34" charset="0"/>
              <a:buChar char="•"/>
            </a:pPr>
            <a:r>
              <a:rPr lang="en-US" sz="2400" dirty="0"/>
              <a:t>Interacted splines analyses</a:t>
            </a:r>
          </a:p>
        </p:txBody>
      </p:sp>
    </p:spTree>
    <p:extLst>
      <p:ext uri="{BB962C8B-B14F-4D97-AF65-F5344CB8AC3E}">
        <p14:creationId xmlns:p14="http://schemas.microsoft.com/office/powerpoint/2010/main" val="19192292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5944"/>
            <a:ext cx="8229600" cy="1143000"/>
          </a:xfrm>
        </p:spPr>
        <p:txBody>
          <a:bodyPr>
            <a:normAutofit/>
          </a:bodyPr>
          <a:lstStyle/>
          <a:p>
            <a:r>
              <a:rPr lang="en-US" sz="2800" b="1" dirty="0">
                <a:solidFill>
                  <a:srgbClr val="0070B0"/>
                </a:solidFill>
              </a:rPr>
              <a:t>Conclusions</a:t>
            </a:r>
          </a:p>
        </p:txBody>
      </p:sp>
      <p:sp>
        <p:nvSpPr>
          <p:cNvPr id="3" name="TextBox 2"/>
          <p:cNvSpPr txBox="1"/>
          <p:nvPr/>
        </p:nvSpPr>
        <p:spPr>
          <a:xfrm>
            <a:off x="1069203" y="1526382"/>
            <a:ext cx="7264212" cy="1608133"/>
          </a:xfrm>
          <a:prstGeom prst="rect">
            <a:avLst/>
          </a:prstGeom>
          <a:noFill/>
        </p:spPr>
        <p:txBody>
          <a:bodyPr wrap="square" rtlCol="0">
            <a:spAutoFit/>
          </a:bodyPr>
          <a:lstStyle/>
          <a:p>
            <a:pPr marL="285750" indent="-285750">
              <a:spcAft>
                <a:spcPts val="300"/>
              </a:spcAft>
              <a:buClr>
                <a:srgbClr val="336699"/>
              </a:buClr>
              <a:buFont typeface="Arial" panose="020B0604020202020204" pitchFamily="34" charset="0"/>
              <a:buChar char="•"/>
            </a:pPr>
            <a:r>
              <a:rPr lang="en-US" sz="2400" dirty="0"/>
              <a:t>NOACs have a more favorable benefit-harm balance than warfarin</a:t>
            </a:r>
          </a:p>
          <a:p>
            <a:pPr marL="285750" indent="-285750">
              <a:spcAft>
                <a:spcPts val="300"/>
              </a:spcAft>
              <a:buClr>
                <a:srgbClr val="336699"/>
              </a:buClr>
              <a:buFont typeface="Arial" panose="020B0604020202020204" pitchFamily="34" charset="0"/>
              <a:buChar char="•"/>
            </a:pPr>
            <a:r>
              <a:rPr lang="en-US" sz="2400" dirty="0"/>
              <a:t>Among NOACs, rivaroxaban has a less favorable benefit-harm balance than dabigatran or apixaban</a:t>
            </a:r>
          </a:p>
        </p:txBody>
      </p:sp>
    </p:spTree>
    <p:extLst>
      <p:ext uri="{BB962C8B-B14F-4D97-AF65-F5344CB8AC3E}">
        <p14:creationId xmlns:p14="http://schemas.microsoft.com/office/powerpoint/2010/main" val="16661954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2340"/>
            <a:ext cx="8229600" cy="3994311"/>
          </a:xfrm>
        </p:spPr>
        <p:txBody>
          <a:bodyPr>
            <a:normAutofit fontScale="90000"/>
          </a:bodyPr>
          <a:lstStyle/>
          <a:p>
            <a:r>
              <a:rPr lang="en-US" sz="2800" b="1" dirty="0">
                <a:solidFill>
                  <a:srgbClr val="0070B0"/>
                </a:solidFill>
              </a:rPr>
              <a:t>Does this study constitute RWE upon which </a:t>
            </a:r>
            <a:br>
              <a:rPr lang="en-US" sz="2800" b="1" dirty="0">
                <a:solidFill>
                  <a:srgbClr val="0070B0"/>
                </a:solidFill>
              </a:rPr>
            </a:br>
            <a:r>
              <a:rPr lang="en-US" sz="2800" b="1" dirty="0">
                <a:solidFill>
                  <a:srgbClr val="0070B0"/>
                </a:solidFill>
              </a:rPr>
              <a:t>regulatory decisions can be made for </a:t>
            </a:r>
            <a:br>
              <a:rPr lang="en-US" sz="2800" b="1" dirty="0">
                <a:solidFill>
                  <a:srgbClr val="0070B0"/>
                </a:solidFill>
              </a:rPr>
            </a:br>
            <a:r>
              <a:rPr lang="en-US" sz="2800" b="1" dirty="0">
                <a:solidFill>
                  <a:srgbClr val="0070B0"/>
                </a:solidFill>
              </a:rPr>
              <a:t>effectiveness and safety?</a:t>
            </a:r>
            <a:br>
              <a:rPr lang="en-US" sz="2800" b="1" dirty="0">
                <a:solidFill>
                  <a:srgbClr val="0070B0"/>
                </a:solidFill>
              </a:rPr>
            </a:br>
            <a:br>
              <a:rPr lang="en-US" sz="2800" b="1" dirty="0">
                <a:solidFill>
                  <a:srgbClr val="0070B0"/>
                </a:solidFill>
              </a:rPr>
            </a:br>
            <a:r>
              <a:rPr lang="en-US" sz="2800" b="1" dirty="0">
                <a:solidFill>
                  <a:srgbClr val="0070B0"/>
                </a:solidFill>
              </a:rPr>
              <a:t>More generally, could a claims-based observational study be used to support changes to labeling about </a:t>
            </a:r>
            <a:br>
              <a:rPr lang="en-US" sz="2800" b="1" dirty="0">
                <a:solidFill>
                  <a:srgbClr val="0070B0"/>
                </a:solidFill>
              </a:rPr>
            </a:br>
            <a:r>
              <a:rPr lang="en-US" sz="2800" b="1" dirty="0">
                <a:solidFill>
                  <a:srgbClr val="0070B0"/>
                </a:solidFill>
              </a:rPr>
              <a:t>a drug product’s effectiveness:</a:t>
            </a:r>
            <a:br>
              <a:rPr lang="en-US" sz="2800" b="1" dirty="0">
                <a:solidFill>
                  <a:srgbClr val="0070B0"/>
                </a:solidFill>
              </a:rPr>
            </a:br>
            <a:r>
              <a:rPr lang="en-US" sz="2800" b="1" dirty="0">
                <a:solidFill>
                  <a:srgbClr val="0070B0"/>
                </a:solidFill>
              </a:rPr>
              <a:t>New indication</a:t>
            </a:r>
            <a:br>
              <a:rPr lang="en-US" sz="2800" b="1" dirty="0">
                <a:solidFill>
                  <a:srgbClr val="0070B0"/>
                </a:solidFill>
              </a:rPr>
            </a:br>
            <a:r>
              <a:rPr lang="en-US" sz="2800" b="1" dirty="0">
                <a:solidFill>
                  <a:srgbClr val="0070B0"/>
                </a:solidFill>
              </a:rPr>
              <a:t>  New population</a:t>
            </a:r>
            <a:br>
              <a:rPr lang="en-US" sz="2800" b="1" dirty="0">
                <a:solidFill>
                  <a:srgbClr val="0070B0"/>
                </a:solidFill>
              </a:rPr>
            </a:br>
            <a:r>
              <a:rPr lang="en-US" sz="2800" b="1" dirty="0">
                <a:solidFill>
                  <a:srgbClr val="0070B0"/>
                </a:solidFill>
              </a:rPr>
              <a:t>Comparative safety or effectiveness</a:t>
            </a:r>
          </a:p>
        </p:txBody>
      </p:sp>
      <p:sp>
        <p:nvSpPr>
          <p:cNvPr id="3" name="TextBox 2"/>
          <p:cNvSpPr txBox="1"/>
          <p:nvPr/>
        </p:nvSpPr>
        <p:spPr>
          <a:xfrm>
            <a:off x="1069203" y="1526382"/>
            <a:ext cx="7264212" cy="461665"/>
          </a:xfrm>
          <a:prstGeom prst="rect">
            <a:avLst/>
          </a:prstGeom>
          <a:noFill/>
        </p:spPr>
        <p:txBody>
          <a:bodyPr wrap="square" rtlCol="0">
            <a:spAutoFit/>
          </a:bodyPr>
          <a:lstStyle/>
          <a:p>
            <a:pPr marL="285750" indent="-285750">
              <a:spcAft>
                <a:spcPts val="300"/>
              </a:spcAft>
              <a:buClr>
                <a:srgbClr val="336699"/>
              </a:buClr>
              <a:buFont typeface="Arial" panose="020B0604020202020204" pitchFamily="34" charset="0"/>
              <a:buChar char="•"/>
            </a:pPr>
            <a:endParaRPr lang="en-US" sz="2400" dirty="0"/>
          </a:p>
        </p:txBody>
      </p:sp>
    </p:spTree>
    <p:extLst>
      <p:ext uri="{BB962C8B-B14F-4D97-AF65-F5344CB8AC3E}">
        <p14:creationId xmlns:p14="http://schemas.microsoft.com/office/powerpoint/2010/main" val="28593295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5BC9F-3E2C-44BB-B20A-34C3B13CE919}"/>
              </a:ext>
            </a:extLst>
          </p:cNvPr>
          <p:cNvSpPr>
            <a:spLocks noGrp="1"/>
          </p:cNvSpPr>
          <p:nvPr>
            <p:ph type="title"/>
          </p:nvPr>
        </p:nvSpPr>
        <p:spPr>
          <a:xfrm>
            <a:off x="457200" y="407638"/>
            <a:ext cx="8229600" cy="1143000"/>
          </a:xfrm>
        </p:spPr>
        <p:txBody>
          <a:bodyPr>
            <a:normAutofit/>
          </a:bodyPr>
          <a:lstStyle/>
          <a:p>
            <a:r>
              <a:rPr lang="en-US" sz="2800" b="1" dirty="0">
                <a:solidFill>
                  <a:srgbClr val="0070B0"/>
                </a:solidFill>
              </a:rPr>
              <a:t>Substantial evidence (FD&amp;C Act §505(d))</a:t>
            </a:r>
          </a:p>
        </p:txBody>
      </p:sp>
      <p:sp>
        <p:nvSpPr>
          <p:cNvPr id="3" name="Rectangle 2">
            <a:extLst>
              <a:ext uri="{FF2B5EF4-FFF2-40B4-BE49-F238E27FC236}">
                <a16:creationId xmlns:a16="http://schemas.microsoft.com/office/drawing/2014/main" id="{C0B7051D-99CA-4B99-A55B-CB93D6D5F5D3}"/>
              </a:ext>
            </a:extLst>
          </p:cNvPr>
          <p:cNvSpPr/>
          <p:nvPr/>
        </p:nvSpPr>
        <p:spPr>
          <a:xfrm>
            <a:off x="324203" y="1848291"/>
            <a:ext cx="8819797" cy="3862596"/>
          </a:xfrm>
          <a:prstGeom prst="rect">
            <a:avLst/>
          </a:prstGeom>
        </p:spPr>
        <p:txBody>
          <a:bodyPr wrap="square">
            <a:spAutoFit/>
          </a:bodyPr>
          <a:lstStyle/>
          <a:p>
            <a:pPr marL="285750" indent="-285750">
              <a:spcAft>
                <a:spcPts val="300"/>
              </a:spcAft>
              <a:buClr>
                <a:srgbClr val="336699"/>
              </a:buClr>
              <a:buFont typeface="Arial" panose="020B0604020202020204" pitchFamily="34" charset="0"/>
              <a:buChar char="•"/>
            </a:pPr>
            <a:r>
              <a:rPr lang="en-US" sz="2400" dirty="0"/>
              <a:t>Substantial evidence of effectiveness required for FDA approval</a:t>
            </a:r>
          </a:p>
          <a:p>
            <a:pPr marL="285750" indent="-285750">
              <a:spcAft>
                <a:spcPts val="300"/>
              </a:spcAft>
              <a:buClr>
                <a:srgbClr val="336699"/>
              </a:buClr>
              <a:buFont typeface="Arial" panose="020B0604020202020204" pitchFamily="34" charset="0"/>
              <a:buChar char="•"/>
            </a:pPr>
            <a:r>
              <a:rPr lang="en-US" sz="2400" dirty="0"/>
              <a:t>“Evidence consisting of adequate and well-controlled </a:t>
            </a:r>
            <a:r>
              <a:rPr lang="en-US" sz="2400" dirty="0">
                <a:highlight>
                  <a:srgbClr val="FFFF00"/>
                </a:highlight>
              </a:rPr>
              <a:t>investigations</a:t>
            </a:r>
            <a:r>
              <a:rPr lang="en-US" sz="2400" dirty="0"/>
              <a:t>…by experts qualified by scientific training and experience to evaluate the effectiveness of the drug involved, on the basis of which it could…be concluded…that the drug will have the effect it purports”</a:t>
            </a:r>
          </a:p>
          <a:p>
            <a:pPr marL="285750" indent="-285750">
              <a:spcAft>
                <a:spcPts val="300"/>
              </a:spcAft>
              <a:buClr>
                <a:srgbClr val="336699"/>
              </a:buClr>
              <a:buFont typeface="Arial" panose="020B0604020202020204" pitchFamily="34" charset="0"/>
              <a:buChar char="•"/>
            </a:pPr>
            <a:r>
              <a:rPr lang="en-US" sz="2400" dirty="0"/>
              <a:t>In certain situations, data from one adequate and well-controlled clinical investigation and confirmatory evidence may be sufficient </a:t>
            </a:r>
            <a:r>
              <a:rPr lang="en-US" sz="2400" i="1" u="sng" dirty="0"/>
              <a:t>to establish effectiveness</a:t>
            </a:r>
            <a:r>
              <a:rPr lang="en-US" sz="2400" dirty="0"/>
              <a:t>, and may be considered to constitute substantial evidence</a:t>
            </a:r>
          </a:p>
        </p:txBody>
      </p:sp>
    </p:spTree>
    <p:extLst>
      <p:ext uri="{BB962C8B-B14F-4D97-AF65-F5344CB8AC3E}">
        <p14:creationId xmlns:p14="http://schemas.microsoft.com/office/powerpoint/2010/main" val="31675367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1849"/>
            <a:ext cx="8229600" cy="1143000"/>
          </a:xfrm>
        </p:spPr>
        <p:txBody>
          <a:bodyPr>
            <a:normAutofit/>
          </a:bodyPr>
          <a:lstStyle/>
          <a:p>
            <a:r>
              <a:rPr lang="en-US" sz="2800" b="1" dirty="0">
                <a:solidFill>
                  <a:srgbClr val="0070C0"/>
                </a:solidFill>
              </a:rPr>
              <a:t>Comparative Claims §201.57 (c)F(iii)</a:t>
            </a:r>
            <a:br>
              <a:rPr lang="en-US" sz="2800" b="1" dirty="0">
                <a:solidFill>
                  <a:srgbClr val="0070C0"/>
                </a:solidFill>
              </a:rPr>
            </a:br>
            <a:endParaRPr lang="en-US" sz="2800" b="1" dirty="0">
              <a:solidFill>
                <a:srgbClr val="0070C0"/>
              </a:solidFill>
            </a:endParaRPr>
          </a:p>
        </p:txBody>
      </p:sp>
      <p:pic>
        <p:nvPicPr>
          <p:cNvPr id="8" name="Picture 7"/>
          <p:cNvPicPr>
            <a:picLocks noChangeAspect="1"/>
          </p:cNvPicPr>
          <p:nvPr/>
        </p:nvPicPr>
        <p:blipFill>
          <a:blip r:embed="rId2"/>
          <a:stretch>
            <a:fillRect/>
          </a:stretch>
        </p:blipFill>
        <p:spPr>
          <a:xfrm>
            <a:off x="138802" y="979714"/>
            <a:ext cx="8986239" cy="3498980"/>
          </a:xfrm>
          <a:prstGeom prst="rect">
            <a:avLst/>
          </a:prstGeom>
        </p:spPr>
      </p:pic>
      <p:sp>
        <p:nvSpPr>
          <p:cNvPr id="5" name="TextBox 4">
            <a:extLst>
              <a:ext uri="{FF2B5EF4-FFF2-40B4-BE49-F238E27FC236}">
                <a16:creationId xmlns:a16="http://schemas.microsoft.com/office/drawing/2014/main" id="{25F41061-75A4-40D7-BAD9-8EEEC943B8FB}"/>
              </a:ext>
            </a:extLst>
          </p:cNvPr>
          <p:cNvSpPr txBox="1"/>
          <p:nvPr/>
        </p:nvSpPr>
        <p:spPr>
          <a:xfrm>
            <a:off x="323273" y="4793673"/>
            <a:ext cx="8395854" cy="1754326"/>
          </a:xfrm>
          <a:prstGeom prst="rect">
            <a:avLst/>
          </a:prstGeom>
          <a:noFill/>
        </p:spPr>
        <p:txBody>
          <a:bodyPr wrap="square" rtlCol="0">
            <a:spAutoFit/>
          </a:bodyPr>
          <a:lstStyle/>
          <a:p>
            <a:r>
              <a:rPr lang="en-US" dirty="0"/>
              <a:t>(iii) Any statements comparing the safety or effectiveness of the drug with other agents for the same indication must, except for biological products, be supported by substantial evidence derived from adequate and well-controlled </a:t>
            </a:r>
            <a:r>
              <a:rPr lang="en-US" dirty="0">
                <a:highlight>
                  <a:srgbClr val="FFFF00"/>
                </a:highlight>
              </a:rPr>
              <a:t>studies</a:t>
            </a:r>
            <a:r>
              <a:rPr lang="en-US" dirty="0"/>
              <a:t> as defined in §314.126(b) of this chapter unless this requirement is waived under §201.58 or §314.126(c) of this chapter. For biological products, such statements must be supported by substantial evidence.</a:t>
            </a:r>
          </a:p>
        </p:txBody>
      </p:sp>
    </p:spTree>
    <p:extLst>
      <p:ext uri="{BB962C8B-B14F-4D97-AF65-F5344CB8AC3E}">
        <p14:creationId xmlns:p14="http://schemas.microsoft.com/office/powerpoint/2010/main" val="916211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684297" y="381000"/>
            <a:ext cx="7773864" cy="1143000"/>
          </a:xfrm>
        </p:spPr>
        <p:txBody>
          <a:bodyPr/>
          <a:lstStyle/>
          <a:p>
            <a:pPr algn="ctr"/>
            <a:r>
              <a:rPr lang="en-US" altLang="en-US" sz="2800" dirty="0">
                <a:solidFill>
                  <a:srgbClr val="0070B0"/>
                </a:solidFill>
              </a:rPr>
              <a:t>How did we get here?</a:t>
            </a:r>
            <a:endParaRPr lang="en-US" altLang="en-US" sz="3000" dirty="0">
              <a:solidFill>
                <a:srgbClr val="0070B0"/>
              </a:solidFill>
            </a:endParaRPr>
          </a:p>
        </p:txBody>
      </p:sp>
      <p:sp>
        <p:nvSpPr>
          <p:cNvPr id="12292" name="Rectangle 3"/>
          <p:cNvSpPr>
            <a:spLocks noGrp="1" noChangeArrowheads="1"/>
          </p:cNvSpPr>
          <p:nvPr>
            <p:ph type="body" idx="1"/>
          </p:nvPr>
        </p:nvSpPr>
        <p:spPr>
          <a:xfrm>
            <a:off x="567922" y="1769217"/>
            <a:ext cx="8080385" cy="5245331"/>
          </a:xfrm>
        </p:spPr>
        <p:txBody>
          <a:bodyPr>
            <a:normAutofit/>
          </a:bodyPr>
          <a:lstStyle/>
          <a:p>
            <a:pPr lvl="1">
              <a:buClr>
                <a:srgbClr val="336699"/>
              </a:buClr>
              <a:buSzPct val="75000"/>
              <a:buFontTx/>
              <a:buChar char="•"/>
            </a:pPr>
            <a:r>
              <a:rPr lang="en-US" altLang="en-US" sz="2400" dirty="0"/>
              <a:t>2006: IOM report – The Future of Drug Safety</a:t>
            </a:r>
          </a:p>
          <a:p>
            <a:pPr lvl="2">
              <a:buClr>
                <a:srgbClr val="336699"/>
              </a:buClr>
              <a:buSzPct val="75000"/>
              <a:buFontTx/>
              <a:buChar char="•"/>
            </a:pPr>
            <a:r>
              <a:rPr lang="en-US" altLang="en-US" sz="2000" dirty="0"/>
              <a:t>Identify ways to access health-related databases</a:t>
            </a:r>
          </a:p>
          <a:p>
            <a:pPr lvl="2">
              <a:buClr>
                <a:srgbClr val="336699"/>
              </a:buClr>
              <a:buSzPct val="75000"/>
              <a:buFontTx/>
              <a:buChar char="•"/>
            </a:pPr>
            <a:r>
              <a:rPr lang="en-US" altLang="en-US" sz="2000" dirty="0"/>
              <a:t>Create a public-private partnership to support safety/efficacy</a:t>
            </a:r>
          </a:p>
          <a:p>
            <a:pPr lvl="1">
              <a:buClr>
                <a:srgbClr val="336699"/>
              </a:buClr>
              <a:buSzPct val="75000"/>
              <a:buFontTx/>
              <a:buChar char="•"/>
            </a:pPr>
            <a:r>
              <a:rPr lang="en-US" altLang="en-US" sz="2400" dirty="0"/>
              <a:t>2007: Food and Drug Administration Amendments Act</a:t>
            </a:r>
          </a:p>
          <a:p>
            <a:pPr lvl="2">
              <a:buClr>
                <a:srgbClr val="336699"/>
              </a:buClr>
              <a:buSzPct val="75000"/>
              <a:buFontTx/>
              <a:buChar char="•"/>
            </a:pPr>
            <a:r>
              <a:rPr lang="en-US" altLang="en-US" sz="2000" dirty="0"/>
              <a:t>Section 905 – Establish a post-market risk identification and analysis system; link and analyze healthcare data from multiple sources (Sentinel Initiative)</a:t>
            </a:r>
          </a:p>
          <a:p>
            <a:pPr lvl="1">
              <a:buClr>
                <a:srgbClr val="336699"/>
              </a:buClr>
              <a:buSzPct val="75000"/>
              <a:buFontTx/>
              <a:buChar char="•"/>
            </a:pPr>
            <a:r>
              <a:rPr lang="en-US" altLang="en-US" sz="2400" dirty="0"/>
              <a:t>2010: Affordable Care Act</a:t>
            </a:r>
          </a:p>
          <a:p>
            <a:pPr lvl="2">
              <a:buClr>
                <a:srgbClr val="336699"/>
              </a:buClr>
              <a:buSzPct val="75000"/>
              <a:buFontTx/>
              <a:buChar char="•"/>
            </a:pPr>
            <a:r>
              <a:rPr lang="en-US" altLang="en-US" sz="2000" dirty="0"/>
              <a:t>Creation of PCORI, charged with promoting comparative effectiveness research, to improve patient outcomes</a:t>
            </a:r>
          </a:p>
          <a:p>
            <a:pPr lvl="1">
              <a:buClr>
                <a:srgbClr val="336699"/>
              </a:buClr>
              <a:buSzPct val="75000"/>
              <a:buFontTx/>
              <a:buChar char="•"/>
            </a:pPr>
            <a:r>
              <a:rPr lang="en-US" altLang="en-US" sz="2400" dirty="0"/>
              <a:t>2016: 21</a:t>
            </a:r>
            <a:r>
              <a:rPr lang="en-US" altLang="en-US" sz="2400" baseline="30000" dirty="0"/>
              <a:t>st</a:t>
            </a:r>
            <a:r>
              <a:rPr lang="en-US" altLang="en-US" sz="2400" dirty="0"/>
              <a:t> Century Cures Act</a:t>
            </a:r>
          </a:p>
          <a:p>
            <a:pPr lvl="2">
              <a:buClr>
                <a:srgbClr val="336699"/>
              </a:buClr>
              <a:buSzPct val="75000"/>
              <a:buFontTx/>
              <a:buChar char="•"/>
            </a:pPr>
            <a:r>
              <a:rPr lang="en-US" altLang="en-US" sz="2000" dirty="0"/>
              <a:t>Section 3022 amends FD&amp;C Act on use of RWE</a:t>
            </a:r>
          </a:p>
          <a:p>
            <a:pPr lvl="1">
              <a:buClr>
                <a:srgbClr val="336699"/>
              </a:buClr>
              <a:buSzPct val="75000"/>
              <a:buFontTx/>
              <a:buChar char="•"/>
            </a:pPr>
            <a:endParaRPr lang="en-US" altLang="en-US" sz="2400" dirty="0"/>
          </a:p>
        </p:txBody>
      </p:sp>
    </p:spTree>
    <p:extLst>
      <p:ext uri="{BB962C8B-B14F-4D97-AF65-F5344CB8AC3E}">
        <p14:creationId xmlns:p14="http://schemas.microsoft.com/office/powerpoint/2010/main" val="38315834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5BC9F-3E2C-44BB-B20A-34C3B13CE919}"/>
              </a:ext>
            </a:extLst>
          </p:cNvPr>
          <p:cNvSpPr>
            <a:spLocks noGrp="1"/>
          </p:cNvSpPr>
          <p:nvPr>
            <p:ph type="title"/>
          </p:nvPr>
        </p:nvSpPr>
        <p:spPr>
          <a:xfrm>
            <a:off x="272480" y="407638"/>
            <a:ext cx="8229600" cy="1143000"/>
          </a:xfrm>
        </p:spPr>
        <p:txBody>
          <a:bodyPr>
            <a:normAutofit/>
          </a:bodyPr>
          <a:lstStyle/>
          <a:p>
            <a:r>
              <a:rPr lang="en-US" sz="2600" b="1" dirty="0">
                <a:solidFill>
                  <a:srgbClr val="0070B0"/>
                </a:solidFill>
              </a:rPr>
              <a:t>“Adequate and well-controlled” studies (21CFR 314.126)</a:t>
            </a:r>
          </a:p>
        </p:txBody>
      </p:sp>
      <p:sp>
        <p:nvSpPr>
          <p:cNvPr id="3" name="Rectangle 2">
            <a:extLst>
              <a:ext uri="{FF2B5EF4-FFF2-40B4-BE49-F238E27FC236}">
                <a16:creationId xmlns:a16="http://schemas.microsoft.com/office/drawing/2014/main" id="{C0B7051D-99CA-4B99-A55B-CB93D6D5F5D3}"/>
              </a:ext>
            </a:extLst>
          </p:cNvPr>
          <p:cNvSpPr/>
          <p:nvPr/>
        </p:nvSpPr>
        <p:spPr>
          <a:xfrm>
            <a:off x="124698" y="1506550"/>
            <a:ext cx="8819797" cy="5532284"/>
          </a:xfrm>
          <a:prstGeom prst="rect">
            <a:avLst/>
          </a:prstGeom>
        </p:spPr>
        <p:txBody>
          <a:bodyPr wrap="square">
            <a:spAutoFit/>
          </a:bodyPr>
          <a:lstStyle/>
          <a:p>
            <a:pPr marL="285750" indent="-285750">
              <a:spcAft>
                <a:spcPts val="300"/>
              </a:spcAft>
              <a:buClr>
                <a:srgbClr val="336699"/>
              </a:buClr>
              <a:buFont typeface="Arial" panose="020B0604020202020204" pitchFamily="34" charset="0"/>
              <a:buChar char="•"/>
            </a:pPr>
            <a:r>
              <a:rPr lang="en-US" sz="2400" dirty="0"/>
              <a:t>Prespecified protocol with description of objectives, study design, method of treatment assignment, methods to minimize bias, and methods of analysis </a:t>
            </a:r>
          </a:p>
          <a:p>
            <a:pPr marL="285750" indent="-285750">
              <a:spcAft>
                <a:spcPts val="300"/>
              </a:spcAft>
              <a:buClr>
                <a:srgbClr val="336699"/>
              </a:buClr>
              <a:buFont typeface="Arial" panose="020B0604020202020204" pitchFamily="34" charset="0"/>
              <a:buChar char="•"/>
            </a:pPr>
            <a:r>
              <a:rPr lang="en-US" sz="2400" dirty="0"/>
              <a:t>Design permits valid comparison with a control</a:t>
            </a:r>
          </a:p>
          <a:p>
            <a:pPr marL="285750" indent="-285750">
              <a:spcAft>
                <a:spcPts val="300"/>
              </a:spcAft>
              <a:buClr>
                <a:srgbClr val="336699"/>
              </a:buClr>
              <a:buFont typeface="Arial" panose="020B0604020202020204" pitchFamily="34" charset="0"/>
              <a:buChar char="•"/>
            </a:pPr>
            <a:r>
              <a:rPr lang="en-US" sz="2400" dirty="0"/>
              <a:t>Subjects have the disease or condition being studied</a:t>
            </a:r>
          </a:p>
          <a:p>
            <a:pPr marL="285750" indent="-285750">
              <a:spcAft>
                <a:spcPts val="300"/>
              </a:spcAft>
              <a:buClr>
                <a:srgbClr val="336699"/>
              </a:buClr>
              <a:buFont typeface="Arial" panose="020B0604020202020204" pitchFamily="34" charset="0"/>
              <a:buChar char="•"/>
            </a:pPr>
            <a:r>
              <a:rPr lang="en-US" sz="2400" dirty="0"/>
              <a:t>Method of assigning patients to treatment and control groups minimizes bias and is intended to assure comparability of groups for pertinent variables (e.g., severity/duration of disease, other drugs)</a:t>
            </a:r>
          </a:p>
          <a:p>
            <a:pPr marL="285750" indent="-285750">
              <a:spcAft>
                <a:spcPts val="300"/>
              </a:spcAft>
              <a:buClr>
                <a:srgbClr val="336699"/>
              </a:buClr>
              <a:buFont typeface="Arial" panose="020B0604020202020204" pitchFamily="34" charset="0"/>
              <a:buChar char="•"/>
            </a:pPr>
            <a:r>
              <a:rPr lang="en-US" sz="2400" dirty="0"/>
              <a:t>Adequate measures to minimize bias of subjects, observers, analysts</a:t>
            </a:r>
          </a:p>
          <a:p>
            <a:pPr marL="285750" indent="-285750">
              <a:spcAft>
                <a:spcPts val="300"/>
              </a:spcAft>
              <a:buClr>
                <a:srgbClr val="336699"/>
              </a:buClr>
              <a:buFont typeface="Arial" panose="020B0604020202020204" pitchFamily="34" charset="0"/>
              <a:buChar char="•"/>
            </a:pPr>
            <a:r>
              <a:rPr lang="en-US" sz="2400" dirty="0"/>
              <a:t>Methods of assessment of subjects’ response well-defined, reliable</a:t>
            </a:r>
          </a:p>
          <a:p>
            <a:pPr marL="285750" indent="-285750">
              <a:spcAft>
                <a:spcPts val="300"/>
              </a:spcAft>
              <a:buClr>
                <a:srgbClr val="336699"/>
              </a:buClr>
              <a:buFont typeface="Arial" panose="020B0604020202020204" pitchFamily="34" charset="0"/>
              <a:buChar char="•"/>
            </a:pPr>
            <a:r>
              <a:rPr lang="en-US" sz="2400" dirty="0"/>
              <a:t>Analysis is adequate to assess effects of drug</a:t>
            </a:r>
          </a:p>
          <a:p>
            <a:pPr marL="285750" indent="-285750">
              <a:spcAft>
                <a:spcPts val="300"/>
              </a:spcAft>
              <a:buClr>
                <a:srgbClr val="336699"/>
              </a:buClr>
              <a:buFont typeface="Arial" panose="020B0604020202020204" pitchFamily="34" charset="0"/>
              <a:buChar char="•"/>
            </a:pPr>
            <a:endParaRPr lang="en-US" sz="2400" dirty="0"/>
          </a:p>
        </p:txBody>
      </p:sp>
    </p:spTree>
    <p:extLst>
      <p:ext uri="{BB962C8B-B14F-4D97-AF65-F5344CB8AC3E}">
        <p14:creationId xmlns:p14="http://schemas.microsoft.com/office/powerpoint/2010/main" val="42179220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0F025-C52D-403E-A970-185FB5FD0D9E}"/>
              </a:ext>
            </a:extLst>
          </p:cNvPr>
          <p:cNvSpPr>
            <a:spLocks noGrp="1"/>
          </p:cNvSpPr>
          <p:nvPr>
            <p:ph type="title"/>
          </p:nvPr>
        </p:nvSpPr>
        <p:spPr/>
        <p:txBody>
          <a:bodyPr>
            <a:normAutofit/>
          </a:bodyPr>
          <a:lstStyle/>
          <a:p>
            <a:r>
              <a:rPr lang="en-US" sz="2800" b="1" dirty="0">
                <a:solidFill>
                  <a:srgbClr val="0070B0"/>
                </a:solidFill>
              </a:rPr>
              <a:t>Reality check</a:t>
            </a:r>
          </a:p>
        </p:txBody>
      </p:sp>
      <p:sp>
        <p:nvSpPr>
          <p:cNvPr id="3" name="TextBox 2">
            <a:extLst>
              <a:ext uri="{FF2B5EF4-FFF2-40B4-BE49-F238E27FC236}">
                <a16:creationId xmlns:a16="http://schemas.microsoft.com/office/drawing/2014/main" id="{DFDA2D84-772A-4D41-8910-AD33E07D85B2}"/>
              </a:ext>
            </a:extLst>
          </p:cNvPr>
          <p:cNvSpPr txBox="1"/>
          <p:nvPr/>
        </p:nvSpPr>
        <p:spPr>
          <a:xfrm>
            <a:off x="1801092" y="1496297"/>
            <a:ext cx="5745018" cy="5016758"/>
          </a:xfrm>
          <a:prstGeom prst="rect">
            <a:avLst/>
          </a:prstGeom>
          <a:noFill/>
        </p:spPr>
        <p:txBody>
          <a:bodyPr wrap="square" rtlCol="0">
            <a:spAutoFit/>
          </a:bodyPr>
          <a:lstStyle/>
          <a:p>
            <a:pPr marL="285750" indent="-285750">
              <a:buClr>
                <a:srgbClr val="0070B0"/>
              </a:buClr>
              <a:buFont typeface="Arial" panose="020B0604020202020204" pitchFamily="34" charset="0"/>
              <a:buChar char="•"/>
            </a:pPr>
            <a:r>
              <a:rPr lang="en-US" sz="2000" dirty="0"/>
              <a:t>FDA just released its RWE framework—much work to be done, many questions to be resolved</a:t>
            </a:r>
          </a:p>
          <a:p>
            <a:pPr marL="742950" lvl="1" indent="-285750">
              <a:buClr>
                <a:srgbClr val="0070B0"/>
              </a:buClr>
              <a:buFont typeface="Arial" panose="020B0604020202020204" pitchFamily="34" charset="0"/>
              <a:buChar char="•"/>
            </a:pPr>
            <a:r>
              <a:rPr lang="en-US" sz="2000" dirty="0"/>
              <a:t>Can observational studies qualify as “substantial evidence”?</a:t>
            </a:r>
          </a:p>
          <a:p>
            <a:pPr marL="742950" lvl="1" indent="-285750">
              <a:buClr>
                <a:srgbClr val="0070B0"/>
              </a:buClr>
              <a:buFont typeface="Arial" panose="020B0604020202020204" pitchFamily="34" charset="0"/>
              <a:buChar char="•"/>
            </a:pPr>
            <a:r>
              <a:rPr lang="en-US" sz="2000" dirty="0"/>
              <a:t>Assuming the answer is “yes,” what are the necessary characteristics of an “adequate and well controlled” observational study?</a:t>
            </a:r>
          </a:p>
          <a:p>
            <a:pPr marL="742950" lvl="1" indent="-285750">
              <a:buClr>
                <a:srgbClr val="0070B0"/>
              </a:buClr>
              <a:buFont typeface="Arial" panose="020B0604020202020204" pitchFamily="34" charset="0"/>
              <a:buChar char="•"/>
            </a:pPr>
            <a:r>
              <a:rPr lang="en-US" sz="2000" dirty="0"/>
              <a:t>How many AWC observational studies are needed to support an effectiveness claim?</a:t>
            </a:r>
          </a:p>
          <a:p>
            <a:pPr marL="1200150" lvl="2" indent="-285750">
              <a:buClr>
                <a:srgbClr val="0070B0"/>
              </a:buClr>
              <a:buFont typeface="Arial" panose="020B0604020202020204" pitchFamily="34" charset="0"/>
              <a:buChar char="•"/>
            </a:pPr>
            <a:r>
              <a:rPr lang="en-US" sz="2000" dirty="0"/>
              <a:t>Can multiple studies (some AWC others not), together, constitute substantial evidence?</a:t>
            </a:r>
          </a:p>
          <a:p>
            <a:pPr marL="742950" lvl="1" indent="-285750">
              <a:buClr>
                <a:srgbClr val="0070B0"/>
              </a:buClr>
              <a:buFont typeface="Arial" panose="020B0604020202020204" pitchFamily="34" charset="0"/>
              <a:buChar char="•"/>
            </a:pPr>
            <a:r>
              <a:rPr lang="en-US" sz="2000" dirty="0"/>
              <a:t>Which product labels would be affected?</a:t>
            </a:r>
          </a:p>
          <a:p>
            <a:pPr marL="1200150" lvl="2" indent="-285750">
              <a:buClr>
                <a:srgbClr val="0070B0"/>
              </a:buClr>
              <a:buFont typeface="Arial" panose="020B0604020202020204" pitchFamily="34" charset="0"/>
              <a:buChar char="•"/>
            </a:pPr>
            <a:r>
              <a:rPr lang="en-US" sz="2000" dirty="0"/>
              <a:t>Where in label to place safety claims, effectiveness claims?</a:t>
            </a:r>
          </a:p>
          <a:p>
            <a:pPr marL="1200150" lvl="2" indent="-285750">
              <a:buClr>
                <a:srgbClr val="0070B0"/>
              </a:buClr>
              <a:buFont typeface="Arial" panose="020B0604020202020204" pitchFamily="34" charset="0"/>
              <a:buChar char="•"/>
            </a:pPr>
            <a:r>
              <a:rPr lang="en-US" sz="2000" dirty="0"/>
              <a:t>How should claims be phrased?</a:t>
            </a:r>
          </a:p>
        </p:txBody>
      </p:sp>
    </p:spTree>
    <p:extLst>
      <p:ext uri="{BB962C8B-B14F-4D97-AF65-F5344CB8AC3E}">
        <p14:creationId xmlns:p14="http://schemas.microsoft.com/office/powerpoint/2010/main" val="33673225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6916"/>
            <a:ext cx="8229600" cy="1143000"/>
          </a:xfrm>
        </p:spPr>
        <p:txBody>
          <a:bodyPr>
            <a:normAutofit/>
          </a:bodyPr>
          <a:lstStyle/>
          <a:p>
            <a:r>
              <a:rPr lang="en-US" sz="2800" b="1" dirty="0">
                <a:solidFill>
                  <a:srgbClr val="0070B0"/>
                </a:solidFill>
              </a:rPr>
              <a:t>Let’s play “devil’s advocate” (1)</a:t>
            </a:r>
            <a:br>
              <a:rPr lang="en-US" sz="2800" b="1" dirty="0">
                <a:solidFill>
                  <a:srgbClr val="0070B0"/>
                </a:solidFill>
              </a:rPr>
            </a:br>
            <a:r>
              <a:rPr lang="en-US" sz="2800" b="1" dirty="0">
                <a:solidFill>
                  <a:srgbClr val="0070B0"/>
                </a:solidFill>
              </a:rPr>
              <a:t>(Why might FDA question this study?)</a:t>
            </a:r>
          </a:p>
        </p:txBody>
      </p:sp>
      <p:sp>
        <p:nvSpPr>
          <p:cNvPr id="3" name="TextBox 2"/>
          <p:cNvSpPr txBox="1"/>
          <p:nvPr/>
        </p:nvSpPr>
        <p:spPr>
          <a:xfrm>
            <a:off x="1374390" y="1663451"/>
            <a:ext cx="7390925" cy="5232202"/>
          </a:xfrm>
          <a:prstGeom prst="rect">
            <a:avLst/>
          </a:prstGeom>
          <a:noFill/>
        </p:spPr>
        <p:txBody>
          <a:bodyPr wrap="square" rtlCol="0">
            <a:spAutoFit/>
          </a:bodyPr>
          <a:lstStyle/>
          <a:p>
            <a:pPr marL="285750" indent="-285750">
              <a:spcAft>
                <a:spcPts val="300"/>
              </a:spcAft>
              <a:buClr>
                <a:srgbClr val="336699"/>
              </a:buClr>
              <a:buFont typeface="Arial" panose="020B0604020202020204" pitchFamily="34" charset="0"/>
              <a:buChar char="•"/>
            </a:pPr>
            <a:r>
              <a:rPr lang="en-US" sz="2000" dirty="0"/>
              <a:t>Some results differed from those of pivotal RCTs</a:t>
            </a:r>
          </a:p>
          <a:p>
            <a:pPr marL="742950" lvl="1" indent="-285750">
              <a:spcAft>
                <a:spcPts val="300"/>
              </a:spcAft>
              <a:buClr>
                <a:srgbClr val="336699"/>
              </a:buClr>
              <a:buFont typeface="Arial" panose="020B0604020202020204" pitchFamily="34" charset="0"/>
              <a:buChar char="•"/>
            </a:pPr>
            <a:r>
              <a:rPr lang="en-US" sz="2000" dirty="0"/>
              <a:t>Protective effect for all-cause mortality</a:t>
            </a:r>
          </a:p>
          <a:p>
            <a:pPr marL="742950" lvl="1" indent="-285750">
              <a:spcAft>
                <a:spcPts val="300"/>
              </a:spcAft>
              <a:buClr>
                <a:srgbClr val="336699"/>
              </a:buClr>
              <a:buFont typeface="Arial" panose="020B0604020202020204" pitchFamily="34" charset="0"/>
              <a:buChar char="•"/>
            </a:pPr>
            <a:r>
              <a:rPr lang="en-US" sz="2000" dirty="0"/>
              <a:t>Protective effect for thromboembolic stroke</a:t>
            </a:r>
          </a:p>
          <a:p>
            <a:pPr marL="742950" lvl="1" indent="-285750">
              <a:spcAft>
                <a:spcPts val="300"/>
              </a:spcAft>
              <a:buClr>
                <a:srgbClr val="336699"/>
              </a:buClr>
              <a:buFont typeface="Arial" panose="020B0604020202020204" pitchFamily="34" charset="0"/>
              <a:buChar char="•"/>
            </a:pPr>
            <a:r>
              <a:rPr lang="en-US" sz="2000" dirty="0"/>
              <a:t>Differences in INR management between RCTs and community-based care</a:t>
            </a:r>
          </a:p>
          <a:p>
            <a:pPr marL="285750" indent="-285750">
              <a:spcAft>
                <a:spcPts val="300"/>
              </a:spcAft>
              <a:buClr>
                <a:srgbClr val="336699"/>
              </a:buClr>
              <a:buFont typeface="Arial" panose="020B0604020202020204" pitchFamily="34" charset="0"/>
              <a:buChar char="•"/>
            </a:pPr>
            <a:r>
              <a:rPr lang="en-US" sz="2000" dirty="0"/>
              <a:t>Matching warfarin with NOAC users excluded 65% of warfarin users</a:t>
            </a:r>
          </a:p>
          <a:p>
            <a:pPr marL="742950" lvl="1" indent="-285750">
              <a:spcAft>
                <a:spcPts val="300"/>
              </a:spcAft>
              <a:buClr>
                <a:srgbClr val="336699"/>
              </a:buClr>
              <a:buFont typeface="Arial" panose="020B0604020202020204" pitchFamily="34" charset="0"/>
              <a:buChar char="•"/>
            </a:pPr>
            <a:r>
              <a:rPr lang="en-US" sz="2000" dirty="0"/>
              <a:t>Impact on generalizability</a:t>
            </a:r>
          </a:p>
          <a:p>
            <a:pPr marL="285750" indent="-285750">
              <a:spcAft>
                <a:spcPts val="300"/>
              </a:spcAft>
              <a:buClr>
                <a:srgbClr val="336699"/>
              </a:buClr>
              <a:buFont typeface="Arial" panose="020B0604020202020204" pitchFamily="34" charset="0"/>
              <a:buChar char="•"/>
            </a:pPr>
            <a:r>
              <a:rPr lang="en-US" sz="2000" dirty="0"/>
              <a:t>Potential unmeasured confounding</a:t>
            </a:r>
          </a:p>
          <a:p>
            <a:pPr marL="742950" lvl="1" indent="-285750">
              <a:spcAft>
                <a:spcPts val="300"/>
              </a:spcAft>
              <a:buClr>
                <a:srgbClr val="336699"/>
              </a:buClr>
              <a:buFont typeface="Arial" panose="020B0604020202020204" pitchFamily="34" charset="0"/>
              <a:buChar char="•"/>
            </a:pPr>
            <a:r>
              <a:rPr lang="en-US" sz="2000" dirty="0"/>
              <a:t>Warfarin vs. NOAC</a:t>
            </a:r>
          </a:p>
          <a:p>
            <a:pPr marL="742950" lvl="1" indent="-285750">
              <a:spcAft>
                <a:spcPts val="300"/>
              </a:spcAft>
              <a:buClr>
                <a:srgbClr val="336699"/>
              </a:buClr>
              <a:buFont typeface="Arial" panose="020B0604020202020204" pitchFamily="34" charset="0"/>
              <a:buChar char="•"/>
            </a:pPr>
            <a:r>
              <a:rPr lang="en-US" sz="2000" dirty="0"/>
              <a:t>NOAC vs. NOAC?</a:t>
            </a:r>
          </a:p>
          <a:p>
            <a:pPr marL="285750" indent="-285750">
              <a:spcAft>
                <a:spcPts val="300"/>
              </a:spcAft>
              <a:buClr>
                <a:srgbClr val="336699"/>
              </a:buClr>
              <a:buFont typeface="Arial" panose="020B0604020202020204" pitchFamily="34" charset="0"/>
              <a:buChar char="•"/>
            </a:pPr>
            <a:r>
              <a:rPr lang="en-US" sz="2000" dirty="0"/>
              <a:t>Reliance on validated outcome algorithms</a:t>
            </a:r>
          </a:p>
          <a:p>
            <a:pPr marL="742950" lvl="1" indent="-285750">
              <a:spcAft>
                <a:spcPts val="300"/>
              </a:spcAft>
              <a:buClr>
                <a:srgbClr val="336699"/>
              </a:buClr>
              <a:buFont typeface="Arial" panose="020B0604020202020204" pitchFamily="34" charset="0"/>
              <a:buChar char="•"/>
            </a:pPr>
            <a:r>
              <a:rPr lang="en-US" sz="2000" dirty="0"/>
              <a:t>Should sample or all outcomes be confirmed? How?</a:t>
            </a:r>
          </a:p>
          <a:p>
            <a:pPr marL="285750" indent="-285750">
              <a:spcAft>
                <a:spcPts val="300"/>
              </a:spcAft>
              <a:buClr>
                <a:srgbClr val="336699"/>
              </a:buClr>
              <a:buFont typeface="Arial" panose="020B0604020202020204" pitchFamily="34" charset="0"/>
              <a:buChar char="•"/>
            </a:pPr>
            <a:r>
              <a:rPr lang="en-US" sz="2000" dirty="0"/>
              <a:t>Treatment persistence--bias and informative censoring</a:t>
            </a:r>
          </a:p>
          <a:p>
            <a:pPr marL="742950" lvl="1" indent="-285750">
              <a:spcAft>
                <a:spcPts val="300"/>
              </a:spcAft>
              <a:buClr>
                <a:srgbClr val="336699"/>
              </a:buClr>
              <a:buFont typeface="Arial" panose="020B0604020202020204" pitchFamily="34" charset="0"/>
              <a:buChar char="•"/>
            </a:pPr>
            <a:endParaRPr lang="en-US" sz="2400" dirty="0"/>
          </a:p>
        </p:txBody>
      </p:sp>
    </p:spTree>
    <p:extLst>
      <p:ext uri="{BB962C8B-B14F-4D97-AF65-F5344CB8AC3E}">
        <p14:creationId xmlns:p14="http://schemas.microsoft.com/office/powerpoint/2010/main" val="33358229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00000000-0008-0000-0900-000002000000}"/>
              </a:ext>
            </a:extLst>
          </p:cNvPr>
          <p:cNvGraphicFramePr>
            <a:graphicFrameLocks noGrp="1"/>
          </p:cNvGraphicFramePr>
          <p:nvPr>
            <p:ph idx="1"/>
            <p:extLst/>
          </p:nvPr>
        </p:nvGraphicFramePr>
        <p:xfrm>
          <a:off x="323850" y="1276350"/>
          <a:ext cx="8509000" cy="5019675"/>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E7B8A89B-5426-44A2-A62B-F61943D8F217}"/>
              </a:ext>
            </a:extLst>
          </p:cNvPr>
          <p:cNvSpPr>
            <a:spLocks noGrp="1"/>
          </p:cNvSpPr>
          <p:nvPr>
            <p:ph type="title"/>
          </p:nvPr>
        </p:nvSpPr>
        <p:spPr>
          <a:xfrm>
            <a:off x="70352" y="254134"/>
            <a:ext cx="8509103" cy="926020"/>
          </a:xfrm>
        </p:spPr>
        <p:txBody>
          <a:bodyPr>
            <a:normAutofit/>
          </a:bodyPr>
          <a:lstStyle/>
          <a:p>
            <a:pPr algn="ctr"/>
            <a:r>
              <a:rPr lang="en-US" sz="2800" b="1" dirty="0">
                <a:solidFill>
                  <a:srgbClr val="0070B0"/>
                </a:solidFill>
              </a:rPr>
              <a:t>On-treatment persistency</a:t>
            </a:r>
          </a:p>
        </p:txBody>
      </p:sp>
    </p:spTree>
    <p:extLst>
      <p:ext uri="{BB962C8B-B14F-4D97-AF65-F5344CB8AC3E}">
        <p14:creationId xmlns:p14="http://schemas.microsoft.com/office/powerpoint/2010/main" val="23448097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AC909-ADE3-48F3-86E6-C70BC9928204}"/>
              </a:ext>
            </a:extLst>
          </p:cNvPr>
          <p:cNvSpPr>
            <a:spLocks noGrp="1"/>
          </p:cNvSpPr>
          <p:nvPr>
            <p:ph type="title"/>
          </p:nvPr>
        </p:nvSpPr>
        <p:spPr>
          <a:xfrm>
            <a:off x="457200" y="551727"/>
            <a:ext cx="8229600" cy="1143000"/>
          </a:xfrm>
        </p:spPr>
        <p:txBody>
          <a:bodyPr>
            <a:normAutofit/>
          </a:bodyPr>
          <a:lstStyle/>
          <a:p>
            <a:r>
              <a:rPr lang="en-US" sz="2800" b="1" dirty="0">
                <a:solidFill>
                  <a:srgbClr val="0070B0"/>
                </a:solidFill>
              </a:rPr>
              <a:t>Let’s play “devil’s advocate” (2)</a:t>
            </a:r>
            <a:br>
              <a:rPr lang="en-US" sz="2800" b="1" dirty="0">
                <a:solidFill>
                  <a:srgbClr val="0070B0"/>
                </a:solidFill>
              </a:rPr>
            </a:br>
            <a:r>
              <a:rPr lang="en-US" sz="2800" b="1" dirty="0">
                <a:solidFill>
                  <a:srgbClr val="0070B0"/>
                </a:solidFill>
              </a:rPr>
              <a:t>(Why else might FDA distrust observational studies?)</a:t>
            </a:r>
            <a:endParaRPr lang="en-US" sz="2800" dirty="0"/>
          </a:p>
        </p:txBody>
      </p:sp>
      <p:sp>
        <p:nvSpPr>
          <p:cNvPr id="3" name="TextBox 2">
            <a:extLst>
              <a:ext uri="{FF2B5EF4-FFF2-40B4-BE49-F238E27FC236}">
                <a16:creationId xmlns:a16="http://schemas.microsoft.com/office/drawing/2014/main" id="{445D6409-F361-43AD-8C50-E0C4275D7BF6}"/>
              </a:ext>
            </a:extLst>
          </p:cNvPr>
          <p:cNvSpPr txBox="1"/>
          <p:nvPr/>
        </p:nvSpPr>
        <p:spPr>
          <a:xfrm>
            <a:off x="989911" y="2303282"/>
            <a:ext cx="7332053" cy="3277820"/>
          </a:xfrm>
          <a:prstGeom prst="rect">
            <a:avLst/>
          </a:prstGeom>
          <a:noFill/>
        </p:spPr>
        <p:txBody>
          <a:bodyPr wrap="square" rtlCol="0">
            <a:spAutoFit/>
          </a:bodyPr>
          <a:lstStyle/>
          <a:p>
            <a:pPr marL="285750" indent="-285750">
              <a:spcAft>
                <a:spcPts val="300"/>
              </a:spcAft>
              <a:buClr>
                <a:srgbClr val="336699"/>
              </a:buClr>
              <a:buFont typeface="Arial" panose="020B0604020202020204" pitchFamily="34" charset="0"/>
              <a:buChar char="•"/>
            </a:pPr>
            <a:r>
              <a:rPr lang="en-US" sz="2400" dirty="0"/>
              <a:t>Unmeasured confounding (can’t be repeated enough)</a:t>
            </a:r>
          </a:p>
          <a:p>
            <a:pPr marL="285750" indent="-285750">
              <a:spcAft>
                <a:spcPts val="300"/>
              </a:spcAft>
              <a:buClr>
                <a:srgbClr val="336699"/>
              </a:buClr>
              <a:buFont typeface="Arial" panose="020B0604020202020204" pitchFamily="34" charset="0"/>
              <a:buChar char="•"/>
            </a:pPr>
            <a:r>
              <a:rPr lang="en-US" sz="2400" dirty="0"/>
              <a:t>Bias</a:t>
            </a:r>
          </a:p>
          <a:p>
            <a:pPr marL="285750" indent="-285750">
              <a:spcAft>
                <a:spcPts val="300"/>
              </a:spcAft>
              <a:buClr>
                <a:srgbClr val="336699"/>
              </a:buClr>
              <a:buFont typeface="Arial" panose="020B0604020202020204" pitchFamily="34" charset="0"/>
              <a:buChar char="•"/>
            </a:pPr>
            <a:r>
              <a:rPr lang="en-US" sz="2400" dirty="0"/>
              <a:t>Study integrity (planning, conduct, analysis)</a:t>
            </a:r>
          </a:p>
          <a:p>
            <a:pPr marL="285750" indent="-285750">
              <a:spcAft>
                <a:spcPts val="300"/>
              </a:spcAft>
              <a:buClr>
                <a:srgbClr val="336699"/>
              </a:buClr>
              <a:buFont typeface="Arial" panose="020B0604020202020204" pitchFamily="34" charset="0"/>
              <a:buChar char="•"/>
            </a:pPr>
            <a:r>
              <a:rPr lang="en-US" altLang="en-US" sz="2400" dirty="0"/>
              <a:t>Outcome ascertainment (how defined, sensitivity, PPV)</a:t>
            </a:r>
          </a:p>
          <a:p>
            <a:pPr marL="285750" indent="-285750">
              <a:spcAft>
                <a:spcPts val="300"/>
              </a:spcAft>
              <a:buClr>
                <a:srgbClr val="336699"/>
              </a:buClr>
              <a:buFont typeface="Arial" panose="020B0604020202020204" pitchFamily="34" charset="0"/>
              <a:buChar char="•"/>
            </a:pPr>
            <a:r>
              <a:rPr lang="en-US" altLang="en-US" sz="2400" dirty="0"/>
              <a:t>Concern that studies can be conducted multiple times and in multiple databases, until desired result obtained</a:t>
            </a:r>
          </a:p>
          <a:p>
            <a:pPr marL="285750" indent="-285750">
              <a:spcAft>
                <a:spcPts val="300"/>
              </a:spcAft>
              <a:buClr>
                <a:srgbClr val="336699"/>
              </a:buClr>
              <a:buFont typeface="Arial" panose="020B0604020202020204" pitchFamily="34" charset="0"/>
              <a:buChar char="•"/>
            </a:pPr>
            <a:r>
              <a:rPr lang="en-US" altLang="en-US" sz="2400" dirty="0"/>
              <a:t>Heterogeneity of results across different studies</a:t>
            </a:r>
          </a:p>
          <a:p>
            <a:pPr marL="285750" indent="-285750">
              <a:spcAft>
                <a:spcPts val="300"/>
              </a:spcAft>
              <a:buClr>
                <a:srgbClr val="336699"/>
              </a:buClr>
              <a:buFont typeface="Arial" panose="020B0604020202020204" pitchFamily="34" charset="0"/>
              <a:buChar char="•"/>
            </a:pPr>
            <a:r>
              <a:rPr lang="en-US" altLang="en-US" sz="2400" dirty="0"/>
              <a:t>False positives and false negatives</a:t>
            </a:r>
          </a:p>
        </p:txBody>
      </p:sp>
    </p:spTree>
    <p:extLst>
      <p:ext uri="{BB962C8B-B14F-4D97-AF65-F5344CB8AC3E}">
        <p14:creationId xmlns:p14="http://schemas.microsoft.com/office/powerpoint/2010/main" val="24375556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377B9-184B-4B9E-916D-8DBF88033633}"/>
              </a:ext>
            </a:extLst>
          </p:cNvPr>
          <p:cNvSpPr>
            <a:spLocks noGrp="1"/>
          </p:cNvSpPr>
          <p:nvPr>
            <p:ph type="title"/>
          </p:nvPr>
        </p:nvSpPr>
        <p:spPr/>
        <p:txBody>
          <a:bodyPr>
            <a:normAutofit/>
          </a:bodyPr>
          <a:lstStyle/>
          <a:p>
            <a:r>
              <a:rPr lang="en-US" sz="2600" b="1" dirty="0">
                <a:solidFill>
                  <a:srgbClr val="0070B0"/>
                </a:solidFill>
              </a:rPr>
              <a:t>Heterogeneity of treatment effects across databases</a:t>
            </a:r>
            <a:br>
              <a:rPr lang="en-US" sz="2600" b="1" dirty="0">
                <a:solidFill>
                  <a:srgbClr val="0070B0"/>
                </a:solidFill>
              </a:rPr>
            </a:br>
            <a:r>
              <a:rPr lang="en-US" sz="2600" b="1" dirty="0">
                <a:solidFill>
                  <a:srgbClr val="0070B0"/>
                </a:solidFill>
              </a:rPr>
              <a:t>(PS-stratified new user cohort studies)</a:t>
            </a:r>
          </a:p>
        </p:txBody>
      </p:sp>
      <p:pic>
        <p:nvPicPr>
          <p:cNvPr id="3" name="Picture 2">
            <a:extLst>
              <a:ext uri="{FF2B5EF4-FFF2-40B4-BE49-F238E27FC236}">
                <a16:creationId xmlns:a16="http://schemas.microsoft.com/office/drawing/2014/main" id="{3C11C710-9811-466C-8CC3-FF8F1A01CC93}"/>
              </a:ext>
            </a:extLst>
          </p:cNvPr>
          <p:cNvPicPr>
            <a:picLocks noChangeAspect="1"/>
          </p:cNvPicPr>
          <p:nvPr/>
        </p:nvPicPr>
        <p:blipFill>
          <a:blip r:embed="rId2"/>
          <a:stretch>
            <a:fillRect/>
          </a:stretch>
        </p:blipFill>
        <p:spPr>
          <a:xfrm>
            <a:off x="1714393" y="1697417"/>
            <a:ext cx="5232322" cy="4084155"/>
          </a:xfrm>
          <a:prstGeom prst="rect">
            <a:avLst/>
          </a:prstGeom>
        </p:spPr>
      </p:pic>
      <p:sp>
        <p:nvSpPr>
          <p:cNvPr id="4" name="TextBox 3">
            <a:extLst>
              <a:ext uri="{FF2B5EF4-FFF2-40B4-BE49-F238E27FC236}">
                <a16:creationId xmlns:a16="http://schemas.microsoft.com/office/drawing/2014/main" id="{FCF49437-2790-4B9C-B9AC-E2253C316F92}"/>
              </a:ext>
            </a:extLst>
          </p:cNvPr>
          <p:cNvSpPr txBox="1"/>
          <p:nvPr/>
        </p:nvSpPr>
        <p:spPr>
          <a:xfrm>
            <a:off x="1760632" y="6115784"/>
            <a:ext cx="5896871" cy="369332"/>
          </a:xfrm>
          <a:prstGeom prst="rect">
            <a:avLst/>
          </a:prstGeom>
          <a:noFill/>
        </p:spPr>
        <p:txBody>
          <a:bodyPr wrap="none" rtlCol="0">
            <a:spAutoFit/>
          </a:bodyPr>
          <a:lstStyle/>
          <a:p>
            <a:r>
              <a:rPr lang="en-US" dirty="0"/>
              <a:t>Source: Madigan et al.  Am J Epidemiol 2013; 178(4):645-651</a:t>
            </a:r>
          </a:p>
        </p:txBody>
      </p:sp>
      <p:sp>
        <p:nvSpPr>
          <p:cNvPr id="5" name="TextBox 4">
            <a:extLst>
              <a:ext uri="{FF2B5EF4-FFF2-40B4-BE49-F238E27FC236}">
                <a16:creationId xmlns:a16="http://schemas.microsoft.com/office/drawing/2014/main" id="{4012B697-4898-45FD-8036-520AFC9BF0A1}"/>
              </a:ext>
            </a:extLst>
          </p:cNvPr>
          <p:cNvSpPr txBox="1"/>
          <p:nvPr/>
        </p:nvSpPr>
        <p:spPr>
          <a:xfrm>
            <a:off x="6622473" y="3186545"/>
            <a:ext cx="2485104" cy="1631216"/>
          </a:xfrm>
          <a:prstGeom prst="rect">
            <a:avLst/>
          </a:prstGeom>
          <a:noFill/>
        </p:spPr>
        <p:txBody>
          <a:bodyPr wrap="none" rtlCol="0">
            <a:spAutoFit/>
          </a:bodyPr>
          <a:lstStyle/>
          <a:p>
            <a:r>
              <a:rPr lang="en-US" sz="2000" dirty="0"/>
              <a:t>43% with I</a:t>
            </a:r>
            <a:r>
              <a:rPr lang="en-US" sz="2000" baseline="30000" dirty="0"/>
              <a:t>2</a:t>
            </a:r>
            <a:r>
              <a:rPr lang="en-US" sz="2000" dirty="0"/>
              <a:t> ≥ 75%</a:t>
            </a:r>
          </a:p>
          <a:p>
            <a:endParaRPr lang="en-US" sz="2000" dirty="0"/>
          </a:p>
          <a:p>
            <a:r>
              <a:rPr lang="en-US" sz="2000" dirty="0"/>
              <a:t>21% with “significant”</a:t>
            </a:r>
          </a:p>
          <a:p>
            <a:r>
              <a:rPr lang="en-US" sz="2000" dirty="0"/>
              <a:t>positive and negative</a:t>
            </a:r>
          </a:p>
          <a:p>
            <a:r>
              <a:rPr lang="en-US" sz="2000" dirty="0"/>
              <a:t>results</a:t>
            </a:r>
          </a:p>
        </p:txBody>
      </p:sp>
    </p:spTree>
    <p:extLst>
      <p:ext uri="{BB962C8B-B14F-4D97-AF65-F5344CB8AC3E}">
        <p14:creationId xmlns:p14="http://schemas.microsoft.com/office/powerpoint/2010/main" val="17960306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6916"/>
            <a:ext cx="8229600" cy="1143000"/>
          </a:xfrm>
        </p:spPr>
        <p:txBody>
          <a:bodyPr>
            <a:normAutofit/>
          </a:bodyPr>
          <a:lstStyle/>
          <a:p>
            <a:r>
              <a:rPr lang="en-US" sz="2800" b="1" dirty="0">
                <a:solidFill>
                  <a:srgbClr val="0070B0"/>
                </a:solidFill>
              </a:rPr>
              <a:t>Heterogeneity within the same database</a:t>
            </a:r>
          </a:p>
        </p:txBody>
      </p:sp>
      <p:sp>
        <p:nvSpPr>
          <p:cNvPr id="3" name="TextBox 2"/>
          <p:cNvSpPr txBox="1"/>
          <p:nvPr/>
        </p:nvSpPr>
        <p:spPr>
          <a:xfrm>
            <a:off x="967984" y="1731504"/>
            <a:ext cx="7264212" cy="2462213"/>
          </a:xfrm>
          <a:prstGeom prst="rect">
            <a:avLst/>
          </a:prstGeom>
          <a:noFill/>
        </p:spPr>
        <p:txBody>
          <a:bodyPr wrap="square" rtlCol="0">
            <a:spAutoFit/>
          </a:bodyPr>
          <a:lstStyle/>
          <a:p>
            <a:pPr marL="285750" indent="-285750">
              <a:spcAft>
                <a:spcPts val="300"/>
              </a:spcAft>
              <a:buClr>
                <a:srgbClr val="336699"/>
              </a:buClr>
              <a:buFont typeface="Arial" panose="020B0604020202020204" pitchFamily="34" charset="0"/>
              <a:buChar char="•"/>
            </a:pPr>
            <a:r>
              <a:rPr lang="en-US" sz="2400" dirty="0"/>
              <a:t>3</a:t>
            </a:r>
            <a:r>
              <a:rPr lang="en-US" sz="2400" baseline="30000" dirty="0"/>
              <a:t>rd</a:t>
            </a:r>
            <a:r>
              <a:rPr lang="en-US" sz="2400" dirty="0"/>
              <a:t> generation oral contraceptives and VTE risk (GPRD)</a:t>
            </a:r>
          </a:p>
          <a:p>
            <a:pPr marL="285750" indent="-285750">
              <a:spcAft>
                <a:spcPts val="300"/>
              </a:spcAft>
              <a:buClr>
                <a:srgbClr val="336699"/>
              </a:buClr>
              <a:buFont typeface="Arial" panose="020B0604020202020204" pitchFamily="34" charset="0"/>
              <a:buChar char="•"/>
            </a:pPr>
            <a:r>
              <a:rPr lang="en-US" sz="2400" dirty="0"/>
              <a:t>Oral bisphosphonates and esophageal cancer (GPRD)</a:t>
            </a:r>
          </a:p>
          <a:p>
            <a:pPr marL="285750" indent="-285750">
              <a:spcAft>
                <a:spcPts val="300"/>
              </a:spcAft>
              <a:buClr>
                <a:srgbClr val="336699"/>
              </a:buClr>
              <a:buFont typeface="Arial" panose="020B0604020202020204" pitchFamily="34" charset="0"/>
              <a:buChar char="•"/>
            </a:pPr>
            <a:r>
              <a:rPr lang="en-US" sz="2400" dirty="0"/>
              <a:t>Lower extremity amputation risk with SGLT2 inhibitors vs. DPP4 inhibitors or sulfonylureas (</a:t>
            </a:r>
            <a:r>
              <a:rPr lang="en-US" sz="2400" dirty="0" err="1"/>
              <a:t>MarketScan</a:t>
            </a:r>
            <a:r>
              <a:rPr lang="en-US" sz="2400" dirty="0"/>
              <a:t>)</a:t>
            </a:r>
          </a:p>
          <a:p>
            <a:pPr marL="742950" lvl="1" indent="-285750">
              <a:spcAft>
                <a:spcPts val="300"/>
              </a:spcAft>
              <a:buClr>
                <a:srgbClr val="336699"/>
              </a:buClr>
              <a:buFont typeface="Arial" panose="020B0604020202020204" pitchFamily="34" charset="0"/>
              <a:buChar char="•"/>
            </a:pPr>
            <a:endParaRPr lang="en-US" sz="2400" dirty="0"/>
          </a:p>
          <a:p>
            <a:pPr lvl="2">
              <a:spcAft>
                <a:spcPts val="300"/>
              </a:spcAft>
              <a:buClr>
                <a:srgbClr val="336699"/>
              </a:buClr>
            </a:pPr>
            <a:endParaRPr lang="en-US" sz="2400" dirty="0"/>
          </a:p>
        </p:txBody>
      </p:sp>
      <p:graphicFrame>
        <p:nvGraphicFramePr>
          <p:cNvPr id="5" name="Table 4">
            <a:extLst>
              <a:ext uri="{FF2B5EF4-FFF2-40B4-BE49-F238E27FC236}">
                <a16:creationId xmlns:a16="http://schemas.microsoft.com/office/drawing/2014/main" id="{AB6D8DC9-A624-4C84-BCB2-2A3F521C9017}"/>
              </a:ext>
            </a:extLst>
          </p:cNvPr>
          <p:cNvGraphicFramePr>
            <a:graphicFrameLocks noGrp="1"/>
          </p:cNvGraphicFramePr>
          <p:nvPr>
            <p:extLst>
              <p:ext uri="{D42A27DB-BD31-4B8C-83A1-F6EECF244321}">
                <p14:modId xmlns:p14="http://schemas.microsoft.com/office/powerpoint/2010/main" val="4139840491"/>
              </p:ext>
            </p:extLst>
          </p:nvPr>
        </p:nvGraphicFramePr>
        <p:xfrm>
          <a:off x="1524000" y="3586573"/>
          <a:ext cx="6096000" cy="15849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678550989"/>
                    </a:ext>
                  </a:extLst>
                </a:gridCol>
                <a:gridCol w="2032000">
                  <a:extLst>
                    <a:ext uri="{9D8B030D-6E8A-4147-A177-3AD203B41FA5}">
                      <a16:colId xmlns:a16="http://schemas.microsoft.com/office/drawing/2014/main" val="2910484228"/>
                    </a:ext>
                  </a:extLst>
                </a:gridCol>
                <a:gridCol w="2032000">
                  <a:extLst>
                    <a:ext uri="{9D8B030D-6E8A-4147-A177-3AD203B41FA5}">
                      <a16:colId xmlns:a16="http://schemas.microsoft.com/office/drawing/2014/main" val="993365221"/>
                    </a:ext>
                  </a:extLst>
                </a:gridCol>
              </a:tblGrid>
              <a:tr h="370840">
                <a:tc>
                  <a:txBody>
                    <a:bodyPr/>
                    <a:lstStyle/>
                    <a:p>
                      <a:endParaRPr lang="en-US" sz="2000" dirty="0"/>
                    </a:p>
                  </a:txBody>
                  <a:tcPr/>
                </a:tc>
                <a:tc gridSpan="2">
                  <a:txBody>
                    <a:bodyPr/>
                    <a:lstStyle/>
                    <a:p>
                      <a:pPr algn="ctr"/>
                      <a:r>
                        <a:rPr lang="en-US" sz="2000" dirty="0"/>
                        <a:t>SGLT2 inhibitors vs.</a:t>
                      </a:r>
                    </a:p>
                  </a:txBody>
                  <a:tcPr/>
                </a:tc>
                <a:tc hMerge="1">
                  <a:txBody>
                    <a:bodyPr/>
                    <a:lstStyle/>
                    <a:p>
                      <a:pPr algn="ctr"/>
                      <a:endParaRPr lang="en-US" dirty="0"/>
                    </a:p>
                  </a:txBody>
                  <a:tcPr/>
                </a:tc>
                <a:extLst>
                  <a:ext uri="{0D108BD9-81ED-4DB2-BD59-A6C34878D82A}">
                    <a16:rowId xmlns:a16="http://schemas.microsoft.com/office/drawing/2014/main" val="2863334679"/>
                  </a:ext>
                </a:extLst>
              </a:tr>
              <a:tr h="370840">
                <a:tc>
                  <a:txBody>
                    <a:bodyPr/>
                    <a:lstStyle/>
                    <a:p>
                      <a:endParaRPr lang="en-US" sz="2000"/>
                    </a:p>
                  </a:txBody>
                  <a:tcPr/>
                </a:tc>
                <a:tc>
                  <a:txBody>
                    <a:bodyPr/>
                    <a:lstStyle/>
                    <a:p>
                      <a:pPr algn="ctr"/>
                      <a:r>
                        <a:rPr lang="en-US" sz="2000" dirty="0"/>
                        <a:t>DPP4 inhibitors</a:t>
                      </a:r>
                    </a:p>
                  </a:txBody>
                  <a:tcPr/>
                </a:tc>
                <a:tc>
                  <a:txBody>
                    <a:bodyPr/>
                    <a:lstStyle/>
                    <a:p>
                      <a:pPr algn="ctr"/>
                      <a:r>
                        <a:rPr lang="en-US" sz="2000" dirty="0"/>
                        <a:t>Sulfonylureas</a:t>
                      </a:r>
                    </a:p>
                  </a:txBody>
                  <a:tcPr/>
                </a:tc>
                <a:extLst>
                  <a:ext uri="{0D108BD9-81ED-4DB2-BD59-A6C34878D82A}">
                    <a16:rowId xmlns:a16="http://schemas.microsoft.com/office/drawing/2014/main" val="4105171810"/>
                  </a:ext>
                </a:extLst>
              </a:tr>
              <a:tr h="370840">
                <a:tc>
                  <a:txBody>
                    <a:bodyPr/>
                    <a:lstStyle/>
                    <a:p>
                      <a:r>
                        <a:rPr lang="en-US" sz="2000" dirty="0" err="1"/>
                        <a:t>Dawwas</a:t>
                      </a:r>
                      <a:r>
                        <a:rPr lang="en-US" sz="2000" dirty="0"/>
                        <a:t> et al.</a:t>
                      </a:r>
                    </a:p>
                  </a:txBody>
                  <a:tcPr/>
                </a:tc>
                <a:tc>
                  <a:txBody>
                    <a:bodyPr/>
                    <a:lstStyle/>
                    <a:p>
                      <a:pPr algn="ctr"/>
                      <a:r>
                        <a:rPr lang="en-US" sz="2000" dirty="0"/>
                        <a:t>0.88 (0.65-1.15)</a:t>
                      </a:r>
                    </a:p>
                  </a:txBody>
                  <a:tcPr/>
                </a:tc>
                <a:tc>
                  <a:txBody>
                    <a:bodyPr/>
                    <a:lstStyle/>
                    <a:p>
                      <a:pPr algn="ctr"/>
                      <a:r>
                        <a:rPr lang="en-US" sz="2000" dirty="0"/>
                        <a:t>0.74 (0.57-0.90</a:t>
                      </a:r>
                    </a:p>
                  </a:txBody>
                  <a:tcPr/>
                </a:tc>
                <a:extLst>
                  <a:ext uri="{0D108BD9-81ED-4DB2-BD59-A6C34878D82A}">
                    <a16:rowId xmlns:a16="http://schemas.microsoft.com/office/drawing/2014/main" val="1113108631"/>
                  </a:ext>
                </a:extLst>
              </a:tr>
              <a:tr h="370840">
                <a:tc>
                  <a:txBody>
                    <a:bodyPr/>
                    <a:lstStyle/>
                    <a:p>
                      <a:r>
                        <a:rPr lang="en-US" sz="2000" dirty="0"/>
                        <a:t>Yang et al.</a:t>
                      </a:r>
                    </a:p>
                  </a:txBody>
                  <a:tcPr/>
                </a:tc>
                <a:tc>
                  <a:txBody>
                    <a:bodyPr/>
                    <a:lstStyle/>
                    <a:p>
                      <a:pPr algn="ctr"/>
                      <a:r>
                        <a:rPr lang="en-US" sz="2000" dirty="0"/>
                        <a:t>1.69 (1.20-2.33)</a:t>
                      </a:r>
                    </a:p>
                  </a:txBody>
                  <a:tcPr/>
                </a:tc>
                <a:tc>
                  <a:txBody>
                    <a:bodyPr/>
                    <a:lstStyle/>
                    <a:p>
                      <a:pPr algn="ctr"/>
                      <a:r>
                        <a:rPr lang="en-US" sz="2000" dirty="0"/>
                        <a:t>1.02 (0.69-1.55)</a:t>
                      </a:r>
                    </a:p>
                  </a:txBody>
                  <a:tcPr/>
                </a:tc>
                <a:extLst>
                  <a:ext uri="{0D108BD9-81ED-4DB2-BD59-A6C34878D82A}">
                    <a16:rowId xmlns:a16="http://schemas.microsoft.com/office/drawing/2014/main" val="1426372495"/>
                  </a:ext>
                </a:extLst>
              </a:tr>
            </a:tbl>
          </a:graphicData>
        </a:graphic>
      </p:graphicFrame>
      <p:sp>
        <p:nvSpPr>
          <p:cNvPr id="4" name="TextBox 3">
            <a:extLst>
              <a:ext uri="{FF2B5EF4-FFF2-40B4-BE49-F238E27FC236}">
                <a16:creationId xmlns:a16="http://schemas.microsoft.com/office/drawing/2014/main" id="{29FDCA71-B969-4F4D-A02C-B23D76ADB601}"/>
              </a:ext>
            </a:extLst>
          </p:cNvPr>
          <p:cNvSpPr txBox="1"/>
          <p:nvPr/>
        </p:nvSpPr>
        <p:spPr>
          <a:xfrm>
            <a:off x="1453454" y="5606475"/>
            <a:ext cx="6237092" cy="923330"/>
          </a:xfrm>
          <a:prstGeom prst="rect">
            <a:avLst/>
          </a:prstGeom>
          <a:noFill/>
        </p:spPr>
        <p:txBody>
          <a:bodyPr wrap="none" rtlCol="0">
            <a:spAutoFit/>
          </a:bodyPr>
          <a:lstStyle/>
          <a:p>
            <a:r>
              <a:rPr lang="en-US" dirty="0"/>
              <a:t>Source:</a:t>
            </a:r>
          </a:p>
          <a:p>
            <a:r>
              <a:rPr lang="en-US" dirty="0" err="1"/>
              <a:t>Dawwas</a:t>
            </a:r>
            <a:r>
              <a:rPr lang="en-US" dirty="0"/>
              <a:t> et al.  Diab </a:t>
            </a:r>
            <a:r>
              <a:rPr lang="en-US" dirty="0" err="1"/>
              <a:t>Obes</a:t>
            </a:r>
            <a:r>
              <a:rPr lang="en-US" dirty="0"/>
              <a:t> </a:t>
            </a:r>
            <a:r>
              <a:rPr lang="en-US" dirty="0" err="1"/>
              <a:t>Metab</a:t>
            </a:r>
            <a:r>
              <a:rPr lang="en-US" dirty="0"/>
              <a:t> 2018.  </a:t>
            </a:r>
            <a:r>
              <a:rPr lang="en-US" dirty="0" err="1"/>
              <a:t>doi</a:t>
            </a:r>
            <a:r>
              <a:rPr lang="en-US" dirty="0"/>
              <a:t>: 10.1111/dom.13477</a:t>
            </a:r>
          </a:p>
          <a:p>
            <a:r>
              <a:rPr lang="en-US" dirty="0"/>
              <a:t>Yang et al.  Diab </a:t>
            </a:r>
            <a:r>
              <a:rPr lang="en-US" dirty="0" err="1"/>
              <a:t>Obes</a:t>
            </a:r>
            <a:r>
              <a:rPr lang="en-US" dirty="0"/>
              <a:t> </a:t>
            </a:r>
            <a:r>
              <a:rPr lang="en-US" dirty="0" err="1"/>
              <a:t>Metab</a:t>
            </a:r>
            <a:r>
              <a:rPr lang="en-US" dirty="0"/>
              <a:t> 2019.  </a:t>
            </a:r>
            <a:r>
              <a:rPr lang="en-US" dirty="0" err="1"/>
              <a:t>doi</a:t>
            </a:r>
            <a:r>
              <a:rPr lang="en-US" dirty="0"/>
              <a:t>: 10.1111/dom.13647</a:t>
            </a:r>
          </a:p>
        </p:txBody>
      </p:sp>
    </p:spTree>
    <p:extLst>
      <p:ext uri="{BB962C8B-B14F-4D97-AF65-F5344CB8AC3E}">
        <p14:creationId xmlns:p14="http://schemas.microsoft.com/office/powerpoint/2010/main" val="1678395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EFC5CC5-41B1-4B62-84E1-3A18280DD199}"/>
              </a:ext>
            </a:extLst>
          </p:cNvPr>
          <p:cNvPicPr>
            <a:picLocks noChangeAspect="1"/>
          </p:cNvPicPr>
          <p:nvPr/>
        </p:nvPicPr>
        <p:blipFill>
          <a:blip r:embed="rId2"/>
          <a:stretch>
            <a:fillRect/>
          </a:stretch>
        </p:blipFill>
        <p:spPr>
          <a:xfrm>
            <a:off x="2595421" y="489527"/>
            <a:ext cx="4026083" cy="5549283"/>
          </a:xfrm>
          <a:prstGeom prst="rect">
            <a:avLst/>
          </a:prstGeom>
        </p:spPr>
      </p:pic>
      <p:sp>
        <p:nvSpPr>
          <p:cNvPr id="7" name="TextBox 6">
            <a:extLst>
              <a:ext uri="{FF2B5EF4-FFF2-40B4-BE49-F238E27FC236}">
                <a16:creationId xmlns:a16="http://schemas.microsoft.com/office/drawing/2014/main" id="{0DA0DCA1-3E67-41DA-9BC4-308127EC1D60}"/>
              </a:ext>
            </a:extLst>
          </p:cNvPr>
          <p:cNvSpPr txBox="1"/>
          <p:nvPr/>
        </p:nvSpPr>
        <p:spPr>
          <a:xfrm>
            <a:off x="1727204" y="6243783"/>
            <a:ext cx="6056338" cy="369332"/>
          </a:xfrm>
          <a:prstGeom prst="rect">
            <a:avLst/>
          </a:prstGeom>
          <a:noFill/>
        </p:spPr>
        <p:txBody>
          <a:bodyPr wrap="none" rtlCol="0">
            <a:spAutoFit/>
          </a:bodyPr>
          <a:lstStyle/>
          <a:p>
            <a:r>
              <a:rPr lang="en-US"/>
              <a:t>Source: Anne Anderson (illustrator), Grimm’s Fairy Tales (1922)</a:t>
            </a:r>
            <a:endParaRPr lang="en-US" dirty="0"/>
          </a:p>
        </p:txBody>
      </p:sp>
      <p:sp>
        <p:nvSpPr>
          <p:cNvPr id="2" name="TextBox 1">
            <a:extLst>
              <a:ext uri="{FF2B5EF4-FFF2-40B4-BE49-F238E27FC236}">
                <a16:creationId xmlns:a16="http://schemas.microsoft.com/office/drawing/2014/main" id="{6B50FF2A-3957-4A0D-8390-4B8973A5394A}"/>
              </a:ext>
            </a:extLst>
          </p:cNvPr>
          <p:cNvSpPr txBox="1"/>
          <p:nvPr/>
        </p:nvSpPr>
        <p:spPr>
          <a:xfrm>
            <a:off x="341745" y="1388600"/>
            <a:ext cx="2099998" cy="461665"/>
          </a:xfrm>
          <a:prstGeom prst="rect">
            <a:avLst/>
          </a:prstGeom>
          <a:noFill/>
        </p:spPr>
        <p:txBody>
          <a:bodyPr wrap="none" rtlCol="0">
            <a:spAutoFit/>
          </a:bodyPr>
          <a:lstStyle/>
          <a:p>
            <a:r>
              <a:rPr lang="en-US" sz="2400" dirty="0"/>
              <a:t>Rumpelstiltskin</a:t>
            </a:r>
          </a:p>
        </p:txBody>
      </p:sp>
    </p:spTree>
    <p:extLst>
      <p:ext uri="{BB962C8B-B14F-4D97-AF65-F5344CB8AC3E}">
        <p14:creationId xmlns:p14="http://schemas.microsoft.com/office/powerpoint/2010/main" val="42547281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30AB8E4-38D8-43C3-BEEC-CD4974C3D414}"/>
              </a:ext>
            </a:extLst>
          </p:cNvPr>
          <p:cNvPicPr>
            <a:picLocks noChangeAspect="1"/>
          </p:cNvPicPr>
          <p:nvPr/>
        </p:nvPicPr>
        <p:blipFill>
          <a:blip r:embed="rId2"/>
          <a:stretch>
            <a:fillRect/>
          </a:stretch>
        </p:blipFill>
        <p:spPr>
          <a:xfrm>
            <a:off x="3890241" y="809436"/>
            <a:ext cx="4228523" cy="2251551"/>
          </a:xfrm>
          <a:prstGeom prst="rect">
            <a:avLst/>
          </a:prstGeom>
        </p:spPr>
      </p:pic>
      <p:pic>
        <p:nvPicPr>
          <p:cNvPr id="7" name="Picture 6">
            <a:extLst>
              <a:ext uri="{FF2B5EF4-FFF2-40B4-BE49-F238E27FC236}">
                <a16:creationId xmlns:a16="http://schemas.microsoft.com/office/drawing/2014/main" id="{CCFC0FD9-7E62-4B24-9FC2-AA9E9D8D6312}"/>
              </a:ext>
            </a:extLst>
          </p:cNvPr>
          <p:cNvPicPr>
            <a:picLocks noChangeAspect="1"/>
          </p:cNvPicPr>
          <p:nvPr/>
        </p:nvPicPr>
        <p:blipFill>
          <a:blip r:embed="rId3"/>
          <a:stretch>
            <a:fillRect/>
          </a:stretch>
        </p:blipFill>
        <p:spPr>
          <a:xfrm>
            <a:off x="1117600" y="3561841"/>
            <a:ext cx="3645653" cy="2730721"/>
          </a:xfrm>
          <a:prstGeom prst="rect">
            <a:avLst/>
          </a:prstGeom>
        </p:spPr>
      </p:pic>
      <p:sp>
        <p:nvSpPr>
          <p:cNvPr id="8" name="TextBox 7">
            <a:extLst>
              <a:ext uri="{FF2B5EF4-FFF2-40B4-BE49-F238E27FC236}">
                <a16:creationId xmlns:a16="http://schemas.microsoft.com/office/drawing/2014/main" id="{8F03DA09-E62D-468F-A363-CBEA8876418B}"/>
              </a:ext>
            </a:extLst>
          </p:cNvPr>
          <p:cNvSpPr txBox="1"/>
          <p:nvPr/>
        </p:nvSpPr>
        <p:spPr>
          <a:xfrm>
            <a:off x="5082129" y="4696368"/>
            <a:ext cx="2034531" cy="461665"/>
          </a:xfrm>
          <a:prstGeom prst="rect">
            <a:avLst/>
          </a:prstGeom>
          <a:noFill/>
        </p:spPr>
        <p:txBody>
          <a:bodyPr wrap="none" rtlCol="0">
            <a:spAutoFit/>
          </a:bodyPr>
          <a:lstStyle/>
          <a:p>
            <a:r>
              <a:rPr lang="en-US" sz="2400" dirty="0"/>
              <a:t>Hope diamond</a:t>
            </a:r>
          </a:p>
        </p:txBody>
      </p:sp>
      <p:sp>
        <p:nvSpPr>
          <p:cNvPr id="9" name="TextBox 8">
            <a:extLst>
              <a:ext uri="{FF2B5EF4-FFF2-40B4-BE49-F238E27FC236}">
                <a16:creationId xmlns:a16="http://schemas.microsoft.com/office/drawing/2014/main" id="{F7407B30-BF35-4221-94D0-AA023CE8E043}"/>
              </a:ext>
            </a:extLst>
          </p:cNvPr>
          <p:cNvSpPr txBox="1"/>
          <p:nvPr/>
        </p:nvSpPr>
        <p:spPr>
          <a:xfrm>
            <a:off x="711200" y="1704378"/>
            <a:ext cx="2912849" cy="461665"/>
          </a:xfrm>
          <a:prstGeom prst="rect">
            <a:avLst/>
          </a:prstGeom>
          <a:noFill/>
        </p:spPr>
        <p:txBody>
          <a:bodyPr wrap="none" rtlCol="0">
            <a:spAutoFit/>
          </a:bodyPr>
          <a:lstStyle/>
          <a:p>
            <a:r>
              <a:rPr lang="en-US" sz="2400" dirty="0"/>
              <a:t>Diamond in the rough</a:t>
            </a:r>
          </a:p>
        </p:txBody>
      </p:sp>
    </p:spTree>
    <p:extLst>
      <p:ext uri="{BB962C8B-B14F-4D97-AF65-F5344CB8AC3E}">
        <p14:creationId xmlns:p14="http://schemas.microsoft.com/office/powerpoint/2010/main" val="12476800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FF0A54-5DF0-46AA-AA09-E824B5FE75FB}"/>
              </a:ext>
            </a:extLst>
          </p:cNvPr>
          <p:cNvPicPr>
            <a:picLocks noChangeAspect="1"/>
          </p:cNvPicPr>
          <p:nvPr/>
        </p:nvPicPr>
        <p:blipFill>
          <a:blip r:embed="rId2"/>
          <a:stretch>
            <a:fillRect/>
          </a:stretch>
        </p:blipFill>
        <p:spPr>
          <a:xfrm>
            <a:off x="622859" y="3528288"/>
            <a:ext cx="4025135" cy="2678545"/>
          </a:xfrm>
          <a:prstGeom prst="rect">
            <a:avLst/>
          </a:prstGeom>
        </p:spPr>
      </p:pic>
      <p:pic>
        <p:nvPicPr>
          <p:cNvPr id="7" name="Picture 6">
            <a:extLst>
              <a:ext uri="{FF2B5EF4-FFF2-40B4-BE49-F238E27FC236}">
                <a16:creationId xmlns:a16="http://schemas.microsoft.com/office/drawing/2014/main" id="{91716511-E28F-4CC6-B326-677E8C76B711}"/>
              </a:ext>
            </a:extLst>
          </p:cNvPr>
          <p:cNvPicPr>
            <a:picLocks noChangeAspect="1"/>
          </p:cNvPicPr>
          <p:nvPr/>
        </p:nvPicPr>
        <p:blipFill>
          <a:blip r:embed="rId3"/>
          <a:stretch>
            <a:fillRect/>
          </a:stretch>
        </p:blipFill>
        <p:spPr>
          <a:xfrm>
            <a:off x="4954379" y="1034473"/>
            <a:ext cx="3575996" cy="2678545"/>
          </a:xfrm>
          <a:prstGeom prst="rect">
            <a:avLst/>
          </a:prstGeom>
        </p:spPr>
      </p:pic>
    </p:spTree>
    <p:extLst>
      <p:ext uri="{BB962C8B-B14F-4D97-AF65-F5344CB8AC3E}">
        <p14:creationId xmlns:p14="http://schemas.microsoft.com/office/powerpoint/2010/main" val="1237925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684297" y="381000"/>
            <a:ext cx="7773864" cy="1143000"/>
          </a:xfrm>
        </p:spPr>
        <p:txBody>
          <a:bodyPr/>
          <a:lstStyle/>
          <a:p>
            <a:pPr algn="ctr"/>
            <a:r>
              <a:rPr lang="en-US" altLang="en-US" sz="2800" dirty="0">
                <a:solidFill>
                  <a:srgbClr val="0070B0"/>
                </a:solidFill>
              </a:rPr>
              <a:t>The 21</a:t>
            </a:r>
            <a:r>
              <a:rPr lang="en-US" altLang="en-US" sz="2800" baseline="30000" dirty="0">
                <a:solidFill>
                  <a:srgbClr val="0070B0"/>
                </a:solidFill>
              </a:rPr>
              <a:t>st</a:t>
            </a:r>
            <a:r>
              <a:rPr lang="en-US" altLang="en-US" sz="2800" dirty="0">
                <a:solidFill>
                  <a:srgbClr val="0070B0"/>
                </a:solidFill>
              </a:rPr>
              <a:t> Century Cures Act’s RWE provision</a:t>
            </a:r>
            <a:endParaRPr lang="en-US" altLang="en-US" sz="3000" dirty="0">
              <a:solidFill>
                <a:srgbClr val="0070B0"/>
              </a:solidFill>
            </a:endParaRPr>
          </a:p>
        </p:txBody>
      </p:sp>
      <p:sp>
        <p:nvSpPr>
          <p:cNvPr id="12292" name="Rectangle 3"/>
          <p:cNvSpPr>
            <a:spLocks noGrp="1" noChangeArrowheads="1"/>
          </p:cNvSpPr>
          <p:nvPr>
            <p:ph type="body" idx="1"/>
          </p:nvPr>
        </p:nvSpPr>
        <p:spPr>
          <a:xfrm>
            <a:off x="99750" y="1381293"/>
            <a:ext cx="8961120" cy="5245331"/>
          </a:xfrm>
        </p:spPr>
        <p:txBody>
          <a:bodyPr>
            <a:normAutofit lnSpcReduction="10000"/>
          </a:bodyPr>
          <a:lstStyle/>
          <a:p>
            <a:pPr lvl="1">
              <a:buClr>
                <a:srgbClr val="336699"/>
              </a:buClr>
              <a:buSzPct val="75000"/>
              <a:buFontTx/>
              <a:buChar char="•"/>
            </a:pPr>
            <a:r>
              <a:rPr lang="en-US" altLang="en-US" sz="2400" dirty="0"/>
              <a:t>Defines RWE: data regarding the usage, or the potential benefits or risks, of a drug derived from sources other than traditional clinical trials</a:t>
            </a:r>
          </a:p>
          <a:p>
            <a:pPr lvl="1">
              <a:buClr>
                <a:srgbClr val="336699"/>
              </a:buClr>
              <a:buSzPct val="75000"/>
              <a:buFontTx/>
              <a:buChar char="•"/>
            </a:pPr>
            <a:r>
              <a:rPr lang="en-US" altLang="en-US" sz="2400" dirty="0"/>
              <a:t>Requires FDA to establish a program to </a:t>
            </a:r>
            <a:r>
              <a:rPr lang="en-US" altLang="en-US" sz="2400" u="sng" dirty="0"/>
              <a:t>evaluate</a:t>
            </a:r>
            <a:r>
              <a:rPr lang="en-US" altLang="en-US" sz="2400" dirty="0"/>
              <a:t> RWE</a:t>
            </a:r>
          </a:p>
          <a:p>
            <a:pPr lvl="2">
              <a:buClr>
                <a:srgbClr val="336699"/>
              </a:buClr>
              <a:buSzPct val="75000"/>
              <a:buFontTx/>
              <a:buChar char="•"/>
            </a:pPr>
            <a:r>
              <a:rPr lang="en-US" altLang="en-US" sz="2000" dirty="0"/>
              <a:t>1) To help support approval of new indications for approved drugs</a:t>
            </a:r>
          </a:p>
          <a:p>
            <a:pPr lvl="2">
              <a:buClr>
                <a:srgbClr val="336699"/>
              </a:buClr>
              <a:buSzPct val="75000"/>
              <a:buFontTx/>
              <a:buChar char="•"/>
            </a:pPr>
            <a:r>
              <a:rPr lang="en-US" altLang="en-US" sz="2000" dirty="0"/>
              <a:t>2) To help support or satisfy post-approval study requirements</a:t>
            </a:r>
          </a:p>
          <a:p>
            <a:pPr lvl="1">
              <a:buClr>
                <a:srgbClr val="336699"/>
              </a:buClr>
              <a:buSzPct val="75000"/>
              <a:buFontTx/>
              <a:buChar char="•"/>
            </a:pPr>
            <a:r>
              <a:rPr lang="en-US" altLang="en-US" sz="2400" dirty="0"/>
              <a:t>Imposes timeline for FDA implementation</a:t>
            </a:r>
          </a:p>
          <a:p>
            <a:pPr lvl="2">
              <a:buClr>
                <a:srgbClr val="336699"/>
              </a:buClr>
              <a:buSzPct val="75000"/>
              <a:buFontTx/>
              <a:buChar char="•"/>
            </a:pPr>
            <a:r>
              <a:rPr lang="en-US" altLang="en-US" sz="2000" dirty="0"/>
              <a:t>By Dec 2018, establish and implement an RWE framework</a:t>
            </a:r>
          </a:p>
          <a:p>
            <a:pPr lvl="2">
              <a:buClr>
                <a:srgbClr val="336699"/>
              </a:buClr>
              <a:buSzPct val="75000"/>
              <a:buFontTx/>
              <a:buChar char="•"/>
            </a:pPr>
            <a:r>
              <a:rPr lang="en-US" altLang="en-US" sz="2000" dirty="0"/>
              <a:t>By Dec 2021, issue draft guidance describing</a:t>
            </a:r>
          </a:p>
          <a:p>
            <a:pPr lvl="3">
              <a:buClr>
                <a:srgbClr val="336699"/>
              </a:buClr>
              <a:buSzPct val="75000"/>
              <a:buFontTx/>
              <a:buChar char="•"/>
            </a:pPr>
            <a:r>
              <a:rPr lang="en-US" altLang="en-US" dirty="0"/>
              <a:t>1) Circumstances under which sponsors of drugs may rely on RWE</a:t>
            </a:r>
          </a:p>
          <a:p>
            <a:pPr lvl="3">
              <a:buClr>
                <a:srgbClr val="336699"/>
              </a:buClr>
              <a:buSzPct val="75000"/>
              <a:buFontTx/>
              <a:buChar char="•"/>
            </a:pPr>
            <a:r>
              <a:rPr lang="en-US" altLang="en-US" dirty="0"/>
              <a:t>2) Acceptable standards and methods for collecting and analyzing RWE</a:t>
            </a:r>
          </a:p>
          <a:p>
            <a:pPr lvl="1">
              <a:buClr>
                <a:srgbClr val="336699"/>
              </a:buClr>
              <a:buSzPct val="75000"/>
              <a:buFontTx/>
              <a:buChar char="•"/>
            </a:pPr>
            <a:r>
              <a:rPr lang="en-US" altLang="en-US" sz="2400" dirty="0"/>
              <a:t>Section 3022 does not limit FDA’s use of RWE for other purposes or change the standards of evidence required under 505(c) and (d) of FD&amp;C Act or 351(b) of the Public Health Service Act</a:t>
            </a:r>
          </a:p>
        </p:txBody>
      </p:sp>
    </p:spTree>
    <p:extLst>
      <p:ext uri="{BB962C8B-B14F-4D97-AF65-F5344CB8AC3E}">
        <p14:creationId xmlns:p14="http://schemas.microsoft.com/office/powerpoint/2010/main" val="23517079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247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213FC3-FD6A-4D1D-A877-B1CDB048A1C5}"/>
              </a:ext>
            </a:extLst>
          </p:cNvPr>
          <p:cNvPicPr>
            <a:picLocks noChangeAspect="1"/>
          </p:cNvPicPr>
          <p:nvPr/>
        </p:nvPicPr>
        <p:blipFill>
          <a:blip r:embed="rId2"/>
          <a:stretch>
            <a:fillRect/>
          </a:stretch>
        </p:blipFill>
        <p:spPr>
          <a:xfrm>
            <a:off x="526840" y="160643"/>
            <a:ext cx="4785654" cy="6157030"/>
          </a:xfrm>
          <a:prstGeom prst="rect">
            <a:avLst/>
          </a:prstGeom>
        </p:spPr>
      </p:pic>
      <p:sp>
        <p:nvSpPr>
          <p:cNvPr id="3" name="TextBox 2">
            <a:extLst>
              <a:ext uri="{FF2B5EF4-FFF2-40B4-BE49-F238E27FC236}">
                <a16:creationId xmlns:a16="http://schemas.microsoft.com/office/drawing/2014/main" id="{454E8816-EE0F-47B0-A119-82304212AF98}"/>
              </a:ext>
            </a:extLst>
          </p:cNvPr>
          <p:cNvSpPr txBox="1"/>
          <p:nvPr/>
        </p:nvSpPr>
        <p:spPr>
          <a:xfrm>
            <a:off x="422313" y="6366253"/>
            <a:ext cx="8667244" cy="338554"/>
          </a:xfrm>
          <a:prstGeom prst="rect">
            <a:avLst/>
          </a:prstGeom>
          <a:noFill/>
        </p:spPr>
        <p:txBody>
          <a:bodyPr wrap="none" rtlCol="0">
            <a:spAutoFit/>
          </a:bodyPr>
          <a:lstStyle/>
          <a:p>
            <a:r>
              <a:rPr lang="en-US" sz="1600" dirty="0"/>
              <a:t>https://www.fda.gov/downloads/ScienceResearch/SpecialTopics/RealWorldEvidence/UCM627769.pdf</a:t>
            </a:r>
          </a:p>
        </p:txBody>
      </p:sp>
      <p:sp>
        <p:nvSpPr>
          <p:cNvPr id="4" name="TextBox 3">
            <a:extLst>
              <a:ext uri="{FF2B5EF4-FFF2-40B4-BE49-F238E27FC236}">
                <a16:creationId xmlns:a16="http://schemas.microsoft.com/office/drawing/2014/main" id="{E0D27171-8EC4-4271-AE27-E0DD49A29D63}"/>
              </a:ext>
            </a:extLst>
          </p:cNvPr>
          <p:cNvSpPr txBox="1"/>
          <p:nvPr/>
        </p:nvSpPr>
        <p:spPr>
          <a:xfrm>
            <a:off x="5486400" y="733443"/>
            <a:ext cx="3537527" cy="5201424"/>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400" dirty="0"/>
              <a:t>For drug and biological products</a:t>
            </a:r>
          </a:p>
          <a:p>
            <a:pPr marL="342900" indent="-342900">
              <a:spcAft>
                <a:spcPts val="1200"/>
              </a:spcAft>
              <a:buFont typeface="Arial" panose="020B0604020202020204" pitchFamily="34" charset="0"/>
              <a:buChar char="•"/>
            </a:pPr>
            <a:r>
              <a:rPr lang="en-US" sz="2400" dirty="0"/>
              <a:t>Outlines FDA’s plan to implement its RWE program</a:t>
            </a:r>
          </a:p>
          <a:p>
            <a:pPr marL="342900" indent="-342900">
              <a:buFont typeface="Arial" panose="020B0604020202020204" pitchFamily="34" charset="0"/>
              <a:buChar char="•"/>
            </a:pPr>
            <a:r>
              <a:rPr lang="en-US" sz="2400" dirty="0"/>
              <a:t>Multifaceted program</a:t>
            </a:r>
          </a:p>
          <a:p>
            <a:pPr marL="800100" lvl="1" indent="-342900">
              <a:buFont typeface="Arial" panose="020B0604020202020204" pitchFamily="34" charset="0"/>
              <a:buChar char="•"/>
            </a:pPr>
            <a:r>
              <a:rPr lang="en-US" sz="2400" dirty="0"/>
              <a:t>Internal processes</a:t>
            </a:r>
          </a:p>
          <a:p>
            <a:pPr marL="800100" lvl="1" indent="-342900">
              <a:buFont typeface="Arial" panose="020B0604020202020204" pitchFamily="34" charset="0"/>
              <a:buChar char="•"/>
            </a:pPr>
            <a:r>
              <a:rPr lang="en-US" sz="2400" dirty="0"/>
              <a:t>Guidance development</a:t>
            </a:r>
          </a:p>
          <a:p>
            <a:pPr marL="800100" lvl="1" indent="-342900">
              <a:buFont typeface="Arial" panose="020B0604020202020204" pitchFamily="34" charset="0"/>
              <a:buChar char="•"/>
            </a:pPr>
            <a:r>
              <a:rPr lang="en-US" sz="2400" dirty="0"/>
              <a:t>Stakeholder engagement</a:t>
            </a:r>
          </a:p>
          <a:p>
            <a:pPr marL="800100" lvl="1" indent="-342900">
              <a:buFont typeface="Arial" panose="020B0604020202020204" pitchFamily="34" charset="0"/>
              <a:buChar char="•"/>
            </a:pPr>
            <a:r>
              <a:rPr lang="en-US" sz="2400" dirty="0"/>
              <a:t>Demonstration projects</a:t>
            </a:r>
          </a:p>
        </p:txBody>
      </p:sp>
    </p:spTree>
    <p:extLst>
      <p:ext uri="{BB962C8B-B14F-4D97-AF65-F5344CB8AC3E}">
        <p14:creationId xmlns:p14="http://schemas.microsoft.com/office/powerpoint/2010/main" val="3963622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684297" y="381000"/>
            <a:ext cx="7773864" cy="1143000"/>
          </a:xfrm>
        </p:spPr>
        <p:txBody>
          <a:bodyPr/>
          <a:lstStyle/>
          <a:p>
            <a:pPr algn="ctr"/>
            <a:r>
              <a:rPr lang="en-US" altLang="en-US" sz="2800" dirty="0">
                <a:solidFill>
                  <a:srgbClr val="0070B0"/>
                </a:solidFill>
              </a:rPr>
              <a:t>Definitions from FDA’s RWE Framework</a:t>
            </a:r>
            <a:endParaRPr lang="en-US" altLang="en-US" sz="3000" dirty="0">
              <a:solidFill>
                <a:srgbClr val="0070B0"/>
              </a:solidFill>
            </a:endParaRPr>
          </a:p>
        </p:txBody>
      </p:sp>
      <p:sp>
        <p:nvSpPr>
          <p:cNvPr id="12292" name="Rectangle 3"/>
          <p:cNvSpPr>
            <a:spLocks noGrp="1" noChangeArrowheads="1"/>
          </p:cNvSpPr>
          <p:nvPr>
            <p:ph type="body" idx="1"/>
          </p:nvPr>
        </p:nvSpPr>
        <p:spPr>
          <a:xfrm>
            <a:off x="1162087" y="1814937"/>
            <a:ext cx="7436967" cy="4038606"/>
          </a:xfrm>
        </p:spPr>
        <p:txBody>
          <a:bodyPr>
            <a:normAutofit/>
          </a:bodyPr>
          <a:lstStyle/>
          <a:p>
            <a:pPr lvl="1">
              <a:buClr>
                <a:srgbClr val="336699"/>
              </a:buClr>
              <a:buSzPct val="75000"/>
              <a:buFontTx/>
              <a:buChar char="•"/>
            </a:pPr>
            <a:r>
              <a:rPr lang="en-US" altLang="en-US" sz="2400" dirty="0"/>
              <a:t>Real-world data (RWD)</a:t>
            </a:r>
          </a:p>
          <a:p>
            <a:pPr lvl="2">
              <a:buClr>
                <a:srgbClr val="336699"/>
              </a:buClr>
              <a:buSzPct val="75000"/>
              <a:buFontTx/>
              <a:buChar char="•"/>
            </a:pPr>
            <a:r>
              <a:rPr lang="en-US" altLang="en-US" sz="2200" dirty="0"/>
              <a:t>Data relating to patient health status and/or the delivery of health care routinely collected from a variety of sources</a:t>
            </a:r>
          </a:p>
          <a:p>
            <a:pPr lvl="1">
              <a:buClr>
                <a:srgbClr val="336699"/>
              </a:buClr>
              <a:buSzPct val="75000"/>
              <a:buFontTx/>
              <a:buChar char="•"/>
            </a:pPr>
            <a:r>
              <a:rPr lang="en-US" altLang="en-US" sz="2400" dirty="0"/>
              <a:t>Real-world evidence (RWE)</a:t>
            </a:r>
          </a:p>
          <a:p>
            <a:pPr lvl="2">
              <a:buClr>
                <a:srgbClr val="336699"/>
              </a:buClr>
              <a:buSzPct val="75000"/>
              <a:buFontTx/>
              <a:buChar char="•"/>
            </a:pPr>
            <a:r>
              <a:rPr lang="en-US" altLang="en-US" sz="2200" dirty="0"/>
              <a:t>Clinical evidence about the usage and potential benefits or risks of a medical product derived from analysis of RWD</a:t>
            </a:r>
          </a:p>
        </p:txBody>
      </p:sp>
    </p:spTree>
    <p:extLst>
      <p:ext uri="{BB962C8B-B14F-4D97-AF65-F5344CB8AC3E}">
        <p14:creationId xmlns:p14="http://schemas.microsoft.com/office/powerpoint/2010/main" val="1565509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684297" y="381000"/>
            <a:ext cx="7773864" cy="1143000"/>
          </a:xfrm>
        </p:spPr>
        <p:txBody>
          <a:bodyPr/>
          <a:lstStyle/>
          <a:p>
            <a:pPr algn="ctr"/>
            <a:r>
              <a:rPr lang="en-US" altLang="en-US" sz="2800" dirty="0">
                <a:solidFill>
                  <a:srgbClr val="0070B0"/>
                </a:solidFill>
              </a:rPr>
              <a:t>Potential Sources of RWD</a:t>
            </a:r>
            <a:endParaRPr lang="en-US" altLang="en-US" sz="3000" dirty="0">
              <a:solidFill>
                <a:srgbClr val="0070B0"/>
              </a:solidFill>
            </a:endParaRPr>
          </a:p>
        </p:txBody>
      </p:sp>
      <p:sp>
        <p:nvSpPr>
          <p:cNvPr id="12292" name="Rectangle 3"/>
          <p:cNvSpPr>
            <a:spLocks noGrp="1" noChangeArrowheads="1"/>
          </p:cNvSpPr>
          <p:nvPr>
            <p:ph type="body" idx="1"/>
          </p:nvPr>
        </p:nvSpPr>
        <p:spPr>
          <a:xfrm>
            <a:off x="1708283" y="2048162"/>
            <a:ext cx="6336590" cy="3114966"/>
          </a:xfrm>
        </p:spPr>
        <p:txBody>
          <a:bodyPr>
            <a:normAutofit/>
          </a:bodyPr>
          <a:lstStyle/>
          <a:p>
            <a:pPr lvl="1">
              <a:buClr>
                <a:srgbClr val="336699"/>
              </a:buClr>
              <a:buSzPct val="75000"/>
              <a:buFontTx/>
              <a:buChar char="•"/>
            </a:pPr>
            <a:r>
              <a:rPr lang="en-US" altLang="en-US" sz="2400" dirty="0"/>
              <a:t>Medical claims</a:t>
            </a:r>
            <a:endParaRPr lang="en-US" altLang="en-US" sz="2000" dirty="0"/>
          </a:p>
          <a:p>
            <a:pPr lvl="1">
              <a:buClr>
                <a:srgbClr val="336699"/>
              </a:buClr>
              <a:buSzPct val="75000"/>
              <a:buFontTx/>
              <a:buChar char="•"/>
            </a:pPr>
            <a:r>
              <a:rPr lang="en-US" altLang="en-US" sz="2400" dirty="0"/>
              <a:t>Electronic health records</a:t>
            </a:r>
          </a:p>
          <a:p>
            <a:pPr lvl="1">
              <a:buClr>
                <a:srgbClr val="336699"/>
              </a:buClr>
              <a:buSzPct val="75000"/>
              <a:buFontTx/>
              <a:buChar char="•"/>
            </a:pPr>
            <a:r>
              <a:rPr lang="en-US" altLang="en-US" sz="2400" dirty="0"/>
              <a:t>International health care databases</a:t>
            </a:r>
          </a:p>
          <a:p>
            <a:pPr lvl="1">
              <a:buClr>
                <a:srgbClr val="336699"/>
              </a:buClr>
              <a:buSzPct val="75000"/>
              <a:buFontTx/>
              <a:buChar char="•"/>
            </a:pPr>
            <a:r>
              <a:rPr lang="en-US" altLang="en-US" sz="2400" dirty="0"/>
              <a:t>Product or disease registries</a:t>
            </a:r>
          </a:p>
          <a:p>
            <a:pPr lvl="1">
              <a:buClr>
                <a:srgbClr val="336699"/>
              </a:buClr>
              <a:buSzPct val="75000"/>
              <a:buFontTx/>
              <a:buChar char="•"/>
            </a:pPr>
            <a:r>
              <a:rPr lang="en-US" altLang="en-US" sz="2400" dirty="0"/>
              <a:t>Personal devices and health applications</a:t>
            </a:r>
          </a:p>
          <a:p>
            <a:pPr lvl="1">
              <a:buClr>
                <a:srgbClr val="336699"/>
              </a:buClr>
              <a:buSzPct val="75000"/>
              <a:buFontTx/>
              <a:buChar char="•"/>
            </a:pPr>
            <a:endParaRPr lang="en-US" altLang="en-US" sz="2400" dirty="0"/>
          </a:p>
        </p:txBody>
      </p:sp>
    </p:spTree>
    <p:extLst>
      <p:ext uri="{BB962C8B-B14F-4D97-AF65-F5344CB8AC3E}">
        <p14:creationId xmlns:p14="http://schemas.microsoft.com/office/powerpoint/2010/main" val="2854727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684297" y="381000"/>
            <a:ext cx="7773864" cy="1143000"/>
          </a:xfrm>
        </p:spPr>
        <p:txBody>
          <a:bodyPr/>
          <a:lstStyle/>
          <a:p>
            <a:pPr algn="ctr"/>
            <a:r>
              <a:rPr lang="en-US" altLang="en-US" sz="2800" dirty="0">
                <a:solidFill>
                  <a:srgbClr val="0070B0"/>
                </a:solidFill>
              </a:rPr>
              <a:t>Potential uses of RWD in clinical studies</a:t>
            </a:r>
            <a:endParaRPr lang="en-US" altLang="en-US" sz="3000" dirty="0">
              <a:solidFill>
                <a:srgbClr val="0070B0"/>
              </a:solidFill>
            </a:endParaRPr>
          </a:p>
        </p:txBody>
      </p:sp>
      <p:sp>
        <p:nvSpPr>
          <p:cNvPr id="12292" name="Rectangle 3"/>
          <p:cNvSpPr>
            <a:spLocks noGrp="1" noChangeArrowheads="1"/>
          </p:cNvSpPr>
          <p:nvPr>
            <p:ph type="body" idx="1"/>
          </p:nvPr>
        </p:nvSpPr>
        <p:spPr>
          <a:xfrm>
            <a:off x="1117156" y="1748893"/>
            <a:ext cx="7492988" cy="4559543"/>
          </a:xfrm>
        </p:spPr>
        <p:txBody>
          <a:bodyPr>
            <a:normAutofit/>
          </a:bodyPr>
          <a:lstStyle/>
          <a:p>
            <a:pPr lvl="1">
              <a:buClr>
                <a:srgbClr val="336699"/>
              </a:buClr>
              <a:buSzPct val="75000"/>
              <a:buFontTx/>
              <a:buChar char="•"/>
            </a:pPr>
            <a:r>
              <a:rPr lang="en-US" altLang="en-US" sz="2400" dirty="0"/>
              <a:t>Randomized, interventional</a:t>
            </a:r>
          </a:p>
          <a:p>
            <a:pPr lvl="1">
              <a:buClr>
                <a:srgbClr val="336699"/>
              </a:buClr>
              <a:buSzPct val="75000"/>
              <a:buFontTx/>
              <a:buChar char="•"/>
            </a:pPr>
            <a:r>
              <a:rPr lang="en-US" altLang="en-US" sz="2400" dirty="0"/>
              <a:t>Non-randomized, interventional</a:t>
            </a:r>
          </a:p>
          <a:p>
            <a:pPr lvl="1">
              <a:buClr>
                <a:srgbClr val="336699"/>
              </a:buClr>
              <a:buSzPct val="75000"/>
              <a:buFontTx/>
              <a:buChar char="•"/>
            </a:pPr>
            <a:r>
              <a:rPr lang="en-US" altLang="en-US" sz="2400" dirty="0"/>
              <a:t>Non-randomized, non-interventional (observational)</a:t>
            </a:r>
          </a:p>
          <a:p>
            <a:pPr lvl="2">
              <a:buClr>
                <a:srgbClr val="336699"/>
              </a:buClr>
              <a:buSzPct val="75000"/>
              <a:buFontTx/>
              <a:buChar char="•"/>
            </a:pPr>
            <a:r>
              <a:rPr lang="en-US" altLang="en-US" dirty="0"/>
              <a:t>Prospective data collection</a:t>
            </a:r>
          </a:p>
          <a:p>
            <a:pPr lvl="3">
              <a:buClr>
                <a:srgbClr val="336699"/>
              </a:buClr>
              <a:buSzPct val="75000"/>
              <a:buFontTx/>
              <a:buChar char="•"/>
            </a:pPr>
            <a:r>
              <a:rPr lang="en-US" altLang="en-US" sz="2400" dirty="0"/>
              <a:t>Registry studies</a:t>
            </a:r>
          </a:p>
          <a:p>
            <a:pPr lvl="3">
              <a:buClr>
                <a:srgbClr val="336699"/>
              </a:buClr>
              <a:buSzPct val="75000"/>
              <a:buFontTx/>
              <a:buChar char="•"/>
            </a:pPr>
            <a:r>
              <a:rPr lang="en-US" altLang="en-US" sz="2400" dirty="0"/>
              <a:t>Prospective cohort studies</a:t>
            </a:r>
          </a:p>
          <a:p>
            <a:pPr lvl="2">
              <a:buClr>
                <a:srgbClr val="336699"/>
              </a:buClr>
              <a:buSzPct val="75000"/>
              <a:buFontTx/>
              <a:buChar char="•"/>
            </a:pPr>
            <a:r>
              <a:rPr lang="en-US" altLang="en-US" dirty="0"/>
              <a:t>Retrospective (existing data)</a:t>
            </a:r>
          </a:p>
          <a:p>
            <a:pPr lvl="3">
              <a:buClr>
                <a:srgbClr val="336699"/>
              </a:buClr>
              <a:buSzPct val="75000"/>
              <a:buFontTx/>
              <a:buChar char="•"/>
            </a:pPr>
            <a:r>
              <a:rPr lang="en-US" altLang="en-US" sz="2400" dirty="0"/>
              <a:t>Cohort studies</a:t>
            </a:r>
          </a:p>
          <a:p>
            <a:pPr lvl="3">
              <a:buClr>
                <a:srgbClr val="336699"/>
              </a:buClr>
              <a:buSzPct val="75000"/>
              <a:buFontTx/>
              <a:buChar char="•"/>
            </a:pPr>
            <a:r>
              <a:rPr lang="en-US" altLang="en-US" sz="2400" dirty="0"/>
              <a:t>Case-control studies</a:t>
            </a:r>
          </a:p>
          <a:p>
            <a:pPr lvl="2">
              <a:buClr>
                <a:srgbClr val="336699"/>
              </a:buClr>
              <a:buSzPct val="75000"/>
              <a:buFontTx/>
              <a:buChar char="•"/>
            </a:pPr>
            <a:endParaRPr lang="en-US" altLang="en-US" sz="2000" dirty="0"/>
          </a:p>
        </p:txBody>
      </p:sp>
    </p:spTree>
    <p:extLst>
      <p:ext uri="{BB962C8B-B14F-4D97-AF65-F5344CB8AC3E}">
        <p14:creationId xmlns:p14="http://schemas.microsoft.com/office/powerpoint/2010/main" val="35318303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37446</TotalTime>
  <Words>2551</Words>
  <Application>Microsoft Office PowerPoint</Application>
  <PresentationFormat>On-screen Show (4:3)</PresentationFormat>
  <Paragraphs>408</Paragraphs>
  <Slides>50</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Arial</vt:lpstr>
      <vt:lpstr>Calibri</vt:lpstr>
      <vt:lpstr>Helvetica</vt:lpstr>
      <vt:lpstr>Office Theme</vt:lpstr>
      <vt:lpstr>PowerPoint Presentation</vt:lpstr>
      <vt:lpstr>Disclaimer</vt:lpstr>
      <vt:lpstr>Pub Med citations with “real-world evidence” in title or abstract, by year</vt:lpstr>
      <vt:lpstr>How did we get here?</vt:lpstr>
      <vt:lpstr>The 21st Century Cures Act’s RWE provision</vt:lpstr>
      <vt:lpstr>PowerPoint Presentation</vt:lpstr>
      <vt:lpstr>Definitions from FDA’s RWE Framework</vt:lpstr>
      <vt:lpstr>Potential Sources of RWD</vt:lpstr>
      <vt:lpstr>Potential uses of RWD in clinical studies</vt:lpstr>
      <vt:lpstr>Traditional RCTs not considered RWE</vt:lpstr>
      <vt:lpstr>Scope of FDA’s RWE Program</vt:lpstr>
      <vt:lpstr>Criteria for evaluating the potential use of RWD/RWE in regulatory decision making</vt:lpstr>
      <vt:lpstr>Fitness for use (1)</vt:lpstr>
      <vt:lpstr>Fitness for use (2)</vt:lpstr>
      <vt:lpstr>Adequacy of study design  to answer regulatory question (1)</vt:lpstr>
      <vt:lpstr>Adequacy of study design to answer regulatory question (2)</vt:lpstr>
      <vt:lpstr>FDA’s Pharmacoepidemiology Guidance </vt:lpstr>
      <vt:lpstr>Does study conduct meet FDA regulatory requirements</vt:lpstr>
      <vt:lpstr>Potential FDA draft guidance documents  on RWD/RWE</vt:lpstr>
      <vt:lpstr>A recent example of RWE </vt:lpstr>
      <vt:lpstr>Methods (1)</vt:lpstr>
      <vt:lpstr>Methods (2)</vt:lpstr>
      <vt:lpstr>PowerPoint Presentation</vt:lpstr>
      <vt:lpstr>Cohort follow-up</vt:lpstr>
      <vt:lpstr>Outcomes</vt:lpstr>
      <vt:lpstr>Analysis</vt:lpstr>
      <vt:lpstr>Study design: inception cohort, time-to-event</vt:lpstr>
      <vt:lpstr>Propensity score distributions (warfarin propensity scores only)</vt:lpstr>
      <vt:lpstr>Distribution of AT-NOAC IPTWs</vt:lpstr>
      <vt:lpstr>Covariate balance across study cohorts: distribution of maximum standardized mean differences for each study covariate across six pairwise comparisons*</vt:lpstr>
      <vt:lpstr>Cohort sizes and event counts</vt:lpstr>
      <vt:lpstr>Adjusted hazard ratios (95% CI) for  NOAC vs. warfarin comparisons</vt:lpstr>
      <vt:lpstr>Adjusted hazard ratios (95% CI) for NOAC vs. NOAC comparisons</vt:lpstr>
      <vt:lpstr>Kaplan-Meier plots</vt:lpstr>
      <vt:lpstr>Sensitivity analyses</vt:lpstr>
      <vt:lpstr>Conclusions</vt:lpstr>
      <vt:lpstr>Does this study constitute RWE upon which  regulatory decisions can be made for  effectiveness and safety?  More generally, could a claims-based observational study be used to support changes to labeling about  a drug product’s effectiveness: New indication   New population Comparative safety or effectiveness</vt:lpstr>
      <vt:lpstr>Substantial evidence (FD&amp;C Act §505(d))</vt:lpstr>
      <vt:lpstr>Comparative Claims §201.57 (c)F(iii) </vt:lpstr>
      <vt:lpstr>“Adequate and well-controlled” studies (21CFR 314.126)</vt:lpstr>
      <vt:lpstr>Reality check</vt:lpstr>
      <vt:lpstr>Let’s play “devil’s advocate” (1) (Why might FDA question this study?)</vt:lpstr>
      <vt:lpstr>On-treatment persistency</vt:lpstr>
      <vt:lpstr>Let’s play “devil’s advocate” (2) (Why else might FDA distrust observational studies?)</vt:lpstr>
      <vt:lpstr>Heterogeneity of treatment effects across databases (PS-stratified new user cohort studies)</vt:lpstr>
      <vt:lpstr>Heterogeneity within the same database</vt:lpstr>
      <vt:lpstr>PowerPoint Presentation</vt:lpstr>
      <vt:lpstr>PowerPoint Presentation</vt:lpstr>
      <vt:lpstr>PowerPoint Presentation</vt:lpstr>
      <vt:lpstr>PowerPoint Presentation</vt:lpstr>
    </vt:vector>
  </TitlesOfParts>
  <Company>Sensis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Cory Grabow</dc:creator>
  <cp:lastModifiedBy>Graham, David J</cp:lastModifiedBy>
  <cp:revision>757</cp:revision>
  <cp:lastPrinted>2017-11-08T21:12:53Z</cp:lastPrinted>
  <dcterms:created xsi:type="dcterms:W3CDTF">2015-10-02T20:33:31Z</dcterms:created>
  <dcterms:modified xsi:type="dcterms:W3CDTF">2019-04-22T18:43:49Z</dcterms:modified>
</cp:coreProperties>
</file>