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1" r:id="rId3"/>
    <p:sldId id="282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8" r:id="rId14"/>
    <p:sldId id="319" r:id="rId15"/>
    <p:sldId id="320" r:id="rId16"/>
    <p:sldId id="322" r:id="rId17"/>
    <p:sldId id="277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ladys" initials="GY" lastIdx="3" clrIdx="0"/>
  <p:cmAuthor id="1" name="Nunez-Wolff, Charlotte" initials="NC" lastIdx="10" clrIdx="1">
    <p:extLst>
      <p:ext uri="{19B8F6BF-5375-455C-9EA6-DF929625EA0E}">
        <p15:presenceInfo xmlns:p15="http://schemas.microsoft.com/office/powerpoint/2012/main" userId="S-1-5-21-344340502-4252695000-2390403120-1261180" providerId="AD"/>
      </p:ext>
    </p:extLst>
  </p:cmAuthor>
  <p:cmAuthor id="2" name="GY" initials="GY" lastIdx="1" clrIdx="2"/>
  <p:cmAuthor id="3" name="Thornsvard, Katie" initials="TK" lastIdx="1" clrIdx="3">
    <p:extLst>
      <p:ext uri="{19B8F6BF-5375-455C-9EA6-DF929625EA0E}">
        <p15:presenceInfo xmlns:p15="http://schemas.microsoft.com/office/powerpoint/2012/main" userId="S-1-5-21-344340502-4252695000-2390403120-12677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CCECFF"/>
    <a:srgbClr val="99FF99"/>
    <a:srgbClr val="FF3300"/>
    <a:srgbClr val="CCFF66"/>
    <a:srgbClr val="FF9966"/>
    <a:srgbClr val="CC99FF"/>
    <a:srgbClr val="FF6600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101" autoAdjust="0"/>
    <p:restoredTop sz="91248" autoAdjust="0"/>
  </p:normalViewPr>
  <p:slideViewPr>
    <p:cSldViewPr>
      <p:cViewPr varScale="1">
        <p:scale>
          <a:sx n="102" d="100"/>
          <a:sy n="102" d="100"/>
        </p:scale>
        <p:origin x="7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B883C0C-E733-45F9-A017-173E09F43DA1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00F2A33-B9E9-4CC7-A9B6-60BD5FD98E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52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DEA78F-22BC-488F-AD02-5E092C96BFC8}" type="datetimeFigureOut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B8259E-6208-4E16-AB50-30CEDC83DB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44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8259E-6208-4E16-AB50-30CEDC83DB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01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B8259E-6208-4E16-AB50-30CEDC83DB46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66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66298-1B12-42AE-92F9-F7960E3B76EC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Isosceles Triangle 14"/>
          <p:cNvSpPr/>
          <p:nvPr userDrawn="1"/>
        </p:nvSpPr>
        <p:spPr>
          <a:xfrm rot="5400000" flipH="1">
            <a:off x="2820306" y="2862943"/>
            <a:ext cx="1172937" cy="6838950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99CCFF">
                  <a:lumMod val="90000"/>
                </a:srgbClr>
              </a:gs>
              <a:gs pos="100000">
                <a:srgbClr val="99CCFF"/>
              </a:gs>
              <a:gs pos="64000">
                <a:srgbClr val="CCEC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6200000">
            <a:off x="6957212" y="4671211"/>
            <a:ext cx="1336464" cy="3058887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99CCFF">
                  <a:lumMod val="90000"/>
                </a:srgbClr>
              </a:gs>
              <a:gs pos="100000">
                <a:srgbClr val="99CCFF"/>
              </a:gs>
              <a:gs pos="64000">
                <a:srgbClr val="CCECFF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 userDrawn="1"/>
        </p:nvSpPr>
        <p:spPr>
          <a:xfrm>
            <a:off x="130" y="552970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 userDrawn="1"/>
        </p:nvSpPr>
        <p:spPr>
          <a:xfrm>
            <a:off x="11445" y="5287962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763" y="5232321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 userDrawn="1"/>
        </p:nvSpPr>
        <p:spPr>
          <a:xfrm>
            <a:off x="-12701" y="5491162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CE5BC-6D2B-4FF9-869E-7CBD8BEAEE3F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B5104-19D8-4B71-8FF4-9C99F3582795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 userDrawn="1"/>
        </p:nvGrpSpPr>
        <p:grpSpPr>
          <a:xfrm>
            <a:off x="-21772" y="5747656"/>
            <a:ext cx="10134600" cy="1132116"/>
            <a:chOff x="-21772" y="5736770"/>
            <a:chExt cx="10134600" cy="1132116"/>
          </a:xfrm>
        </p:grpSpPr>
        <p:sp>
          <p:nvSpPr>
            <p:cNvPr id="9" name="Freeform 8"/>
            <p:cNvSpPr/>
            <p:nvPr/>
          </p:nvSpPr>
          <p:spPr>
            <a:xfrm>
              <a:off x="0" y="5736770"/>
              <a:ext cx="7605372" cy="838200"/>
            </a:xfrm>
            <a:custGeom>
              <a:avLst/>
              <a:gdLst>
                <a:gd name="connsiteX0" fmla="*/ 0 w 7436498"/>
                <a:gd name="connsiteY0" fmla="*/ 0 h 951723"/>
                <a:gd name="connsiteX1" fmla="*/ 0 w 7436498"/>
                <a:gd name="connsiteY1" fmla="*/ 139959 h 951723"/>
                <a:gd name="connsiteX2" fmla="*/ 7053942 w 7436498"/>
                <a:gd name="connsiteY2" fmla="*/ 951723 h 951723"/>
                <a:gd name="connsiteX3" fmla="*/ 7436498 w 7436498"/>
                <a:gd name="connsiteY3" fmla="*/ 914400 h 951723"/>
                <a:gd name="connsiteX4" fmla="*/ 0 w 7436498"/>
                <a:gd name="connsiteY4" fmla="*/ 0 h 951723"/>
                <a:gd name="connsiteX0" fmla="*/ 190500 w 7436498"/>
                <a:gd name="connsiteY0" fmla="*/ 0 h 1004110"/>
                <a:gd name="connsiteX1" fmla="*/ 0 w 7436498"/>
                <a:gd name="connsiteY1" fmla="*/ 192346 h 1004110"/>
                <a:gd name="connsiteX2" fmla="*/ 7053942 w 7436498"/>
                <a:gd name="connsiteY2" fmla="*/ 1004110 h 1004110"/>
                <a:gd name="connsiteX3" fmla="*/ 7436498 w 7436498"/>
                <a:gd name="connsiteY3" fmla="*/ 966787 h 1004110"/>
                <a:gd name="connsiteX4" fmla="*/ 190500 w 7436498"/>
                <a:gd name="connsiteY4" fmla="*/ 0 h 1004110"/>
                <a:gd name="connsiteX0" fmla="*/ 0 w 7448404"/>
                <a:gd name="connsiteY0" fmla="*/ 0 h 923148"/>
                <a:gd name="connsiteX1" fmla="*/ 11906 w 7448404"/>
                <a:gd name="connsiteY1" fmla="*/ 111384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164306 w 7448404"/>
                <a:gd name="connsiteY1" fmla="*/ 685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302418 w 7448404"/>
                <a:gd name="connsiteY1" fmla="*/ 2971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1 w 7448405"/>
                <a:gd name="connsiteY0" fmla="*/ 0 h 923148"/>
                <a:gd name="connsiteX1" fmla="*/ 0 w 7448405"/>
                <a:gd name="connsiteY1" fmla="*/ 75665 h 923148"/>
                <a:gd name="connsiteX2" fmla="*/ 7065849 w 7448405"/>
                <a:gd name="connsiteY2" fmla="*/ 923148 h 923148"/>
                <a:gd name="connsiteX3" fmla="*/ 7448405 w 7448405"/>
                <a:gd name="connsiteY3" fmla="*/ 885825 h 923148"/>
                <a:gd name="connsiteX4" fmla="*/ 1 w 7448405"/>
                <a:gd name="connsiteY4" fmla="*/ 0 h 923148"/>
                <a:gd name="connsiteX0" fmla="*/ 1 w 7400780"/>
                <a:gd name="connsiteY0" fmla="*/ 0 h 928688"/>
                <a:gd name="connsiteX1" fmla="*/ 0 w 7400780"/>
                <a:gd name="connsiteY1" fmla="*/ 75665 h 928688"/>
                <a:gd name="connsiteX2" fmla="*/ 7065849 w 7400780"/>
                <a:gd name="connsiteY2" fmla="*/ 923148 h 928688"/>
                <a:gd name="connsiteX3" fmla="*/ 7400780 w 7400780"/>
                <a:gd name="connsiteY3" fmla="*/ 928688 h 928688"/>
                <a:gd name="connsiteX4" fmla="*/ 1 w 7400780"/>
                <a:gd name="connsiteY4" fmla="*/ 0 h 928688"/>
                <a:gd name="connsiteX0" fmla="*/ 1 w 7605568"/>
                <a:gd name="connsiteY0" fmla="*/ 0 h 923148"/>
                <a:gd name="connsiteX1" fmla="*/ 0 w 7605568"/>
                <a:gd name="connsiteY1" fmla="*/ 75665 h 923148"/>
                <a:gd name="connsiteX2" fmla="*/ 7065849 w 7605568"/>
                <a:gd name="connsiteY2" fmla="*/ 923148 h 923148"/>
                <a:gd name="connsiteX3" fmla="*/ 7605568 w 7605568"/>
                <a:gd name="connsiteY3" fmla="*/ 897732 h 923148"/>
                <a:gd name="connsiteX4" fmla="*/ 1 w 7605568"/>
                <a:gd name="connsiteY4" fmla="*/ 0 h 923148"/>
                <a:gd name="connsiteX0" fmla="*/ 1 w 7605568"/>
                <a:gd name="connsiteY0" fmla="*/ 0 h 897732"/>
                <a:gd name="connsiteX1" fmla="*/ 0 w 7605568"/>
                <a:gd name="connsiteY1" fmla="*/ 75665 h 897732"/>
                <a:gd name="connsiteX2" fmla="*/ 7065849 w 7605568"/>
                <a:gd name="connsiteY2" fmla="*/ 863617 h 897732"/>
                <a:gd name="connsiteX3" fmla="*/ 7605568 w 7605568"/>
                <a:gd name="connsiteY3" fmla="*/ 897732 h 897732"/>
                <a:gd name="connsiteX4" fmla="*/ 1 w 7605568"/>
                <a:gd name="connsiteY4" fmla="*/ 0 h 897732"/>
                <a:gd name="connsiteX0" fmla="*/ 1 w 7605568"/>
                <a:gd name="connsiteY0" fmla="*/ 0 h 927910"/>
                <a:gd name="connsiteX1" fmla="*/ 0 w 7605568"/>
                <a:gd name="connsiteY1" fmla="*/ 75665 h 927910"/>
                <a:gd name="connsiteX2" fmla="*/ 7225392 w 7605568"/>
                <a:gd name="connsiteY2" fmla="*/ 927910 h 927910"/>
                <a:gd name="connsiteX3" fmla="*/ 7605568 w 7605568"/>
                <a:gd name="connsiteY3" fmla="*/ 897732 h 927910"/>
                <a:gd name="connsiteX4" fmla="*/ 1 w 7605568"/>
                <a:gd name="connsiteY4" fmla="*/ 0 h 9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5568" h="927910">
                  <a:moveTo>
                    <a:pt x="1" y="0"/>
                  </a:moveTo>
                  <a:cubicBezTo>
                    <a:pt x="1" y="25222"/>
                    <a:pt x="0" y="50443"/>
                    <a:pt x="0" y="75665"/>
                  </a:cubicBezTo>
                  <a:lnTo>
                    <a:pt x="7225392" y="927910"/>
                  </a:lnTo>
                  <a:lnTo>
                    <a:pt x="7605568" y="8977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/>
            <p:cNvSpPr/>
            <p:nvPr userDrawn="1"/>
          </p:nvSpPr>
          <p:spPr>
            <a:xfrm rot="5400000" flipH="1">
              <a:off x="4506685" y="1262743"/>
              <a:ext cx="1077686" cy="10134600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 userDrawn="1"/>
          </p:nvSpPr>
          <p:spPr>
            <a:xfrm rot="16200000">
              <a:off x="4574951" y="2274609"/>
              <a:ext cx="685800" cy="8480986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9"/>
            <p:cNvSpPr/>
            <p:nvPr/>
          </p:nvSpPr>
          <p:spPr>
            <a:xfrm>
              <a:off x="990600" y="6116507"/>
              <a:ext cx="8167744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5284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AAA30-F125-4A22-8495-825F8F7C68A4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62000" y="6397219"/>
            <a:ext cx="838200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41300" y="6388100"/>
            <a:ext cx="457200" cy="365125"/>
          </a:xfrm>
        </p:spPr>
        <p:txBody>
          <a:bodyPr/>
          <a:lstStyle>
            <a:lvl1pPr>
              <a:defRPr sz="1000"/>
            </a:lvl1pPr>
          </a:lstStyle>
          <a:p>
            <a:fld id="{3040C621-508A-4DAA-9AF6-40F9654997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381000" y="4540946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914400" y="914400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1065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D419-0BC2-4637-8DBD-CDBA01A7AFCF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 userDrawn="1"/>
        </p:nvGrpSpPr>
        <p:grpSpPr>
          <a:xfrm>
            <a:off x="-21772" y="5747658"/>
            <a:ext cx="10134600" cy="1132116"/>
            <a:chOff x="-21772" y="5736770"/>
            <a:chExt cx="10134600" cy="1132116"/>
          </a:xfrm>
        </p:grpSpPr>
        <p:sp>
          <p:nvSpPr>
            <p:cNvPr id="14" name="Freeform 13"/>
            <p:cNvSpPr/>
            <p:nvPr/>
          </p:nvSpPr>
          <p:spPr>
            <a:xfrm>
              <a:off x="0" y="5736770"/>
              <a:ext cx="7605372" cy="838200"/>
            </a:xfrm>
            <a:custGeom>
              <a:avLst/>
              <a:gdLst>
                <a:gd name="connsiteX0" fmla="*/ 0 w 7436498"/>
                <a:gd name="connsiteY0" fmla="*/ 0 h 951723"/>
                <a:gd name="connsiteX1" fmla="*/ 0 w 7436498"/>
                <a:gd name="connsiteY1" fmla="*/ 139959 h 951723"/>
                <a:gd name="connsiteX2" fmla="*/ 7053942 w 7436498"/>
                <a:gd name="connsiteY2" fmla="*/ 951723 h 951723"/>
                <a:gd name="connsiteX3" fmla="*/ 7436498 w 7436498"/>
                <a:gd name="connsiteY3" fmla="*/ 914400 h 951723"/>
                <a:gd name="connsiteX4" fmla="*/ 0 w 7436498"/>
                <a:gd name="connsiteY4" fmla="*/ 0 h 951723"/>
                <a:gd name="connsiteX0" fmla="*/ 190500 w 7436498"/>
                <a:gd name="connsiteY0" fmla="*/ 0 h 1004110"/>
                <a:gd name="connsiteX1" fmla="*/ 0 w 7436498"/>
                <a:gd name="connsiteY1" fmla="*/ 192346 h 1004110"/>
                <a:gd name="connsiteX2" fmla="*/ 7053942 w 7436498"/>
                <a:gd name="connsiteY2" fmla="*/ 1004110 h 1004110"/>
                <a:gd name="connsiteX3" fmla="*/ 7436498 w 7436498"/>
                <a:gd name="connsiteY3" fmla="*/ 966787 h 1004110"/>
                <a:gd name="connsiteX4" fmla="*/ 190500 w 7436498"/>
                <a:gd name="connsiteY4" fmla="*/ 0 h 1004110"/>
                <a:gd name="connsiteX0" fmla="*/ 0 w 7448404"/>
                <a:gd name="connsiteY0" fmla="*/ 0 h 923148"/>
                <a:gd name="connsiteX1" fmla="*/ 11906 w 7448404"/>
                <a:gd name="connsiteY1" fmla="*/ 111384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164306 w 7448404"/>
                <a:gd name="connsiteY1" fmla="*/ 685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302418 w 7448404"/>
                <a:gd name="connsiteY1" fmla="*/ 2971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1 w 7448405"/>
                <a:gd name="connsiteY0" fmla="*/ 0 h 923148"/>
                <a:gd name="connsiteX1" fmla="*/ 0 w 7448405"/>
                <a:gd name="connsiteY1" fmla="*/ 75665 h 923148"/>
                <a:gd name="connsiteX2" fmla="*/ 7065849 w 7448405"/>
                <a:gd name="connsiteY2" fmla="*/ 923148 h 923148"/>
                <a:gd name="connsiteX3" fmla="*/ 7448405 w 7448405"/>
                <a:gd name="connsiteY3" fmla="*/ 885825 h 923148"/>
                <a:gd name="connsiteX4" fmla="*/ 1 w 7448405"/>
                <a:gd name="connsiteY4" fmla="*/ 0 h 923148"/>
                <a:gd name="connsiteX0" fmla="*/ 1 w 7400780"/>
                <a:gd name="connsiteY0" fmla="*/ 0 h 928688"/>
                <a:gd name="connsiteX1" fmla="*/ 0 w 7400780"/>
                <a:gd name="connsiteY1" fmla="*/ 75665 h 928688"/>
                <a:gd name="connsiteX2" fmla="*/ 7065849 w 7400780"/>
                <a:gd name="connsiteY2" fmla="*/ 923148 h 928688"/>
                <a:gd name="connsiteX3" fmla="*/ 7400780 w 7400780"/>
                <a:gd name="connsiteY3" fmla="*/ 928688 h 928688"/>
                <a:gd name="connsiteX4" fmla="*/ 1 w 7400780"/>
                <a:gd name="connsiteY4" fmla="*/ 0 h 928688"/>
                <a:gd name="connsiteX0" fmla="*/ 1 w 7605568"/>
                <a:gd name="connsiteY0" fmla="*/ 0 h 923148"/>
                <a:gd name="connsiteX1" fmla="*/ 0 w 7605568"/>
                <a:gd name="connsiteY1" fmla="*/ 75665 h 923148"/>
                <a:gd name="connsiteX2" fmla="*/ 7065849 w 7605568"/>
                <a:gd name="connsiteY2" fmla="*/ 923148 h 923148"/>
                <a:gd name="connsiteX3" fmla="*/ 7605568 w 7605568"/>
                <a:gd name="connsiteY3" fmla="*/ 897732 h 923148"/>
                <a:gd name="connsiteX4" fmla="*/ 1 w 7605568"/>
                <a:gd name="connsiteY4" fmla="*/ 0 h 923148"/>
                <a:gd name="connsiteX0" fmla="*/ 1 w 7605568"/>
                <a:gd name="connsiteY0" fmla="*/ 0 h 897732"/>
                <a:gd name="connsiteX1" fmla="*/ 0 w 7605568"/>
                <a:gd name="connsiteY1" fmla="*/ 75665 h 897732"/>
                <a:gd name="connsiteX2" fmla="*/ 7065849 w 7605568"/>
                <a:gd name="connsiteY2" fmla="*/ 863617 h 897732"/>
                <a:gd name="connsiteX3" fmla="*/ 7605568 w 7605568"/>
                <a:gd name="connsiteY3" fmla="*/ 897732 h 897732"/>
                <a:gd name="connsiteX4" fmla="*/ 1 w 7605568"/>
                <a:gd name="connsiteY4" fmla="*/ 0 h 897732"/>
                <a:gd name="connsiteX0" fmla="*/ 1 w 7605568"/>
                <a:gd name="connsiteY0" fmla="*/ 0 h 927910"/>
                <a:gd name="connsiteX1" fmla="*/ 0 w 7605568"/>
                <a:gd name="connsiteY1" fmla="*/ 75665 h 927910"/>
                <a:gd name="connsiteX2" fmla="*/ 7225392 w 7605568"/>
                <a:gd name="connsiteY2" fmla="*/ 927910 h 927910"/>
                <a:gd name="connsiteX3" fmla="*/ 7605568 w 7605568"/>
                <a:gd name="connsiteY3" fmla="*/ 897732 h 927910"/>
                <a:gd name="connsiteX4" fmla="*/ 1 w 7605568"/>
                <a:gd name="connsiteY4" fmla="*/ 0 h 9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5568" h="927910">
                  <a:moveTo>
                    <a:pt x="1" y="0"/>
                  </a:moveTo>
                  <a:cubicBezTo>
                    <a:pt x="1" y="25222"/>
                    <a:pt x="0" y="50443"/>
                    <a:pt x="0" y="75665"/>
                  </a:cubicBezTo>
                  <a:lnTo>
                    <a:pt x="7225392" y="927910"/>
                  </a:lnTo>
                  <a:lnTo>
                    <a:pt x="7605568" y="8977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Isosceles Triangle 15"/>
            <p:cNvSpPr/>
            <p:nvPr userDrawn="1"/>
          </p:nvSpPr>
          <p:spPr>
            <a:xfrm rot="5400000" flipH="1">
              <a:off x="4506685" y="1262743"/>
              <a:ext cx="1077686" cy="10134600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Isosceles Triangle 16"/>
            <p:cNvSpPr/>
            <p:nvPr userDrawn="1"/>
          </p:nvSpPr>
          <p:spPr>
            <a:xfrm rot="16200000">
              <a:off x="4574951" y="2274609"/>
              <a:ext cx="685800" cy="8480986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990600" y="6116507"/>
              <a:ext cx="8167744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D69CC-B578-4D9B-B9F8-DA3330293FE7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13360" y="6397219"/>
            <a:ext cx="838200" cy="365125"/>
          </a:xfrm>
        </p:spPr>
        <p:txBody>
          <a:bodyPr/>
          <a:lstStyle>
            <a:lvl1pPr>
              <a:defRPr sz="1000"/>
            </a:lvl1pPr>
          </a:lstStyle>
          <a:p>
            <a:r>
              <a:rPr lang="en-US" smtClean="0"/>
              <a:t>/20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222250" y="6394450"/>
            <a:ext cx="457200" cy="365125"/>
          </a:xfrm>
        </p:spPr>
        <p:txBody>
          <a:bodyPr/>
          <a:lstStyle>
            <a:lvl1pPr>
              <a:defRPr sz="1000"/>
            </a:lvl1pPr>
          </a:lstStyle>
          <a:p>
            <a:fld id="{3040C621-508A-4DAA-9AF6-40F9654997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228344"/>
            <a:ext cx="3657600" cy="451931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228344"/>
            <a:ext cx="3657600" cy="45193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 userDrawn="1"/>
        </p:nvGrpSpPr>
        <p:grpSpPr>
          <a:xfrm>
            <a:off x="-21772" y="5747656"/>
            <a:ext cx="10134600" cy="1132116"/>
            <a:chOff x="-21772" y="5736770"/>
            <a:chExt cx="10134600" cy="1132116"/>
          </a:xfrm>
        </p:grpSpPr>
        <p:sp>
          <p:nvSpPr>
            <p:cNvPr id="16" name="Freeform 15"/>
            <p:cNvSpPr/>
            <p:nvPr/>
          </p:nvSpPr>
          <p:spPr>
            <a:xfrm>
              <a:off x="0" y="5736770"/>
              <a:ext cx="7605372" cy="838200"/>
            </a:xfrm>
            <a:custGeom>
              <a:avLst/>
              <a:gdLst>
                <a:gd name="connsiteX0" fmla="*/ 0 w 7436498"/>
                <a:gd name="connsiteY0" fmla="*/ 0 h 951723"/>
                <a:gd name="connsiteX1" fmla="*/ 0 w 7436498"/>
                <a:gd name="connsiteY1" fmla="*/ 139959 h 951723"/>
                <a:gd name="connsiteX2" fmla="*/ 7053942 w 7436498"/>
                <a:gd name="connsiteY2" fmla="*/ 951723 h 951723"/>
                <a:gd name="connsiteX3" fmla="*/ 7436498 w 7436498"/>
                <a:gd name="connsiteY3" fmla="*/ 914400 h 951723"/>
                <a:gd name="connsiteX4" fmla="*/ 0 w 7436498"/>
                <a:gd name="connsiteY4" fmla="*/ 0 h 951723"/>
                <a:gd name="connsiteX0" fmla="*/ 190500 w 7436498"/>
                <a:gd name="connsiteY0" fmla="*/ 0 h 1004110"/>
                <a:gd name="connsiteX1" fmla="*/ 0 w 7436498"/>
                <a:gd name="connsiteY1" fmla="*/ 192346 h 1004110"/>
                <a:gd name="connsiteX2" fmla="*/ 7053942 w 7436498"/>
                <a:gd name="connsiteY2" fmla="*/ 1004110 h 1004110"/>
                <a:gd name="connsiteX3" fmla="*/ 7436498 w 7436498"/>
                <a:gd name="connsiteY3" fmla="*/ 966787 h 1004110"/>
                <a:gd name="connsiteX4" fmla="*/ 190500 w 7436498"/>
                <a:gd name="connsiteY4" fmla="*/ 0 h 1004110"/>
                <a:gd name="connsiteX0" fmla="*/ 0 w 7448404"/>
                <a:gd name="connsiteY0" fmla="*/ 0 h 923148"/>
                <a:gd name="connsiteX1" fmla="*/ 11906 w 7448404"/>
                <a:gd name="connsiteY1" fmla="*/ 111384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164306 w 7448404"/>
                <a:gd name="connsiteY1" fmla="*/ 685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0 w 7448404"/>
                <a:gd name="connsiteY0" fmla="*/ 0 h 923148"/>
                <a:gd name="connsiteX1" fmla="*/ 302418 w 7448404"/>
                <a:gd name="connsiteY1" fmla="*/ 297122 h 923148"/>
                <a:gd name="connsiteX2" fmla="*/ 7065848 w 7448404"/>
                <a:gd name="connsiteY2" fmla="*/ 923148 h 923148"/>
                <a:gd name="connsiteX3" fmla="*/ 7448404 w 7448404"/>
                <a:gd name="connsiteY3" fmla="*/ 885825 h 923148"/>
                <a:gd name="connsiteX4" fmla="*/ 0 w 7448404"/>
                <a:gd name="connsiteY4" fmla="*/ 0 h 923148"/>
                <a:gd name="connsiteX0" fmla="*/ 1 w 7448405"/>
                <a:gd name="connsiteY0" fmla="*/ 0 h 923148"/>
                <a:gd name="connsiteX1" fmla="*/ 0 w 7448405"/>
                <a:gd name="connsiteY1" fmla="*/ 75665 h 923148"/>
                <a:gd name="connsiteX2" fmla="*/ 7065849 w 7448405"/>
                <a:gd name="connsiteY2" fmla="*/ 923148 h 923148"/>
                <a:gd name="connsiteX3" fmla="*/ 7448405 w 7448405"/>
                <a:gd name="connsiteY3" fmla="*/ 885825 h 923148"/>
                <a:gd name="connsiteX4" fmla="*/ 1 w 7448405"/>
                <a:gd name="connsiteY4" fmla="*/ 0 h 923148"/>
                <a:gd name="connsiteX0" fmla="*/ 1 w 7400780"/>
                <a:gd name="connsiteY0" fmla="*/ 0 h 928688"/>
                <a:gd name="connsiteX1" fmla="*/ 0 w 7400780"/>
                <a:gd name="connsiteY1" fmla="*/ 75665 h 928688"/>
                <a:gd name="connsiteX2" fmla="*/ 7065849 w 7400780"/>
                <a:gd name="connsiteY2" fmla="*/ 923148 h 928688"/>
                <a:gd name="connsiteX3" fmla="*/ 7400780 w 7400780"/>
                <a:gd name="connsiteY3" fmla="*/ 928688 h 928688"/>
                <a:gd name="connsiteX4" fmla="*/ 1 w 7400780"/>
                <a:gd name="connsiteY4" fmla="*/ 0 h 928688"/>
                <a:gd name="connsiteX0" fmla="*/ 1 w 7605568"/>
                <a:gd name="connsiteY0" fmla="*/ 0 h 923148"/>
                <a:gd name="connsiteX1" fmla="*/ 0 w 7605568"/>
                <a:gd name="connsiteY1" fmla="*/ 75665 h 923148"/>
                <a:gd name="connsiteX2" fmla="*/ 7065849 w 7605568"/>
                <a:gd name="connsiteY2" fmla="*/ 923148 h 923148"/>
                <a:gd name="connsiteX3" fmla="*/ 7605568 w 7605568"/>
                <a:gd name="connsiteY3" fmla="*/ 897732 h 923148"/>
                <a:gd name="connsiteX4" fmla="*/ 1 w 7605568"/>
                <a:gd name="connsiteY4" fmla="*/ 0 h 923148"/>
                <a:gd name="connsiteX0" fmla="*/ 1 w 7605568"/>
                <a:gd name="connsiteY0" fmla="*/ 0 h 897732"/>
                <a:gd name="connsiteX1" fmla="*/ 0 w 7605568"/>
                <a:gd name="connsiteY1" fmla="*/ 75665 h 897732"/>
                <a:gd name="connsiteX2" fmla="*/ 7065849 w 7605568"/>
                <a:gd name="connsiteY2" fmla="*/ 863617 h 897732"/>
                <a:gd name="connsiteX3" fmla="*/ 7605568 w 7605568"/>
                <a:gd name="connsiteY3" fmla="*/ 897732 h 897732"/>
                <a:gd name="connsiteX4" fmla="*/ 1 w 7605568"/>
                <a:gd name="connsiteY4" fmla="*/ 0 h 897732"/>
                <a:gd name="connsiteX0" fmla="*/ 1 w 7605568"/>
                <a:gd name="connsiteY0" fmla="*/ 0 h 927910"/>
                <a:gd name="connsiteX1" fmla="*/ 0 w 7605568"/>
                <a:gd name="connsiteY1" fmla="*/ 75665 h 927910"/>
                <a:gd name="connsiteX2" fmla="*/ 7225392 w 7605568"/>
                <a:gd name="connsiteY2" fmla="*/ 927910 h 927910"/>
                <a:gd name="connsiteX3" fmla="*/ 7605568 w 7605568"/>
                <a:gd name="connsiteY3" fmla="*/ 897732 h 927910"/>
                <a:gd name="connsiteX4" fmla="*/ 1 w 7605568"/>
                <a:gd name="connsiteY4" fmla="*/ 0 h 9279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605568" h="927910">
                  <a:moveTo>
                    <a:pt x="1" y="0"/>
                  </a:moveTo>
                  <a:cubicBezTo>
                    <a:pt x="1" y="25222"/>
                    <a:pt x="0" y="50443"/>
                    <a:pt x="0" y="75665"/>
                  </a:cubicBezTo>
                  <a:lnTo>
                    <a:pt x="7225392" y="927910"/>
                  </a:lnTo>
                  <a:lnTo>
                    <a:pt x="7605568" y="897732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sosceles Triangle 17"/>
            <p:cNvSpPr/>
            <p:nvPr userDrawn="1"/>
          </p:nvSpPr>
          <p:spPr>
            <a:xfrm rot="5400000" flipH="1">
              <a:off x="4506685" y="1262743"/>
              <a:ext cx="1077686" cy="10134600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 rot="16200000">
              <a:off x="4574951" y="2274609"/>
              <a:ext cx="685800" cy="8480986"/>
            </a:xfrm>
            <a:prstGeom prst="triangle">
              <a:avLst>
                <a:gd name="adj" fmla="val 0"/>
              </a:avLst>
            </a:prstGeom>
            <a:gradFill flip="none" rotWithShape="1">
              <a:gsLst>
                <a:gs pos="0">
                  <a:srgbClr val="99CCFF">
                    <a:lumMod val="90000"/>
                  </a:srgbClr>
                </a:gs>
                <a:gs pos="100000">
                  <a:srgbClr val="99CCFF"/>
                </a:gs>
                <a:gs pos="64000">
                  <a:srgbClr val="CCECFF"/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990600" y="6116507"/>
              <a:ext cx="8167744" cy="741493"/>
            </a:xfrm>
            <a:custGeom>
              <a:avLst/>
              <a:gdLst>
                <a:gd name="connsiteX0" fmla="*/ 7408506 w 7408506"/>
                <a:gd name="connsiteY0" fmla="*/ 0 h 755780"/>
                <a:gd name="connsiteX1" fmla="*/ 0 w 7408506"/>
                <a:gd name="connsiteY1" fmla="*/ 755780 h 755780"/>
                <a:gd name="connsiteX2" fmla="*/ 662473 w 7408506"/>
                <a:gd name="connsiteY2" fmla="*/ 755780 h 755780"/>
                <a:gd name="connsiteX3" fmla="*/ 7408506 w 7408506"/>
                <a:gd name="connsiteY3" fmla="*/ 74645 h 755780"/>
                <a:gd name="connsiteX4" fmla="*/ 7408506 w 7408506"/>
                <a:gd name="connsiteY4" fmla="*/ 0 h 755780"/>
                <a:gd name="connsiteX0" fmla="*/ 6958449 w 6958449"/>
                <a:gd name="connsiteY0" fmla="*/ 0 h 755780"/>
                <a:gd name="connsiteX1" fmla="*/ 0 w 6958449"/>
                <a:gd name="connsiteY1" fmla="*/ 712918 h 755780"/>
                <a:gd name="connsiteX2" fmla="*/ 212416 w 6958449"/>
                <a:gd name="connsiteY2" fmla="*/ 755780 h 755780"/>
                <a:gd name="connsiteX3" fmla="*/ 6958449 w 6958449"/>
                <a:gd name="connsiteY3" fmla="*/ 74645 h 755780"/>
                <a:gd name="connsiteX4" fmla="*/ 6958449 w 6958449"/>
                <a:gd name="connsiteY4" fmla="*/ 0 h 755780"/>
                <a:gd name="connsiteX0" fmla="*/ 6958449 w 6958449"/>
                <a:gd name="connsiteY0" fmla="*/ 0 h 712918"/>
                <a:gd name="connsiteX1" fmla="*/ 0 w 6958449"/>
                <a:gd name="connsiteY1" fmla="*/ 712918 h 712918"/>
                <a:gd name="connsiteX2" fmla="*/ 302903 w 6958449"/>
                <a:gd name="connsiteY2" fmla="*/ 705774 h 712918"/>
                <a:gd name="connsiteX3" fmla="*/ 6958449 w 6958449"/>
                <a:gd name="connsiteY3" fmla="*/ 74645 h 712918"/>
                <a:gd name="connsiteX4" fmla="*/ 6958449 w 6958449"/>
                <a:gd name="connsiteY4" fmla="*/ 0 h 712918"/>
                <a:gd name="connsiteX0" fmla="*/ 6958449 w 6958449"/>
                <a:gd name="connsiteY0" fmla="*/ 0 h 741492"/>
                <a:gd name="connsiteX1" fmla="*/ 0 w 6958449"/>
                <a:gd name="connsiteY1" fmla="*/ 712918 h 741492"/>
                <a:gd name="connsiteX2" fmla="*/ 248134 w 6958449"/>
                <a:gd name="connsiteY2" fmla="*/ 741492 h 741492"/>
                <a:gd name="connsiteX3" fmla="*/ 6958449 w 6958449"/>
                <a:gd name="connsiteY3" fmla="*/ 74645 h 741492"/>
                <a:gd name="connsiteX4" fmla="*/ 6958449 w 6958449"/>
                <a:gd name="connsiteY4" fmla="*/ 0 h 741492"/>
                <a:gd name="connsiteX0" fmla="*/ 7465656 w 7465656"/>
                <a:gd name="connsiteY0" fmla="*/ 0 h 741493"/>
                <a:gd name="connsiteX1" fmla="*/ 0 w 7465656"/>
                <a:gd name="connsiteY1" fmla="*/ 741493 h 741493"/>
                <a:gd name="connsiteX2" fmla="*/ 755341 w 7465656"/>
                <a:gd name="connsiteY2" fmla="*/ 741492 h 741493"/>
                <a:gd name="connsiteX3" fmla="*/ 7465656 w 7465656"/>
                <a:gd name="connsiteY3" fmla="*/ 74645 h 741493"/>
                <a:gd name="connsiteX4" fmla="*/ 7465656 w 7465656"/>
                <a:gd name="connsiteY4" fmla="*/ 0 h 741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465656" h="741493">
                  <a:moveTo>
                    <a:pt x="7465656" y="0"/>
                  </a:moveTo>
                  <a:lnTo>
                    <a:pt x="0" y="741493"/>
                  </a:lnTo>
                  <a:lnTo>
                    <a:pt x="755341" y="741492"/>
                  </a:lnTo>
                  <a:lnTo>
                    <a:pt x="7465656" y="74645"/>
                  </a:lnTo>
                  <a:lnTo>
                    <a:pt x="746565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0"/>
            <a:ext cx="3657600" cy="446087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19200"/>
            <a:ext cx="3657600" cy="446087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64AEA-24A5-44E5-8BFC-AAAA15D12DB5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13360" y="6406947"/>
            <a:ext cx="838200" cy="365125"/>
          </a:xfrm>
        </p:spPr>
        <p:txBody>
          <a:bodyPr/>
          <a:lstStyle>
            <a:lvl1pPr>
              <a:defRPr sz="1000" b="1"/>
            </a:lvl1pPr>
          </a:lstStyle>
          <a:p>
            <a:r>
              <a:rPr lang="en-US" smtClean="0"/>
              <a:t>/20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220158" y="6403293"/>
            <a:ext cx="457200" cy="365125"/>
          </a:xfrm>
        </p:spPr>
        <p:txBody>
          <a:bodyPr/>
          <a:lstStyle>
            <a:lvl1pPr>
              <a:defRPr sz="1000"/>
            </a:lvl1pPr>
          </a:lstStyle>
          <a:p>
            <a:fld id="{3040C621-508A-4DAA-9AF6-40F9654997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752600"/>
            <a:ext cx="3657600" cy="399505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752600"/>
            <a:ext cx="3657600" cy="3995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6DF67-D68F-490F-9E4A-097D630EE957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38F4-2009-475B-BF7A-FF66148F3593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C8CF-6997-4F1F-AC7D-3009B9198137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AB239-66B3-4864-999E-5DD9ECB254B4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/20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4C05C06-6067-4202-BC42-BED5B1F7F934}" type="datetime1">
              <a:rPr lang="en-US" smtClean="0"/>
              <a:pPr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2816" y="6400800"/>
            <a:ext cx="838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b="1" cap="all" spc="110" baseline="0">
                <a:solidFill>
                  <a:srgbClr val="4D4D4D"/>
                </a:solidFill>
              </a:defRPr>
            </a:lvl1pPr>
          </a:lstStyle>
          <a:p>
            <a:r>
              <a:rPr lang="en-US" dirty="0" smtClean="0"/>
              <a:t>/20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400800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3040C621-508A-4DAA-9AF6-40F9654997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b="1" i="0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38600" y="990600"/>
            <a:ext cx="5105400" cy="1524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Chartfield</a:t>
            </a: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Foundations- </a:t>
            </a:r>
            <a:b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#5 -Additional </a:t>
            </a:r>
            <a:r>
              <a:rPr lang="en-US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Chartfields</a:t>
            </a:r>
            <a:endParaRPr lang="en-US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8600" y="2667000"/>
            <a:ext cx="4419600" cy="220662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fifth of a 5-unit 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module that explores the new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ConnectCarolina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err="1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chartfield</a:t>
            </a:r>
            <a:r>
              <a:rPr lang="en-US" dirty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structure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Note: this presentation is designed for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ConnectCarolina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users in SPH only as it is customized for SPH-specific </a:t>
            </a:r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chartfields</a:t>
            </a:r>
            <a:r>
              <a:rPr lang="en-US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dirty="0" smtClean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i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presentation is best viewed on a device with a </a:t>
            </a:r>
            <a:br>
              <a:rPr lang="en-US" sz="1800" i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1800" i="1" dirty="0" smtClean="0">
                <a:solidFill>
                  <a:schemeClr val="tx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 resolution of at least 1280x960.</a:t>
            </a:r>
            <a:endParaRPr lang="en-US" sz="1800" i="1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tx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0619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4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533400"/>
          </a:xfrm>
        </p:spPr>
        <p:txBody>
          <a:bodyPr/>
          <a:lstStyle/>
          <a:p>
            <a:r>
              <a:rPr lang="en-US" dirty="0" smtClean="0"/>
              <a:t>Here is another 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08320" y="1981200"/>
            <a:ext cx="1463040" cy="548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52096" y="1981200"/>
            <a:ext cx="14630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94296" y="1981200"/>
            <a:ext cx="1463040" cy="548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" y="1981200"/>
            <a:ext cx="1463040" cy="5486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70960" y="1981200"/>
            <a:ext cx="1463040" cy="5486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03584" y="320040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Project ID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47360" y="320040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224" y="3201126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PC Bus Unit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590800"/>
            <a:ext cx="137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UNCCH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79320" y="25908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464001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08120" y="25908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25210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25908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49100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2612963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511170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3852148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CHOSR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08120" y="384048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5044806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84520" y="384048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85800" y="4419600"/>
            <a:ext cx="8305800" cy="1371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</a:t>
            </a:r>
            <a:r>
              <a:rPr lang="en-US" dirty="0" err="1" smtClean="0"/>
              <a:t>chartfield</a:t>
            </a:r>
            <a:r>
              <a:rPr lang="en-US" dirty="0" smtClean="0"/>
              <a:t> string indicates the transaction was made within the </a:t>
            </a:r>
            <a:r>
              <a:rPr lang="en-US" dirty="0" smtClean="0">
                <a:solidFill>
                  <a:schemeClr val="accent2"/>
                </a:solidFill>
              </a:rPr>
              <a:t>university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7030A0"/>
                </a:solidFill>
              </a:rPr>
              <a:t>Health Behavior </a:t>
            </a:r>
            <a:r>
              <a:rPr lang="en-US" dirty="0" smtClean="0"/>
              <a:t>using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grant funds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organized research </a:t>
            </a:r>
            <a:r>
              <a:rPr lang="en-US" dirty="0" smtClean="0"/>
              <a:t>from an </a:t>
            </a:r>
            <a:r>
              <a:rPr lang="en-US" dirty="0" smtClean="0">
                <a:solidFill>
                  <a:schemeClr val="accent3"/>
                </a:solidFill>
              </a:rPr>
              <a:t>Educational &amp; Research Institution</a:t>
            </a:r>
            <a:r>
              <a:rPr lang="en-US" dirty="0" smtClean="0"/>
              <a:t>,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rgbClr val="99CCFF"/>
                </a:solidFill>
              </a:rPr>
              <a:t>“Tobacco Control in a Rapidly Changing Media Environment,” </a:t>
            </a:r>
            <a:r>
              <a:rPr lang="en-US" dirty="0" smtClean="0"/>
              <a:t>to pay for </a:t>
            </a:r>
            <a:r>
              <a:rPr lang="en-US" dirty="0" smtClean="0">
                <a:solidFill>
                  <a:schemeClr val="accent1"/>
                </a:solidFill>
              </a:rPr>
              <a:t>Student monthly salaries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774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0600"/>
            <a:ext cx="8031480" cy="4528456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All existing grants will be listed in the Departmental Quick Reference Card.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When the system detects a fund beginning with 252XX, which indicates that the transaction involves a contract or grant, it will be waiting for the information in the Additional </a:t>
            </a:r>
            <a:r>
              <a:rPr lang="en-US" dirty="0" err="1" smtClean="0"/>
              <a:t>Chartfields</a:t>
            </a:r>
            <a:r>
              <a:rPr lang="en-US" dirty="0" smtClean="0"/>
              <a:t>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If you enter a Fund of 252XX but neglect to enter the Additional </a:t>
            </a:r>
            <a:r>
              <a:rPr lang="en-US" dirty="0" err="1" smtClean="0"/>
              <a:t>Chartfields</a:t>
            </a:r>
            <a:r>
              <a:rPr lang="en-US" dirty="0" smtClean="0"/>
              <a:t>, you will run into a combo-edit error which will need to be fixed before you can move 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08320" y="4278868"/>
            <a:ext cx="1463040" cy="548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52096" y="4278868"/>
            <a:ext cx="14630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94296" y="4278868"/>
            <a:ext cx="1463040" cy="548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" y="4278868"/>
            <a:ext cx="1463040" cy="5486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70960" y="4278868"/>
            <a:ext cx="1463040" cy="5486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03584" y="5318034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Project ID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47360" y="5318034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224" y="531876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PC Bus Unit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08120" y="4888468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252XX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958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four Optional </a:t>
            </a:r>
            <a:r>
              <a:rPr lang="en-US" dirty="0" err="1" smtClean="0"/>
              <a:t>Chartfields</a:t>
            </a:r>
            <a:r>
              <a:rPr lang="en-US" dirty="0" smtClean="0"/>
              <a:t>. These may be used on any transaction but they are truly optional and may be skipped </a:t>
            </a:r>
            <a:br>
              <a:rPr lang="en-US" dirty="0" smtClean="0"/>
            </a:br>
            <a:r>
              <a:rPr lang="en-US" dirty="0" smtClean="0"/>
              <a:t>if appropriate.</a:t>
            </a:r>
          </a:p>
          <a:p>
            <a:r>
              <a:rPr lang="en-US" dirty="0" smtClean="0"/>
              <a:t>The Optional </a:t>
            </a:r>
            <a:r>
              <a:rPr lang="en-US" dirty="0" err="1" smtClean="0"/>
              <a:t>Chartfields</a:t>
            </a:r>
            <a:r>
              <a:rPr lang="en-US" dirty="0" smtClean="0"/>
              <a:t> are available to assist schools and departments to capture financial information in the way it is useful.</a:t>
            </a:r>
          </a:p>
          <a:p>
            <a:pPr marL="6858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32760" y="36576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76536" y="36576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3658326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477000" y="3658326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2250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r>
              <a:rPr lang="en-US" dirty="0"/>
              <a:t>The Optional </a:t>
            </a:r>
            <a:r>
              <a:rPr lang="en-US" dirty="0" err="1"/>
              <a:t>Chartfields</a:t>
            </a:r>
            <a:r>
              <a:rPr lang="en-US" dirty="0"/>
              <a:t> are available to assist </a:t>
            </a:r>
            <a:r>
              <a:rPr lang="en-US" dirty="0" smtClean="0"/>
              <a:t>schools </a:t>
            </a:r>
            <a:r>
              <a:rPr lang="en-US" dirty="0"/>
              <a:t>to capture financial information in the way it is </a:t>
            </a:r>
            <a:r>
              <a:rPr lang="en-US" dirty="0" smtClean="0"/>
              <a:t>useful: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41300" y="6111875"/>
            <a:ext cx="457200" cy="365125"/>
          </a:xfrm>
        </p:spPr>
        <p:txBody>
          <a:bodyPr/>
          <a:lstStyle/>
          <a:p>
            <a:fld id="{3040C621-508A-4DAA-9AF6-40F96549979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1981200"/>
            <a:ext cx="6477000" cy="4267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</a:t>
            </a:r>
            <a:r>
              <a:rPr lang="en-US" b="1" dirty="0" smtClean="0"/>
              <a:t>Program</a:t>
            </a:r>
            <a:r>
              <a:rPr lang="en-US" dirty="0" smtClean="0"/>
              <a:t> </a:t>
            </a:r>
            <a:r>
              <a:rPr lang="en-US" dirty="0" err="1" smtClean="0"/>
              <a:t>chartfield</a:t>
            </a:r>
            <a:r>
              <a:rPr lang="en-US" dirty="0" smtClean="0"/>
              <a:t> is used by certain areas such as the College of Arts &amp; Sciences, School of Medicine and in some cases, the Provost’s Office to capture programmatic information.</a:t>
            </a:r>
          </a:p>
          <a:p>
            <a:r>
              <a:rPr lang="en-US" u="sng" dirty="0" smtClean="0"/>
              <a:t>SPH has decided not to roll out this </a:t>
            </a:r>
            <a:r>
              <a:rPr lang="en-US" u="sng" dirty="0" err="1" smtClean="0"/>
              <a:t>chartfield</a:t>
            </a:r>
            <a:r>
              <a:rPr lang="en-US" dirty="0"/>
              <a:t> </a:t>
            </a:r>
            <a:r>
              <a:rPr lang="en-US" dirty="0" smtClean="0"/>
              <a:t>at this time. In almost all instances, you can leave this blank. </a:t>
            </a:r>
          </a:p>
          <a:p>
            <a:r>
              <a:rPr lang="en-US" dirty="0" smtClean="0"/>
              <a:t>Since the Program is optional, however, it will always be available for entry – be careful not to accidentally populate it or you may run into errors.</a:t>
            </a:r>
          </a:p>
          <a:p>
            <a:r>
              <a:rPr lang="en-US" dirty="0" smtClean="0"/>
              <a:t>The Program will only be required in rare cases that involve funding from the Provost and should that occur, you will be provided with the code.  </a:t>
            </a:r>
          </a:p>
          <a:p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685800" y="19812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Program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933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r>
              <a:rPr lang="en-US" dirty="0"/>
              <a:t>The Optional </a:t>
            </a:r>
            <a:r>
              <a:rPr lang="en-US" dirty="0" err="1"/>
              <a:t>Chartfields</a:t>
            </a:r>
            <a:r>
              <a:rPr lang="en-US" dirty="0"/>
              <a:t> are available to assist departments to capture financial information in the way it is useful to each </a:t>
            </a:r>
            <a:r>
              <a:rPr lang="en-US" dirty="0" smtClean="0"/>
              <a:t>department: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41300" y="6111875"/>
            <a:ext cx="457200" cy="365125"/>
          </a:xfrm>
        </p:spPr>
        <p:txBody>
          <a:bodyPr/>
          <a:lstStyle/>
          <a:p>
            <a:fld id="{3040C621-508A-4DAA-9AF6-40F96549979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1981200"/>
            <a:ext cx="6248400" cy="4267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 smtClean="0"/>
              <a:t>The </a:t>
            </a:r>
            <a:r>
              <a:rPr lang="en-US" b="1" dirty="0" smtClean="0"/>
              <a:t>3 Cost Code </a:t>
            </a:r>
            <a:r>
              <a:rPr lang="en-US" dirty="0" err="1" smtClean="0"/>
              <a:t>chartfields</a:t>
            </a:r>
            <a:r>
              <a:rPr lang="en-US" dirty="0" smtClean="0"/>
              <a:t> are all similar in nature. These enable you to track costs across funding types and by categories that run across accounts.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For example, you may want to track the total cost of a conference which may involve spending from both F&amp;A and a university trust in various accounts.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By coding all event-related transactions to a cost code you will be able to easily report on the aggregate costs for that event.  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This functionality is similar to how </a:t>
            </a:r>
            <a:r>
              <a:rPr lang="en-US" dirty="0" err="1" smtClean="0"/>
              <a:t>Infoporte</a:t>
            </a:r>
            <a:r>
              <a:rPr lang="en-US" dirty="0" smtClean="0"/>
              <a:t> may be used today. </a:t>
            </a:r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29343" y="19812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829" y="265176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9343" y="333756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574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r>
              <a:rPr lang="en-US" dirty="0"/>
              <a:t>The Optional </a:t>
            </a:r>
            <a:r>
              <a:rPr lang="en-US" dirty="0" err="1"/>
              <a:t>Chartfields</a:t>
            </a:r>
            <a:r>
              <a:rPr lang="en-US" dirty="0"/>
              <a:t> are available to assist departments to capture financial information in the way it is useful to each </a:t>
            </a:r>
            <a:r>
              <a:rPr lang="en-US" dirty="0" smtClean="0"/>
              <a:t>department: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41300" y="6111875"/>
            <a:ext cx="457200" cy="365125"/>
          </a:xfrm>
        </p:spPr>
        <p:txBody>
          <a:bodyPr/>
          <a:lstStyle/>
          <a:p>
            <a:fld id="{3040C621-508A-4DAA-9AF6-40F96549979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1981200"/>
            <a:ext cx="6248400" cy="42672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 smtClean="0"/>
              <a:t>Cost codes cannot be created in an ad hoc manner. </a:t>
            </a:r>
            <a:br>
              <a:rPr lang="en-US" dirty="0" smtClean="0"/>
            </a:br>
            <a:r>
              <a:rPr lang="en-US" dirty="0" smtClean="0"/>
              <a:t>All cost codes must be uploaded into the system before they can be used.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Cost codes are also set up in a specific cost code field. </a:t>
            </a:r>
            <a:br>
              <a:rPr lang="en-US" dirty="0" smtClean="0"/>
            </a:br>
            <a:r>
              <a:rPr lang="en-US" dirty="0" smtClean="0"/>
              <a:t>A cost code that is set up in Cost Code 1 will not be found in the Cost Code 2 or Cost Code 3 lists.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Each department uses Cost Codes differently. Please talk to your business manager to understand how your department has chosen to use them.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29343" y="19812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829" y="265176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9343" y="333756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96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r>
              <a:rPr lang="en-US" dirty="0"/>
              <a:t>The Optional </a:t>
            </a:r>
            <a:r>
              <a:rPr lang="en-US" dirty="0" err="1"/>
              <a:t>Chartfields</a:t>
            </a:r>
            <a:r>
              <a:rPr lang="en-US" dirty="0"/>
              <a:t> are available to assist departments to capture financial information in the way it is useful to each </a:t>
            </a:r>
            <a:r>
              <a:rPr lang="en-US" dirty="0" smtClean="0"/>
              <a:t>department:</a:t>
            </a:r>
            <a:endParaRPr lang="en-US" dirty="0"/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41300" y="6111875"/>
            <a:ext cx="457200" cy="365125"/>
          </a:xfrm>
        </p:spPr>
        <p:txBody>
          <a:bodyPr/>
          <a:lstStyle/>
          <a:p>
            <a:fld id="{3040C621-508A-4DAA-9AF6-40F96549979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1981200"/>
            <a:ext cx="6248400" cy="163068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 smtClean="0"/>
              <a:t>All SPH Cost Codes begin with “H”.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second digit of the Cost Code will represent your department.  If you know this digit, you will be able to search for the </a:t>
            </a:r>
            <a:r>
              <a:rPr lang="en-US" smtClean="0"/>
              <a:t>cost codes.</a:t>
            </a:r>
            <a:endParaRPr lang="en-US" dirty="0" smtClean="0"/>
          </a:p>
        </p:txBody>
      </p:sp>
      <p:sp>
        <p:nvSpPr>
          <p:cNvPr id="7" name="Rectangle 6"/>
          <p:cNvSpPr/>
          <p:nvPr/>
        </p:nvSpPr>
        <p:spPr>
          <a:xfrm>
            <a:off x="729343" y="19812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14829" y="265176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29343" y="333756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3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3200400"/>
            <a:ext cx="2743200" cy="3644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685800" y="4343400"/>
            <a:ext cx="4419600" cy="1724976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en-US" dirty="0" smtClean="0"/>
              <a:t>In this example, the search was for all cost codes that begin with “H8”.</a:t>
            </a:r>
          </a:p>
        </p:txBody>
      </p:sp>
    </p:spTree>
    <p:extLst>
      <p:ext uri="{BB962C8B-B14F-4D97-AF65-F5344CB8AC3E}">
        <p14:creationId xmlns:p14="http://schemas.microsoft.com/office/powerpoint/2010/main" val="350889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Chartfield</a:t>
            </a:r>
            <a:r>
              <a:rPr lang="en-US" dirty="0" smtClean="0"/>
              <a:t> Foundations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Congratulations! You’ve completed the final unit of </a:t>
            </a:r>
            <a:r>
              <a:rPr lang="en-US" sz="1800" dirty="0" err="1" smtClean="0"/>
              <a:t>Chartfield</a:t>
            </a:r>
            <a:r>
              <a:rPr lang="en-US" sz="1800" dirty="0" smtClean="0"/>
              <a:t> Foundations. </a:t>
            </a:r>
          </a:p>
          <a:p>
            <a:pPr>
              <a:spcAft>
                <a:spcPts val="1000"/>
              </a:spcAft>
            </a:pPr>
            <a:r>
              <a:rPr lang="en-US" sz="1800" dirty="0"/>
              <a:t>The new </a:t>
            </a:r>
            <a:r>
              <a:rPr lang="en-US" sz="1800" dirty="0" err="1"/>
              <a:t>chartfields</a:t>
            </a:r>
            <a:r>
              <a:rPr lang="en-US" sz="1800" dirty="0"/>
              <a:t> will require time to digest. Don’t worry about memorizing codes.  Resources will be provided to facilitate your work</a:t>
            </a:r>
            <a:r>
              <a:rPr lang="en-US" sz="1800" dirty="0" smtClean="0"/>
              <a:t>.</a:t>
            </a:r>
          </a:p>
          <a:p>
            <a:pPr>
              <a:spcAft>
                <a:spcPts val="1000"/>
              </a:spcAft>
            </a:pPr>
            <a:r>
              <a:rPr lang="en-US" sz="1800" dirty="0" smtClean="0"/>
              <a:t>Please </a:t>
            </a:r>
            <a:r>
              <a:rPr lang="en-US" sz="1800" dirty="0"/>
              <a:t>continue the presentation to take the summary test. Your answers will be kept anonymous and only reviewed in aggregate to see which areas may need additional training.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5608320" y="5181600"/>
            <a:ext cx="1463040" cy="548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52096" y="5181600"/>
            <a:ext cx="14630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094296" y="5181600"/>
            <a:ext cx="1463040" cy="548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65760" y="5181600"/>
            <a:ext cx="1463040" cy="5486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870960" y="5181600"/>
            <a:ext cx="1463040" cy="5486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46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afterEffect">
                                  <p:stCondLst>
                                    <p:cond delay="5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dvAuto="50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cap="small" dirty="0" smtClean="0"/>
              <a:t>#5. Additional </a:t>
            </a:r>
            <a:r>
              <a:rPr lang="en-US" b="1" cap="small" dirty="0" err="1" smtClean="0"/>
              <a:t>Chartfields</a:t>
            </a:r>
            <a:endParaRPr lang="en-US" b="1" cap="small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5800" y="1143000"/>
            <a:ext cx="7391400" cy="702885"/>
          </a:xfrm>
        </p:spPr>
        <p:txBody>
          <a:bodyPr>
            <a:norm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completing this unit,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will: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09600" y="1828800"/>
            <a:ext cx="78486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220158" y="2011362"/>
            <a:ext cx="8466642" cy="3736294"/>
          </a:xfrm>
        </p:spPr>
        <p:txBody>
          <a:bodyPr>
            <a:normAutofit/>
          </a:bodyPr>
          <a:lstStyle/>
          <a:p>
            <a:pPr lvl="1"/>
            <a:r>
              <a:rPr lang="en-US" sz="1800" dirty="0"/>
              <a:t>Understand </a:t>
            </a:r>
            <a:r>
              <a:rPr lang="en-US" sz="1800" dirty="0" smtClean="0"/>
              <a:t>when the Additional </a:t>
            </a:r>
            <a:r>
              <a:rPr lang="en-US" sz="1800" dirty="0" err="1" smtClean="0"/>
              <a:t>Chartfields</a:t>
            </a:r>
            <a:r>
              <a:rPr lang="en-US" sz="1800" dirty="0" smtClean="0"/>
              <a:t> are required on a transaction and what information is captured.</a:t>
            </a:r>
          </a:p>
          <a:p>
            <a:pPr lvl="1"/>
            <a:r>
              <a:rPr lang="en-US" sz="1800" dirty="0" smtClean="0"/>
              <a:t>Understand that missing Additional </a:t>
            </a:r>
            <a:r>
              <a:rPr lang="en-US" sz="1800" dirty="0" err="1" smtClean="0"/>
              <a:t>Chartfields</a:t>
            </a:r>
            <a:r>
              <a:rPr lang="en-US" sz="1800" dirty="0" smtClean="0"/>
              <a:t> will result in an error.</a:t>
            </a:r>
          </a:p>
          <a:p>
            <a:pPr lvl="1"/>
            <a:r>
              <a:rPr lang="en-US" sz="1800" dirty="0" smtClean="0"/>
              <a:t>Understand how Optional </a:t>
            </a:r>
            <a:r>
              <a:rPr lang="en-US" sz="1800" dirty="0" err="1" smtClean="0"/>
              <a:t>Chartfields</a:t>
            </a:r>
            <a:r>
              <a:rPr lang="en-US" sz="1800" dirty="0" smtClean="0"/>
              <a:t> might be used. </a:t>
            </a:r>
          </a:p>
        </p:txBody>
      </p:sp>
    </p:spTree>
    <p:extLst>
      <p:ext uri="{BB962C8B-B14F-4D97-AF65-F5344CB8AC3E}">
        <p14:creationId xmlns:p14="http://schemas.microsoft.com/office/powerpoint/2010/main" val="165195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4" presetClass="entr" presetSubtype="5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5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10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5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10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1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868362"/>
          </a:xfrm>
        </p:spPr>
        <p:txBody>
          <a:bodyPr/>
          <a:lstStyle/>
          <a:p>
            <a:r>
              <a:rPr lang="en-US" dirty="0" smtClean="0"/>
              <a:t>Core </a:t>
            </a:r>
            <a:r>
              <a:rPr lang="en-US" dirty="0" err="1" smtClean="0"/>
              <a:t>Chartfields</a:t>
            </a:r>
            <a:r>
              <a:rPr lang="en-US" dirty="0" smtClean="0"/>
              <a:t>-Recap</a:t>
            </a:r>
            <a:endParaRPr lang="en-US" dirty="0"/>
          </a:p>
        </p:txBody>
      </p:sp>
      <p:sp>
        <p:nvSpPr>
          <p:cNvPr id="5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1816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/>
              <a:t>We have covered the five core </a:t>
            </a:r>
            <a:r>
              <a:rPr lang="en-US" dirty="0" err="1" smtClean="0"/>
              <a:t>chartfields</a:t>
            </a:r>
            <a:r>
              <a:rPr lang="en-US" dirty="0" smtClean="0"/>
              <a:t> over the past 4 units: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endParaRPr lang="en-US" sz="1800" dirty="0"/>
          </a:p>
          <a:p>
            <a:pPr>
              <a:spcAft>
                <a:spcPts val="600"/>
              </a:spcAft>
            </a:pPr>
            <a:r>
              <a:rPr lang="en-US" dirty="0" smtClean="0"/>
              <a:t>These Core </a:t>
            </a:r>
            <a:r>
              <a:rPr lang="en-US" dirty="0" err="1" smtClean="0"/>
              <a:t>Chartfields</a:t>
            </a:r>
            <a:r>
              <a:rPr lang="en-US" dirty="0" smtClean="0"/>
              <a:t> are required on each and every transaction and answer many questions about each transaction: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Business Unit</a:t>
            </a:r>
            <a:r>
              <a:rPr lang="en-US" sz="1800" dirty="0" smtClean="0"/>
              <a:t>: Which legal entity is spending the money? UNCCH for all departmental transactions.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Department</a:t>
            </a:r>
            <a:r>
              <a:rPr lang="en-US" sz="1800" dirty="0" smtClean="0"/>
              <a:t>: Which department is spending the money?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Fund</a:t>
            </a:r>
            <a:r>
              <a:rPr lang="en-US" sz="1800" dirty="0" smtClean="0"/>
              <a:t>: Which major fund group is being used and for what purpose?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Source</a:t>
            </a:r>
            <a:r>
              <a:rPr lang="en-US" sz="1800" dirty="0" smtClean="0"/>
              <a:t>: What specific source of funding is being used?</a:t>
            </a:r>
          </a:p>
          <a:p>
            <a:pPr lvl="1">
              <a:spcAft>
                <a:spcPts val="600"/>
              </a:spcAft>
            </a:pPr>
            <a:r>
              <a:rPr lang="en-US" sz="1800" b="1" dirty="0" smtClean="0"/>
              <a:t>Account</a:t>
            </a:r>
            <a:r>
              <a:rPr lang="en-US" sz="1800" dirty="0" smtClean="0"/>
              <a:t>: What is the accounting classification of items in the transaction?</a:t>
            </a:r>
          </a:p>
          <a:p>
            <a:pPr lvl="1">
              <a:spcAft>
                <a:spcPts val="600"/>
              </a:spcAft>
            </a:pPr>
            <a:endParaRPr lang="en-US" sz="1400" dirty="0"/>
          </a:p>
        </p:txBody>
      </p:sp>
      <p:sp>
        <p:nvSpPr>
          <p:cNvPr id="9" name="Rectangle 8"/>
          <p:cNvSpPr/>
          <p:nvPr/>
        </p:nvSpPr>
        <p:spPr>
          <a:xfrm>
            <a:off x="5608320" y="1737360"/>
            <a:ext cx="1463040" cy="548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352096" y="1737360"/>
            <a:ext cx="14630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094296" y="1737360"/>
            <a:ext cx="1463040" cy="548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65760" y="1737360"/>
            <a:ext cx="1463040" cy="5486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3870960" y="1737360"/>
            <a:ext cx="1463040" cy="5486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73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Additional and Optional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certain transactions pertaining to grants and contracts, three Additional </a:t>
            </a:r>
            <a:r>
              <a:rPr lang="en-US" dirty="0" err="1" smtClean="0"/>
              <a:t>Chartfields</a:t>
            </a:r>
            <a:r>
              <a:rPr lang="en-US" dirty="0" smtClean="0"/>
              <a:t> are </a:t>
            </a:r>
            <a:r>
              <a:rPr lang="en-US" u="sng" dirty="0" smtClean="0"/>
              <a:t>required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Finally, four Optional </a:t>
            </a:r>
            <a:r>
              <a:rPr lang="en-US" dirty="0" err="1" smtClean="0"/>
              <a:t>Chartfields</a:t>
            </a:r>
            <a:r>
              <a:rPr lang="en-US" dirty="0" smtClean="0"/>
              <a:t> may be used on any transaction.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We will go over both of these groups of </a:t>
            </a:r>
            <a:r>
              <a:rPr lang="en-US" dirty="0" err="1" smtClean="0"/>
              <a:t>chartfields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18560" y="202692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Project ID</a:t>
            </a:r>
          </a:p>
        </p:txBody>
      </p:sp>
      <p:sp>
        <p:nvSpPr>
          <p:cNvPr id="6" name="Rectangle 5"/>
          <p:cNvSpPr/>
          <p:nvPr/>
        </p:nvSpPr>
        <p:spPr>
          <a:xfrm>
            <a:off x="5462336" y="202692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8" name="Rectangle 7"/>
          <p:cNvSpPr/>
          <p:nvPr/>
        </p:nvSpPr>
        <p:spPr>
          <a:xfrm>
            <a:off x="1981200" y="2027646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PC Bus Unit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185160" y="36576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28936" y="3657600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2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3658326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Program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629400" y="3658326"/>
            <a:ext cx="1463040" cy="548640"/>
          </a:xfrm>
          <a:prstGeom prst="rect">
            <a:avLst/>
          </a:prstGeom>
          <a:solidFill>
            <a:srgbClr val="99FF99">
              <a:alpha val="80000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Cost Code 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064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 dirty="0" smtClean="0"/>
              <a:t>Below are three Additional </a:t>
            </a:r>
            <a:r>
              <a:rPr lang="en-US" dirty="0" err="1" smtClean="0"/>
              <a:t>Chartfields</a:t>
            </a:r>
            <a:r>
              <a:rPr lang="en-US" dirty="0" smtClean="0"/>
              <a:t> required for each transaction line involving a grant or contract.</a:t>
            </a:r>
          </a:p>
          <a:p>
            <a:r>
              <a:rPr lang="en-US" dirty="0" smtClean="0"/>
              <a:t>Source for grants and contracts ranges from 49000 to 49999 and represents the type of funding agency giving the grant.  </a:t>
            </a:r>
          </a:p>
          <a:p>
            <a:r>
              <a:rPr lang="en-US" dirty="0" smtClean="0"/>
              <a:t>Unlike other types of funding, the Source for grants and contract don’t act as a unique identifier.</a:t>
            </a:r>
          </a:p>
          <a:p>
            <a:r>
              <a:rPr lang="en-US" dirty="0" smtClean="0"/>
              <a:t>Unique grant or contract information is instead captured in the Additional </a:t>
            </a:r>
            <a:r>
              <a:rPr lang="en-US" dirty="0" err="1" smtClean="0"/>
              <a:t>Chartfields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41300" y="6342380"/>
            <a:ext cx="457200" cy="365125"/>
          </a:xfrm>
        </p:spPr>
        <p:txBody>
          <a:bodyPr/>
          <a:lstStyle/>
          <a:p>
            <a:fld id="{3040C621-508A-4DAA-9AF6-40F96549979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03584" y="4251234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Project ID</a:t>
            </a:r>
          </a:p>
        </p:txBody>
      </p:sp>
      <p:sp>
        <p:nvSpPr>
          <p:cNvPr id="6" name="Rectangle 5"/>
          <p:cNvSpPr/>
          <p:nvPr/>
        </p:nvSpPr>
        <p:spPr>
          <a:xfrm>
            <a:off x="5547360" y="4251234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7" name="Rectangle 6"/>
          <p:cNvSpPr/>
          <p:nvPr/>
        </p:nvSpPr>
        <p:spPr>
          <a:xfrm>
            <a:off x="2066224" y="425196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PC Bus Unit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2195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r>
              <a:rPr lang="en-US" dirty="0" smtClean="0"/>
              <a:t>For every transaction involving a grant, Additional </a:t>
            </a:r>
            <a:r>
              <a:rPr lang="en-US" dirty="0" err="1" smtClean="0"/>
              <a:t>Chartfields</a:t>
            </a:r>
            <a:r>
              <a:rPr lang="en-US" dirty="0" smtClean="0"/>
              <a:t> are required as follows:</a:t>
            </a:r>
          </a:p>
          <a:p>
            <a:pPr marL="6858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41300" y="6111875"/>
            <a:ext cx="457200" cy="365125"/>
          </a:xfrm>
        </p:spPr>
        <p:txBody>
          <a:bodyPr/>
          <a:lstStyle/>
          <a:p>
            <a:fld id="{3040C621-508A-4DAA-9AF6-40F96549979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03184" y="198120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PC Bus Unit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1981200"/>
            <a:ext cx="6248400" cy="1371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The </a:t>
            </a:r>
            <a:r>
              <a:rPr lang="en-US" b="1" dirty="0" smtClean="0"/>
              <a:t>PC Business Unit </a:t>
            </a:r>
            <a:r>
              <a:rPr lang="en-US" dirty="0" smtClean="0"/>
              <a:t>will be </a:t>
            </a:r>
            <a:r>
              <a:rPr lang="en-US" b="1" dirty="0" smtClean="0"/>
              <a:t>CHOSR </a:t>
            </a:r>
            <a:r>
              <a:rPr lang="en-US" dirty="0" smtClean="0"/>
              <a:t>for each grant-related transaction. This </a:t>
            </a:r>
            <a:r>
              <a:rPr lang="en-US" dirty="0" err="1" smtClean="0"/>
              <a:t>chartfield</a:t>
            </a:r>
            <a:r>
              <a:rPr lang="en-US" dirty="0" smtClean="0"/>
              <a:t> indicates the transaction falls into the activities of the Office of Sponsored Research (OSR).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3346722"/>
            <a:ext cx="3452984" cy="25206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685800" y="3581400"/>
            <a:ext cx="4495800" cy="2286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Searching for the appropriate PC Business Unit is easy. The results list only has two items: </a:t>
            </a:r>
          </a:p>
          <a:p>
            <a:pPr lvl="1"/>
            <a:r>
              <a:rPr lang="en-US" sz="1800" dirty="0" smtClean="0"/>
              <a:t>CHCIP (capital improvement projects) </a:t>
            </a:r>
          </a:p>
          <a:p>
            <a:pPr lvl="1"/>
            <a:r>
              <a:rPr lang="en-US" sz="1800" dirty="0" smtClean="0"/>
              <a:t>CHOSR. </a:t>
            </a:r>
          </a:p>
          <a:p>
            <a:r>
              <a:rPr lang="en-US" dirty="0" smtClean="0"/>
              <a:t>In all cases, select </a:t>
            </a:r>
            <a:r>
              <a:rPr lang="en-US" b="1" dirty="0" smtClean="0"/>
              <a:t>CHOSR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64432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838200"/>
          </a:xfrm>
        </p:spPr>
        <p:txBody>
          <a:bodyPr/>
          <a:lstStyle/>
          <a:p>
            <a:r>
              <a:rPr lang="en-US" dirty="0"/>
              <a:t>For every transaction involving a grant, </a:t>
            </a:r>
            <a:r>
              <a:rPr lang="en-US" dirty="0" smtClean="0"/>
              <a:t> Additional </a:t>
            </a:r>
            <a:r>
              <a:rPr lang="en-US" dirty="0" err="1"/>
              <a:t>Chartfields</a:t>
            </a:r>
            <a:r>
              <a:rPr lang="en-US" dirty="0"/>
              <a:t> are required as follows: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09600" y="198120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Project ID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77440" y="1981200"/>
            <a:ext cx="6248400" cy="1066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Project ID </a:t>
            </a:r>
            <a:r>
              <a:rPr lang="en-US" dirty="0" smtClean="0"/>
              <a:t>is the unique grant identifier.  It is a 7-digit code that begins with a 5. The Project IDs will look familiar to the old grant accounts in FRS. For example:</a:t>
            </a:r>
          </a:p>
          <a:p>
            <a:pPr marL="68580" indent="0">
              <a:buFont typeface="Wingdings 3" pitchFamily="18" charset="2"/>
              <a:buNone/>
            </a:pPr>
            <a:endParaRPr lang="en-US" dirty="0" smtClean="0"/>
          </a:p>
        </p:txBody>
      </p:sp>
      <p:sp>
        <p:nvSpPr>
          <p:cNvPr id="9" name="Rectangle 8"/>
          <p:cNvSpPr/>
          <p:nvPr/>
        </p:nvSpPr>
        <p:spPr>
          <a:xfrm>
            <a:off x="1691640" y="3124200"/>
            <a:ext cx="2286000" cy="8382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Old FRS Grant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5-32267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77840" y="3124200"/>
            <a:ext cx="2286000" cy="83820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New Project ID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b="1" dirty="0" smtClean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32267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691640" y="4343400"/>
            <a:ext cx="2286000" cy="838200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Old FRS Grant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5-46890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77840" y="4343400"/>
            <a:ext cx="2286000" cy="83820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New Project ID</a:t>
            </a:r>
          </a:p>
          <a:p>
            <a:pPr algn="ctr">
              <a:spcBef>
                <a:spcPts val="600"/>
              </a:spcBef>
            </a:pPr>
            <a:r>
              <a:rPr lang="en-US" dirty="0" smtClean="0">
                <a:solidFill>
                  <a:schemeClr val="bg1"/>
                </a:solidFill>
              </a:rPr>
              <a:t>5</a:t>
            </a:r>
            <a:r>
              <a:rPr lang="en-US" b="1" dirty="0" smtClean="0">
                <a:solidFill>
                  <a:schemeClr val="bg1"/>
                </a:solidFill>
              </a:rPr>
              <a:t>0</a:t>
            </a:r>
            <a:r>
              <a:rPr lang="en-US" dirty="0" smtClean="0">
                <a:solidFill>
                  <a:schemeClr val="bg1"/>
                </a:solidFill>
              </a:rPr>
              <a:t>46890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4206240" y="3352800"/>
            <a:ext cx="1143000" cy="2667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206240" y="4610100"/>
            <a:ext cx="1143000" cy="266700"/>
          </a:xfrm>
          <a:prstGeom prst="rightArrow">
            <a:avLst/>
          </a:prstGeom>
          <a:solidFill>
            <a:schemeClr val="bg2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2377440" y="5334000"/>
            <a:ext cx="6247674" cy="1066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All old FRS grants will retain their similar number.  </a:t>
            </a:r>
            <a:br>
              <a:rPr lang="en-US" dirty="0" smtClean="0"/>
            </a:br>
            <a:r>
              <a:rPr lang="en-US" dirty="0" smtClean="0"/>
              <a:t>New grant numbers will then be assigned incrementally.</a:t>
            </a:r>
          </a:p>
        </p:txBody>
      </p:sp>
    </p:spTree>
    <p:extLst>
      <p:ext uri="{BB962C8B-B14F-4D97-AF65-F5344CB8AC3E}">
        <p14:creationId xmlns:p14="http://schemas.microsoft.com/office/powerpoint/2010/main" val="1777549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r>
              <a:rPr lang="en-US" dirty="0"/>
              <a:t>For every transaction line involving a grant, the Additional </a:t>
            </a:r>
            <a:r>
              <a:rPr lang="en-US" dirty="0" err="1"/>
              <a:t>Chartfields</a:t>
            </a:r>
            <a:r>
              <a:rPr lang="en-US" dirty="0"/>
              <a:t> are required as follows: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600" y="198120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362200" y="1981200"/>
            <a:ext cx="6248400" cy="37338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Activity </a:t>
            </a:r>
            <a:r>
              <a:rPr lang="en-US" dirty="0" smtClean="0"/>
              <a:t>is the last required additional </a:t>
            </a:r>
            <a:r>
              <a:rPr lang="en-US" dirty="0" err="1" smtClean="0"/>
              <a:t>chartfield</a:t>
            </a:r>
            <a:r>
              <a:rPr lang="en-US" dirty="0" smtClean="0"/>
              <a:t> when working with contracts and grants. </a:t>
            </a:r>
            <a:endParaRPr lang="en-US" dirty="0"/>
          </a:p>
          <a:p>
            <a:r>
              <a:rPr lang="en-US" dirty="0" smtClean="0"/>
              <a:t>In all cases, the Activity will be the number </a:t>
            </a:r>
            <a:r>
              <a:rPr lang="en-US" b="1" dirty="0" smtClean="0"/>
              <a:t>1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Even if you forget what this </a:t>
            </a:r>
            <a:r>
              <a:rPr lang="en-US" dirty="0" err="1" smtClean="0"/>
              <a:t>chartfield</a:t>
            </a:r>
            <a:r>
              <a:rPr lang="en-US" dirty="0" smtClean="0"/>
              <a:t> should be, the lookup will only have one result: 1.</a:t>
            </a:r>
            <a:br>
              <a:rPr lang="en-US" dirty="0" smtClean="0"/>
            </a:br>
            <a:endParaRPr lang="en-US" dirty="0" smtClean="0"/>
          </a:p>
          <a:p>
            <a:pPr marL="68580" indent="0">
              <a:buFont typeface="Wingdings 3" pitchFamily="18" charset="2"/>
              <a:buNone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826329"/>
            <a:ext cx="3786554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9772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</a:t>
            </a:r>
            <a:r>
              <a:rPr lang="en-US" dirty="0" err="1" smtClean="0"/>
              <a:t>Chartfields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1066800"/>
          </a:xfrm>
        </p:spPr>
        <p:txBody>
          <a:bodyPr/>
          <a:lstStyle/>
          <a:p>
            <a:r>
              <a:rPr lang="en-US" dirty="0" smtClean="0"/>
              <a:t>Since the Core </a:t>
            </a:r>
            <a:r>
              <a:rPr lang="en-US" dirty="0" err="1" smtClean="0"/>
              <a:t>Chartfields</a:t>
            </a:r>
            <a:r>
              <a:rPr lang="en-US" dirty="0" smtClean="0"/>
              <a:t> are required on all transactions, and Additional </a:t>
            </a:r>
            <a:r>
              <a:rPr lang="en-US" dirty="0" err="1" smtClean="0"/>
              <a:t>Chartfields</a:t>
            </a:r>
            <a:r>
              <a:rPr lang="en-US" dirty="0" smtClean="0"/>
              <a:t> are required for all grant transactions, all grant-related transactions will have 8 </a:t>
            </a:r>
            <a:r>
              <a:rPr lang="en-US" dirty="0" err="1" smtClean="0"/>
              <a:t>chartfields</a:t>
            </a:r>
            <a:r>
              <a:rPr lang="en-US" dirty="0" smtClean="0"/>
              <a:t>. For example: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40C621-508A-4DAA-9AF6-40F96549979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08320" y="2362200"/>
            <a:ext cx="1463040" cy="548640"/>
          </a:xfrm>
          <a:prstGeom prst="rec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Source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352096" y="2362200"/>
            <a:ext cx="1463040" cy="5486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Account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094296" y="2362200"/>
            <a:ext cx="1463040" cy="548640"/>
          </a:xfrm>
          <a:prstGeom prst="rect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" y="2362200"/>
            <a:ext cx="1463040" cy="54864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Business Unit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70960" y="2362200"/>
            <a:ext cx="1463040" cy="548640"/>
          </a:xfrm>
          <a:prstGeom prst="rect">
            <a:avLst/>
          </a:prstGeom>
          <a:gradFill>
            <a:gsLst>
              <a:gs pos="0">
                <a:schemeClr val="accent5"/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0" scaled="1"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Fund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03584" y="358140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Project ID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547360" y="3581400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Activity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66224" y="3582126"/>
            <a:ext cx="1463040" cy="548640"/>
          </a:xfrm>
          <a:prstGeom prst="rect">
            <a:avLst/>
          </a:prstGeom>
          <a:solidFill>
            <a:srgbClr val="99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PC Bus Unit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000" y="2971800"/>
            <a:ext cx="1378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UNCCH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179320" y="29718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460502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008120" y="29718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25210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15000" y="29718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49000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7620000" y="2993963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511120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362200" y="4233148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CHOSR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4008120" y="422148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5030566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684520" y="4221480"/>
            <a:ext cx="1097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685800" y="4648200"/>
            <a:ext cx="8305800" cy="13716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3429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7432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Char char="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This </a:t>
            </a:r>
            <a:r>
              <a:rPr lang="en-US" dirty="0" err="1" smtClean="0"/>
              <a:t>chartfield</a:t>
            </a:r>
            <a:r>
              <a:rPr lang="en-US" dirty="0" smtClean="0"/>
              <a:t> string indicates the transaction was made within the </a:t>
            </a:r>
            <a:r>
              <a:rPr lang="en-US" dirty="0" smtClean="0">
                <a:solidFill>
                  <a:schemeClr val="accent2"/>
                </a:solidFill>
              </a:rPr>
              <a:t>university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7030A0"/>
                </a:solidFill>
              </a:rPr>
              <a:t>CEHS</a:t>
            </a:r>
            <a:r>
              <a:rPr lang="en-US" dirty="0"/>
              <a:t> </a:t>
            </a:r>
            <a:r>
              <a:rPr lang="en-US" dirty="0" smtClean="0"/>
              <a:t>using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grant funds</a:t>
            </a:r>
            <a:r>
              <a:rPr lang="en-US" dirty="0" smtClean="0">
                <a:solidFill>
                  <a:schemeClr val="accent5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organized research </a:t>
            </a:r>
            <a:r>
              <a:rPr lang="en-US" dirty="0" smtClean="0"/>
              <a:t>from a </a:t>
            </a:r>
            <a:r>
              <a:rPr lang="en-US" dirty="0" smtClean="0">
                <a:solidFill>
                  <a:schemeClr val="accent3"/>
                </a:solidFill>
              </a:rPr>
              <a:t>Federal agency, </a:t>
            </a:r>
            <a:r>
              <a:rPr lang="en-US" dirty="0" smtClean="0">
                <a:solidFill>
                  <a:srgbClr val="99CCFF"/>
                </a:solidFill>
              </a:rPr>
              <a:t>the CEHS Administrative Core, </a:t>
            </a:r>
            <a:r>
              <a:rPr lang="en-US" dirty="0" smtClean="0"/>
              <a:t>to pay for </a:t>
            </a:r>
            <a:r>
              <a:rPr lang="en-US" dirty="0" smtClean="0">
                <a:solidFill>
                  <a:schemeClr val="accent1"/>
                </a:solidFill>
              </a:rPr>
              <a:t>EPA Non-Teach salaries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45126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2862</TotalTime>
  <Words>1333</Words>
  <Application>Microsoft Office PowerPoint</Application>
  <PresentationFormat>On-screen Show (4:3)</PresentationFormat>
  <Paragraphs>197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Calibri</vt:lpstr>
      <vt:lpstr>Gill Sans MT</vt:lpstr>
      <vt:lpstr>Wingdings 3</vt:lpstr>
      <vt:lpstr>Urban Pop</vt:lpstr>
      <vt:lpstr>Chartfield Foundations-  Unit #5 -Additional Chartfields</vt:lpstr>
      <vt:lpstr>#5. Additional Chartfields</vt:lpstr>
      <vt:lpstr>Core Chartfields-Recap</vt:lpstr>
      <vt:lpstr>Additional and Optional Chartfields</vt:lpstr>
      <vt:lpstr>Additional Chartfields</vt:lpstr>
      <vt:lpstr>Additional Chartfields</vt:lpstr>
      <vt:lpstr>Additional Chartfields</vt:lpstr>
      <vt:lpstr>Additional Chartfields</vt:lpstr>
      <vt:lpstr>Additional Chartfields</vt:lpstr>
      <vt:lpstr>Additional Chartfields</vt:lpstr>
      <vt:lpstr>Additional Chartfields</vt:lpstr>
      <vt:lpstr>Optional Chartfields</vt:lpstr>
      <vt:lpstr>Optional Chartfields</vt:lpstr>
      <vt:lpstr>Optional Chartfields</vt:lpstr>
      <vt:lpstr>Optional Chartfields</vt:lpstr>
      <vt:lpstr>Optional Chartfields</vt:lpstr>
      <vt:lpstr>Chartfield Foundations</vt:lpstr>
    </vt:vector>
  </TitlesOfParts>
  <Company>The University of North Carolina at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Chartfield Foundations in 6</dc:title>
  <dc:creator>GY</dc:creator>
  <cp:lastModifiedBy>Kathner, Rob</cp:lastModifiedBy>
  <cp:revision>515</cp:revision>
  <cp:lastPrinted>2014-08-15T19:11:17Z</cp:lastPrinted>
  <dcterms:created xsi:type="dcterms:W3CDTF">2014-07-11T19:19:43Z</dcterms:created>
  <dcterms:modified xsi:type="dcterms:W3CDTF">2014-09-24T17:54:31Z</dcterms:modified>
</cp:coreProperties>
</file>