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9"/>
  </p:notesMasterIdLst>
  <p:handoutMasterIdLst>
    <p:handoutMasterId r:id="rId20"/>
  </p:handoutMasterIdLst>
  <p:sldIdLst>
    <p:sldId id="256" r:id="rId2"/>
    <p:sldId id="281" r:id="rId3"/>
    <p:sldId id="282" r:id="rId4"/>
    <p:sldId id="294" r:id="rId5"/>
    <p:sldId id="298" r:id="rId6"/>
    <p:sldId id="293" r:id="rId7"/>
    <p:sldId id="299" r:id="rId8"/>
    <p:sldId id="302" r:id="rId9"/>
    <p:sldId id="303" r:id="rId10"/>
    <p:sldId id="301" r:id="rId11"/>
    <p:sldId id="308" r:id="rId12"/>
    <p:sldId id="300" r:id="rId13"/>
    <p:sldId id="304" r:id="rId14"/>
    <p:sldId id="305" r:id="rId15"/>
    <p:sldId id="307" r:id="rId16"/>
    <p:sldId id="290" r:id="rId17"/>
    <p:sldId id="277"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ladys" initials="GY" lastIdx="3" clrIdx="0"/>
  <p:cmAuthor id="1" name="Nunez-Wolff, Charlotte" initials="NC" lastIdx="17" clrIdx="1">
    <p:extLst>
      <p:ext uri="{19B8F6BF-5375-455C-9EA6-DF929625EA0E}">
        <p15:presenceInfo xmlns="" xmlns:p15="http://schemas.microsoft.com/office/powerpoint/2012/main" userId="S-1-5-21-344340502-4252695000-2390403120-1261180" providerId="AD"/>
      </p:ext>
    </p:extLst>
  </p:cmAuthor>
  <p:cmAuthor id="2" name="GY" initials="GY"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99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7632" autoAdjust="0"/>
    <p:restoredTop sz="91248" autoAdjust="0"/>
  </p:normalViewPr>
  <p:slideViewPr>
    <p:cSldViewPr>
      <p:cViewPr>
        <p:scale>
          <a:sx n="71" d="100"/>
          <a:sy n="71" d="100"/>
        </p:scale>
        <p:origin x="-180" y="-4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B883C0C-E733-45F9-A017-173E09F43DA1}" type="datetimeFigureOut">
              <a:rPr lang="en-US" smtClean="0"/>
              <a:pPr/>
              <a:t>9/2/2014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F2A33-B9E9-4CC7-A9B6-60BD5FD98E0E}" type="slidenum">
              <a:rPr lang="en-US" smtClean="0"/>
              <a:pPr/>
              <a:t>‹#›</a:t>
            </a:fld>
            <a:endParaRPr lang="en-US"/>
          </a:p>
        </p:txBody>
      </p:sp>
    </p:spTree>
    <p:extLst>
      <p:ext uri="{BB962C8B-B14F-4D97-AF65-F5344CB8AC3E}">
        <p14:creationId xmlns:p14="http://schemas.microsoft.com/office/powerpoint/2010/main" val="2447352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0DEA78F-22BC-488F-AD02-5E092C96BFC8}" type="datetimeFigureOut">
              <a:rPr lang="en-US" smtClean="0"/>
              <a:pPr/>
              <a:t>9/2/2014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4B8259E-6208-4E16-AB50-30CEDC83DB46}" type="slidenum">
              <a:rPr lang="en-US" smtClean="0"/>
              <a:pPr/>
              <a:t>‹#›</a:t>
            </a:fld>
            <a:endParaRPr lang="en-US"/>
          </a:p>
        </p:txBody>
      </p:sp>
    </p:spTree>
    <p:extLst>
      <p:ext uri="{BB962C8B-B14F-4D97-AF65-F5344CB8AC3E}">
        <p14:creationId xmlns:p14="http://schemas.microsoft.com/office/powerpoint/2010/main" val="230944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B8259E-6208-4E16-AB50-30CEDC83DB46}" type="slidenum">
              <a:rPr lang="en-US" smtClean="0"/>
              <a:pPr/>
              <a:t>2</a:t>
            </a:fld>
            <a:endParaRPr lang="en-US"/>
          </a:p>
        </p:txBody>
      </p:sp>
    </p:spTree>
    <p:extLst>
      <p:ext uri="{BB962C8B-B14F-4D97-AF65-F5344CB8AC3E}">
        <p14:creationId xmlns:p14="http://schemas.microsoft.com/office/powerpoint/2010/main" val="3139801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B8259E-6208-4E16-AB50-30CEDC83DB46}" type="slidenum">
              <a:rPr lang="en-US" smtClean="0"/>
              <a:pPr/>
              <a:t>17</a:t>
            </a:fld>
            <a:endParaRPr lang="en-US"/>
          </a:p>
        </p:txBody>
      </p:sp>
    </p:spTree>
    <p:extLst>
      <p:ext uri="{BB962C8B-B14F-4D97-AF65-F5344CB8AC3E}">
        <p14:creationId xmlns:p14="http://schemas.microsoft.com/office/powerpoint/2010/main" val="1654066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E66298-1B12-42AE-92F9-F7960E3B76EC}" type="datetime1">
              <a:rPr lang="en-US" smtClean="0"/>
              <a:pPr/>
              <a:t>9/2/2014</a:t>
            </a:fld>
            <a:endParaRPr lang="en-US"/>
          </a:p>
        </p:txBody>
      </p:sp>
      <p:sp>
        <p:nvSpPr>
          <p:cNvPr id="5" name="Footer Placeholder 4"/>
          <p:cNvSpPr>
            <a:spLocks noGrp="1"/>
          </p:cNvSpPr>
          <p:nvPr>
            <p:ph type="ftr" sz="quarter" idx="11"/>
          </p:nvPr>
        </p:nvSpPr>
        <p:spPr/>
        <p:txBody>
          <a:bodyPr/>
          <a:lstStyle/>
          <a:p>
            <a:r>
              <a:rPr lang="en-US" smtClean="0"/>
              <a:t>/20</a:t>
            </a:r>
            <a:endParaRPr lang="en-US"/>
          </a:p>
        </p:txBody>
      </p:sp>
      <p:sp>
        <p:nvSpPr>
          <p:cNvPr id="6" name="Slide Number Placeholder 5"/>
          <p:cNvSpPr>
            <a:spLocks noGrp="1"/>
          </p:cNvSpPr>
          <p:nvPr>
            <p:ph type="sldNum" sz="quarter" idx="12"/>
          </p:nvPr>
        </p:nvSpPr>
        <p:spPr/>
        <p:txBody>
          <a:bodyPr>
            <a:normAutofit/>
          </a:bodyPr>
          <a:lstStyle/>
          <a:p>
            <a:fld id="{3040C621-508A-4DAA-9AF6-40F965499792}" type="slidenum">
              <a:rPr lang="en-US" smtClean="0"/>
              <a:pPr/>
              <a:t>‹#›</a:t>
            </a:fld>
            <a:endParaRPr lang="en-US"/>
          </a:p>
        </p:txBody>
      </p:sp>
      <p:sp>
        <p:nvSpPr>
          <p:cNvPr id="15" name="Isosceles Triangle 14"/>
          <p:cNvSpPr/>
          <p:nvPr userDrawn="1"/>
        </p:nvSpPr>
        <p:spPr>
          <a:xfrm rot="5400000" flipH="1">
            <a:off x="2820306" y="2862943"/>
            <a:ext cx="1172937" cy="6838950"/>
          </a:xfrm>
          <a:prstGeom prst="triangle">
            <a:avLst>
              <a:gd name="adj" fmla="val 0"/>
            </a:avLst>
          </a:prstGeom>
          <a:gradFill flip="none" rotWithShape="1">
            <a:gsLst>
              <a:gs pos="0">
                <a:srgbClr val="99CCFF">
                  <a:lumMod val="90000"/>
                </a:srgbClr>
              </a:gs>
              <a:gs pos="100000">
                <a:srgbClr val="99CCFF"/>
              </a:gs>
              <a:gs pos="64000">
                <a:srgbClr val="CCECFF"/>
              </a:gs>
            </a:gsLst>
            <a:path path="circle">
              <a:fillToRect l="100000" t="100000"/>
            </a:path>
            <a:tileRect r="-100000" b="-100000"/>
          </a:gra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p:cNvSpPr/>
          <p:nvPr userDrawn="1"/>
        </p:nvSpPr>
        <p:spPr>
          <a:xfrm rot="16200000">
            <a:off x="6957212" y="4671211"/>
            <a:ext cx="1336464" cy="3058887"/>
          </a:xfrm>
          <a:prstGeom prst="triangle">
            <a:avLst>
              <a:gd name="adj" fmla="val 0"/>
            </a:avLst>
          </a:prstGeom>
          <a:gradFill flip="none" rotWithShape="1">
            <a:gsLst>
              <a:gs pos="0">
                <a:srgbClr val="99CCFF">
                  <a:lumMod val="90000"/>
                </a:srgbClr>
              </a:gs>
              <a:gs pos="100000">
                <a:srgbClr val="99CCFF"/>
              </a:gs>
              <a:gs pos="64000">
                <a:srgbClr val="CCECFF"/>
              </a:gs>
            </a:gsLst>
            <a:path path="circle">
              <a:fillToRect l="100000" t="100000"/>
            </a:path>
            <a:tileRect r="-100000" b="-100000"/>
          </a:gra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userDrawn="1"/>
        </p:nvSpPr>
        <p:spPr>
          <a:xfrm>
            <a:off x="130" y="552970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userDrawn="1"/>
        </p:nvSpPr>
        <p:spPr>
          <a:xfrm>
            <a:off x="11445" y="5287962"/>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1" name="Rectangle 20"/>
          <p:cNvSpPr/>
          <p:nvPr userDrawn="1"/>
        </p:nvSpPr>
        <p:spPr>
          <a:xfrm>
            <a:off x="4763" y="5232321"/>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userDrawn="1"/>
        </p:nvSpPr>
        <p:spPr>
          <a:xfrm>
            <a:off x="-12701" y="5491162"/>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CE5BC-6D2B-4FF9-869E-7CBD8BEAEE3F}" type="datetime1">
              <a:rPr lang="en-US" smtClean="0"/>
              <a:pPr/>
              <a:t>9/2/2014</a:t>
            </a:fld>
            <a:endParaRPr lang="en-US"/>
          </a:p>
        </p:txBody>
      </p:sp>
      <p:sp>
        <p:nvSpPr>
          <p:cNvPr id="5" name="Footer Placeholder 4"/>
          <p:cNvSpPr>
            <a:spLocks noGrp="1"/>
          </p:cNvSpPr>
          <p:nvPr>
            <p:ph type="ftr" sz="quarter" idx="11"/>
          </p:nvPr>
        </p:nvSpPr>
        <p:spPr/>
        <p:txBody>
          <a:bodyPr/>
          <a:lstStyle/>
          <a:p>
            <a:r>
              <a:rPr lang="en-US" smtClean="0"/>
              <a:t>/20</a:t>
            </a:r>
            <a:endParaRPr lang="en-US"/>
          </a:p>
        </p:txBody>
      </p:sp>
      <p:sp>
        <p:nvSpPr>
          <p:cNvPr id="6" name="Slide Number Placeholder 5"/>
          <p:cNvSpPr>
            <a:spLocks noGrp="1"/>
          </p:cNvSpPr>
          <p:nvPr>
            <p:ph type="sldNum" sz="quarter" idx="12"/>
          </p:nvPr>
        </p:nvSpPr>
        <p:spPr/>
        <p:txBody>
          <a:bodyPr/>
          <a:lstStyle/>
          <a:p>
            <a:fld id="{3040C621-508A-4DAA-9AF6-40F9654997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9B5104-19D8-4B71-8FF4-9C99F3582795}" type="datetime1">
              <a:rPr lang="en-US" smtClean="0"/>
              <a:pPr/>
              <a:t>9/2/2014</a:t>
            </a:fld>
            <a:endParaRPr lang="en-US"/>
          </a:p>
        </p:txBody>
      </p:sp>
      <p:sp>
        <p:nvSpPr>
          <p:cNvPr id="5" name="Footer Placeholder 4"/>
          <p:cNvSpPr>
            <a:spLocks noGrp="1"/>
          </p:cNvSpPr>
          <p:nvPr>
            <p:ph type="ftr" sz="quarter" idx="11"/>
          </p:nvPr>
        </p:nvSpPr>
        <p:spPr/>
        <p:txBody>
          <a:bodyPr/>
          <a:lstStyle/>
          <a:p>
            <a:r>
              <a:rPr lang="en-US" smtClean="0"/>
              <a:t>/20</a:t>
            </a:r>
            <a:endParaRPr lang="en-US"/>
          </a:p>
        </p:txBody>
      </p:sp>
      <p:sp>
        <p:nvSpPr>
          <p:cNvPr id="6" name="Slide Number Placeholder 5"/>
          <p:cNvSpPr>
            <a:spLocks noGrp="1"/>
          </p:cNvSpPr>
          <p:nvPr>
            <p:ph type="sldNum" sz="quarter" idx="12"/>
          </p:nvPr>
        </p:nvSpPr>
        <p:spPr/>
        <p:txBody>
          <a:bodyPr/>
          <a:lstStyle/>
          <a:p>
            <a:fld id="{3040C621-508A-4DAA-9AF6-40F9654997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3" name="Group 12"/>
          <p:cNvGrpSpPr/>
          <p:nvPr userDrawn="1"/>
        </p:nvGrpSpPr>
        <p:grpSpPr>
          <a:xfrm>
            <a:off x="-21772" y="5747656"/>
            <a:ext cx="10134600" cy="1132116"/>
            <a:chOff x="-21772" y="5736770"/>
            <a:chExt cx="10134600" cy="1132116"/>
          </a:xfrm>
        </p:grpSpPr>
        <p:sp>
          <p:nvSpPr>
            <p:cNvPr id="9" name="Freeform 8"/>
            <p:cNvSpPr/>
            <p:nvPr/>
          </p:nvSpPr>
          <p:spPr>
            <a:xfrm>
              <a:off x="0" y="5736770"/>
              <a:ext cx="7605372" cy="83820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userDrawn="1"/>
          </p:nvSpPr>
          <p:spPr>
            <a:xfrm rot="5400000" flipH="1">
              <a:off x="4506685" y="1262743"/>
              <a:ext cx="1077686" cy="10134600"/>
            </a:xfrm>
            <a:prstGeom prst="triangle">
              <a:avLst>
                <a:gd name="adj" fmla="val 0"/>
              </a:avLst>
            </a:prstGeom>
            <a:gradFill flip="none" rotWithShape="1">
              <a:gsLst>
                <a:gs pos="0">
                  <a:srgbClr val="99CCFF">
                    <a:lumMod val="90000"/>
                  </a:srgbClr>
                </a:gs>
                <a:gs pos="100000">
                  <a:srgbClr val="99CCFF"/>
                </a:gs>
                <a:gs pos="64000">
                  <a:srgbClr val="CCECFF"/>
                </a:gs>
              </a:gsLst>
              <a:path path="circle">
                <a:fillToRect l="100000" t="100000"/>
              </a:path>
              <a:tileRect r="-100000" b="-100000"/>
            </a:gra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userDrawn="1"/>
          </p:nvSpPr>
          <p:spPr>
            <a:xfrm rot="16200000">
              <a:off x="4574951" y="2274609"/>
              <a:ext cx="685800" cy="8480986"/>
            </a:xfrm>
            <a:prstGeom prst="triangle">
              <a:avLst>
                <a:gd name="adj" fmla="val 0"/>
              </a:avLst>
            </a:prstGeom>
            <a:gradFill flip="none" rotWithShape="1">
              <a:gsLst>
                <a:gs pos="0">
                  <a:srgbClr val="99CCFF">
                    <a:lumMod val="90000"/>
                  </a:srgbClr>
                </a:gs>
                <a:gs pos="100000">
                  <a:srgbClr val="99CCFF"/>
                </a:gs>
                <a:gs pos="64000">
                  <a:srgbClr val="CCECFF"/>
                </a:gs>
              </a:gsLst>
              <a:path path="circle">
                <a:fillToRect l="100000" t="100000"/>
              </a:path>
              <a:tileRect r="-100000" b="-100000"/>
            </a:gra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990600" y="6116507"/>
              <a:ext cx="8167744"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685800" y="274638"/>
            <a:ext cx="7772400" cy="868362"/>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219200"/>
            <a:ext cx="7772400" cy="45284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EAAA30-F125-4A22-8495-825F8F7C68A4}" type="datetime1">
              <a:rPr lang="en-US" smtClean="0"/>
              <a:pPr/>
              <a:t>9/2/2014</a:t>
            </a:fld>
            <a:endParaRPr lang="en-US"/>
          </a:p>
        </p:txBody>
      </p:sp>
      <p:sp>
        <p:nvSpPr>
          <p:cNvPr id="5" name="Footer Placeholder 4"/>
          <p:cNvSpPr>
            <a:spLocks noGrp="1"/>
          </p:cNvSpPr>
          <p:nvPr>
            <p:ph type="ftr" sz="quarter" idx="11"/>
          </p:nvPr>
        </p:nvSpPr>
        <p:spPr>
          <a:xfrm>
            <a:off x="762000" y="6397219"/>
            <a:ext cx="838200" cy="365125"/>
          </a:xfrm>
        </p:spPr>
        <p:txBody>
          <a:bodyPr/>
          <a:lstStyle>
            <a:lvl1pPr>
              <a:defRPr sz="1000"/>
            </a:lvl1pPr>
          </a:lstStyle>
          <a:p>
            <a:r>
              <a:rPr lang="en-US" dirty="0" smtClean="0"/>
              <a:t>/20</a:t>
            </a:r>
            <a:endParaRPr lang="en-US" dirty="0"/>
          </a:p>
        </p:txBody>
      </p:sp>
      <p:sp>
        <p:nvSpPr>
          <p:cNvPr id="6" name="Slide Number Placeholder 5"/>
          <p:cNvSpPr>
            <a:spLocks noGrp="1"/>
          </p:cNvSpPr>
          <p:nvPr>
            <p:ph type="sldNum" sz="quarter" idx="12"/>
          </p:nvPr>
        </p:nvSpPr>
        <p:spPr>
          <a:xfrm>
            <a:off x="241300" y="6388100"/>
            <a:ext cx="457200" cy="365125"/>
          </a:xfrm>
        </p:spPr>
        <p:txBody>
          <a:bodyPr/>
          <a:lstStyle>
            <a:lvl1pPr>
              <a:defRPr sz="1000"/>
            </a:lvl1pPr>
          </a:lstStyle>
          <a:p>
            <a:fld id="{3040C621-508A-4DAA-9AF6-40F965499792}"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381000" y="4540946"/>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914400" y="914400"/>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1065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9DCD419-0BC2-4637-8DBD-CDBA01A7AFCF}" type="datetime1">
              <a:rPr lang="en-US" smtClean="0"/>
              <a:pPr/>
              <a:t>9/2/2014</a:t>
            </a:fld>
            <a:endParaRPr lang="en-US"/>
          </a:p>
        </p:txBody>
      </p:sp>
      <p:sp>
        <p:nvSpPr>
          <p:cNvPr id="5" name="Footer Placeholder 4"/>
          <p:cNvSpPr>
            <a:spLocks noGrp="1"/>
          </p:cNvSpPr>
          <p:nvPr>
            <p:ph type="ftr" sz="quarter" idx="11"/>
          </p:nvPr>
        </p:nvSpPr>
        <p:spPr/>
        <p:txBody>
          <a:bodyPr/>
          <a:lstStyle/>
          <a:p>
            <a:r>
              <a:rPr lang="en-US" smtClean="0"/>
              <a:t>/20</a:t>
            </a:r>
            <a:endParaRPr lang="en-US" dirty="0"/>
          </a:p>
        </p:txBody>
      </p:sp>
      <p:sp>
        <p:nvSpPr>
          <p:cNvPr id="6" name="Slide Number Placeholder 5"/>
          <p:cNvSpPr>
            <a:spLocks noGrp="1"/>
          </p:cNvSpPr>
          <p:nvPr>
            <p:ph type="sldNum" sz="quarter" idx="12"/>
          </p:nvPr>
        </p:nvSpPr>
        <p:spPr/>
        <p:txBody>
          <a:bodyPr/>
          <a:lstStyle/>
          <a:p>
            <a:fld id="{3040C621-508A-4DAA-9AF6-40F96549979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2" name="Group 11"/>
          <p:cNvGrpSpPr/>
          <p:nvPr userDrawn="1"/>
        </p:nvGrpSpPr>
        <p:grpSpPr>
          <a:xfrm>
            <a:off x="-21772" y="5747658"/>
            <a:ext cx="10134600" cy="1132116"/>
            <a:chOff x="-21772" y="5736770"/>
            <a:chExt cx="10134600" cy="1132116"/>
          </a:xfrm>
        </p:grpSpPr>
        <p:sp>
          <p:nvSpPr>
            <p:cNvPr id="14" name="Freeform 13"/>
            <p:cNvSpPr/>
            <p:nvPr/>
          </p:nvSpPr>
          <p:spPr>
            <a:xfrm>
              <a:off x="0" y="5736770"/>
              <a:ext cx="7605372" cy="83820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p:cNvSpPr/>
            <p:nvPr userDrawn="1"/>
          </p:nvSpPr>
          <p:spPr>
            <a:xfrm rot="5400000" flipH="1">
              <a:off x="4506685" y="1262743"/>
              <a:ext cx="1077686" cy="10134600"/>
            </a:xfrm>
            <a:prstGeom prst="triangle">
              <a:avLst>
                <a:gd name="adj" fmla="val 0"/>
              </a:avLst>
            </a:prstGeom>
            <a:gradFill flip="none" rotWithShape="1">
              <a:gsLst>
                <a:gs pos="0">
                  <a:srgbClr val="99CCFF">
                    <a:lumMod val="90000"/>
                  </a:srgbClr>
                </a:gs>
                <a:gs pos="100000">
                  <a:srgbClr val="99CCFF"/>
                </a:gs>
                <a:gs pos="64000">
                  <a:srgbClr val="CCECFF"/>
                </a:gs>
              </a:gsLst>
              <a:path path="circle">
                <a:fillToRect l="100000" t="100000"/>
              </a:path>
              <a:tileRect r="-100000" b="-100000"/>
            </a:gra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rot="16200000">
              <a:off x="4574951" y="2274609"/>
              <a:ext cx="685800" cy="8480986"/>
            </a:xfrm>
            <a:prstGeom prst="triangle">
              <a:avLst>
                <a:gd name="adj" fmla="val 0"/>
              </a:avLst>
            </a:prstGeom>
            <a:gradFill flip="none" rotWithShape="1">
              <a:gsLst>
                <a:gs pos="0">
                  <a:srgbClr val="99CCFF">
                    <a:lumMod val="90000"/>
                  </a:srgbClr>
                </a:gs>
                <a:gs pos="100000">
                  <a:srgbClr val="99CCFF"/>
                </a:gs>
                <a:gs pos="64000">
                  <a:srgbClr val="CCECFF"/>
                </a:gs>
              </a:gsLst>
              <a:path path="circle">
                <a:fillToRect l="100000" t="100000"/>
              </a:path>
              <a:tileRect r="-100000" b="-100000"/>
            </a:gra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990600" y="6116507"/>
              <a:ext cx="8167744"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685800" y="274638"/>
            <a:ext cx="7772400" cy="868362"/>
          </a:xfrm>
        </p:spPr>
        <p:txBody>
          <a:bodyPr/>
          <a:lstStyle/>
          <a:p>
            <a:r>
              <a:rPr lang="en-US" dirty="0" smtClean="0"/>
              <a:t>Click to edit Master title style</a:t>
            </a:r>
            <a:endParaRPr lang="en-US" dirty="0"/>
          </a:p>
        </p:txBody>
      </p:sp>
      <p:sp>
        <p:nvSpPr>
          <p:cNvPr id="5" name="Date Placeholder 4"/>
          <p:cNvSpPr>
            <a:spLocks noGrp="1"/>
          </p:cNvSpPr>
          <p:nvPr>
            <p:ph type="dt" sz="half" idx="10"/>
          </p:nvPr>
        </p:nvSpPr>
        <p:spPr/>
        <p:txBody>
          <a:bodyPr/>
          <a:lstStyle/>
          <a:p>
            <a:fld id="{CA9D69CC-B578-4D9B-B9F8-DA3330293FE7}" type="datetime1">
              <a:rPr lang="en-US" smtClean="0"/>
              <a:pPr/>
              <a:t>9/2/2014</a:t>
            </a:fld>
            <a:endParaRPr lang="en-US"/>
          </a:p>
        </p:txBody>
      </p:sp>
      <p:sp>
        <p:nvSpPr>
          <p:cNvPr id="6" name="Footer Placeholder 5"/>
          <p:cNvSpPr>
            <a:spLocks noGrp="1"/>
          </p:cNvSpPr>
          <p:nvPr>
            <p:ph type="ftr" sz="quarter" idx="11"/>
          </p:nvPr>
        </p:nvSpPr>
        <p:spPr>
          <a:xfrm>
            <a:off x="713360" y="6397219"/>
            <a:ext cx="838200" cy="365125"/>
          </a:xfrm>
        </p:spPr>
        <p:txBody>
          <a:bodyPr/>
          <a:lstStyle>
            <a:lvl1pPr>
              <a:defRPr sz="1000"/>
            </a:lvl1pPr>
          </a:lstStyle>
          <a:p>
            <a:r>
              <a:rPr lang="en-US" smtClean="0"/>
              <a:t>/20</a:t>
            </a:r>
            <a:endParaRPr lang="en-US" dirty="0"/>
          </a:p>
        </p:txBody>
      </p:sp>
      <p:sp>
        <p:nvSpPr>
          <p:cNvPr id="7" name="Slide Number Placeholder 6"/>
          <p:cNvSpPr>
            <a:spLocks noGrp="1"/>
          </p:cNvSpPr>
          <p:nvPr>
            <p:ph type="sldNum" sz="quarter" idx="12"/>
          </p:nvPr>
        </p:nvSpPr>
        <p:spPr>
          <a:xfrm>
            <a:off x="222250" y="6394450"/>
            <a:ext cx="457200" cy="365125"/>
          </a:xfrm>
        </p:spPr>
        <p:txBody>
          <a:bodyPr/>
          <a:lstStyle>
            <a:lvl1pPr>
              <a:defRPr sz="1000"/>
            </a:lvl1pPr>
          </a:lstStyle>
          <a:p>
            <a:fld id="{3040C621-508A-4DAA-9AF6-40F965499792}" type="slidenum">
              <a:rPr lang="en-US" smtClean="0"/>
              <a:pPr/>
              <a:t>‹#›</a:t>
            </a:fld>
            <a:endParaRPr lang="en-US" dirty="0"/>
          </a:p>
        </p:txBody>
      </p:sp>
      <p:sp>
        <p:nvSpPr>
          <p:cNvPr id="13" name="Content Placeholder 12"/>
          <p:cNvSpPr>
            <a:spLocks noGrp="1"/>
          </p:cNvSpPr>
          <p:nvPr>
            <p:ph sz="quarter" idx="13"/>
          </p:nvPr>
        </p:nvSpPr>
        <p:spPr>
          <a:xfrm>
            <a:off x="685800" y="1228344"/>
            <a:ext cx="3657600" cy="451931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14"/>
          <p:cNvSpPr>
            <a:spLocks noGrp="1"/>
          </p:cNvSpPr>
          <p:nvPr>
            <p:ph sz="quarter" idx="14"/>
          </p:nvPr>
        </p:nvSpPr>
        <p:spPr>
          <a:xfrm>
            <a:off x="4800600" y="1228344"/>
            <a:ext cx="3657600" cy="45193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p:cNvGrpSpPr/>
          <p:nvPr userDrawn="1"/>
        </p:nvGrpSpPr>
        <p:grpSpPr>
          <a:xfrm>
            <a:off x="-21772" y="5747656"/>
            <a:ext cx="10134600" cy="1132116"/>
            <a:chOff x="-21772" y="5736770"/>
            <a:chExt cx="10134600" cy="1132116"/>
          </a:xfrm>
        </p:grpSpPr>
        <p:sp>
          <p:nvSpPr>
            <p:cNvPr id="16" name="Freeform 15"/>
            <p:cNvSpPr/>
            <p:nvPr/>
          </p:nvSpPr>
          <p:spPr>
            <a:xfrm>
              <a:off x="0" y="5736770"/>
              <a:ext cx="7605372" cy="83820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p:cNvSpPr/>
            <p:nvPr userDrawn="1"/>
          </p:nvSpPr>
          <p:spPr>
            <a:xfrm rot="5400000" flipH="1">
              <a:off x="4506685" y="1262743"/>
              <a:ext cx="1077686" cy="10134600"/>
            </a:xfrm>
            <a:prstGeom prst="triangle">
              <a:avLst>
                <a:gd name="adj" fmla="val 0"/>
              </a:avLst>
            </a:prstGeom>
            <a:gradFill flip="none" rotWithShape="1">
              <a:gsLst>
                <a:gs pos="0">
                  <a:srgbClr val="99CCFF">
                    <a:lumMod val="90000"/>
                  </a:srgbClr>
                </a:gs>
                <a:gs pos="100000">
                  <a:srgbClr val="99CCFF"/>
                </a:gs>
                <a:gs pos="64000">
                  <a:srgbClr val="CCECFF"/>
                </a:gs>
              </a:gsLst>
              <a:path path="circle">
                <a:fillToRect l="100000" t="100000"/>
              </a:path>
              <a:tileRect r="-100000" b="-100000"/>
            </a:gra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p:cNvSpPr/>
            <p:nvPr userDrawn="1"/>
          </p:nvSpPr>
          <p:spPr>
            <a:xfrm rot="16200000">
              <a:off x="4574951" y="2274609"/>
              <a:ext cx="685800" cy="8480986"/>
            </a:xfrm>
            <a:prstGeom prst="triangle">
              <a:avLst>
                <a:gd name="adj" fmla="val 0"/>
              </a:avLst>
            </a:prstGeom>
            <a:gradFill flip="none" rotWithShape="1">
              <a:gsLst>
                <a:gs pos="0">
                  <a:srgbClr val="99CCFF">
                    <a:lumMod val="90000"/>
                  </a:srgbClr>
                </a:gs>
                <a:gs pos="100000">
                  <a:srgbClr val="99CCFF"/>
                </a:gs>
                <a:gs pos="64000">
                  <a:srgbClr val="CCECFF"/>
                </a:gs>
              </a:gsLst>
              <a:path path="circle">
                <a:fillToRect l="100000" t="100000"/>
              </a:path>
              <a:tileRect r="-100000" b="-100000"/>
            </a:gra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990600" y="6116507"/>
              <a:ext cx="8167744"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685800" y="274638"/>
            <a:ext cx="7772400" cy="868362"/>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219200"/>
            <a:ext cx="3657600" cy="446087"/>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800600" y="1219200"/>
            <a:ext cx="3657600" cy="446087"/>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7" name="Date Placeholder 6"/>
          <p:cNvSpPr>
            <a:spLocks noGrp="1"/>
          </p:cNvSpPr>
          <p:nvPr>
            <p:ph type="dt" sz="half" idx="10"/>
          </p:nvPr>
        </p:nvSpPr>
        <p:spPr/>
        <p:txBody>
          <a:bodyPr/>
          <a:lstStyle/>
          <a:p>
            <a:fld id="{0DB64AEA-24A5-44E5-8BFC-AAAA15D12DB5}" type="datetime1">
              <a:rPr lang="en-US" smtClean="0"/>
              <a:pPr/>
              <a:t>9/2/2014</a:t>
            </a:fld>
            <a:endParaRPr lang="en-US"/>
          </a:p>
        </p:txBody>
      </p:sp>
      <p:sp>
        <p:nvSpPr>
          <p:cNvPr id="8" name="Footer Placeholder 7"/>
          <p:cNvSpPr>
            <a:spLocks noGrp="1"/>
          </p:cNvSpPr>
          <p:nvPr>
            <p:ph type="ftr" sz="quarter" idx="11"/>
          </p:nvPr>
        </p:nvSpPr>
        <p:spPr>
          <a:xfrm>
            <a:off x="713360" y="6406947"/>
            <a:ext cx="838200" cy="365125"/>
          </a:xfrm>
        </p:spPr>
        <p:txBody>
          <a:bodyPr/>
          <a:lstStyle>
            <a:lvl1pPr>
              <a:defRPr sz="1000" b="1"/>
            </a:lvl1pPr>
          </a:lstStyle>
          <a:p>
            <a:r>
              <a:rPr lang="en-US" smtClean="0"/>
              <a:t>/20</a:t>
            </a:r>
            <a:endParaRPr lang="en-US" dirty="0"/>
          </a:p>
        </p:txBody>
      </p:sp>
      <p:sp>
        <p:nvSpPr>
          <p:cNvPr id="9" name="Slide Number Placeholder 8"/>
          <p:cNvSpPr>
            <a:spLocks noGrp="1"/>
          </p:cNvSpPr>
          <p:nvPr>
            <p:ph type="sldNum" sz="quarter" idx="12"/>
          </p:nvPr>
        </p:nvSpPr>
        <p:spPr>
          <a:xfrm>
            <a:off x="220158" y="6403293"/>
            <a:ext cx="457200" cy="365125"/>
          </a:xfrm>
        </p:spPr>
        <p:txBody>
          <a:bodyPr/>
          <a:lstStyle>
            <a:lvl1pPr>
              <a:defRPr sz="1000"/>
            </a:lvl1pPr>
          </a:lstStyle>
          <a:p>
            <a:fld id="{3040C621-508A-4DAA-9AF6-40F965499792}" type="slidenum">
              <a:rPr lang="en-US" smtClean="0"/>
              <a:pPr/>
              <a:t>‹#›</a:t>
            </a:fld>
            <a:endParaRPr lang="en-US" dirty="0"/>
          </a:p>
        </p:txBody>
      </p:sp>
      <p:sp>
        <p:nvSpPr>
          <p:cNvPr id="15" name="Content Placeholder 14"/>
          <p:cNvSpPr>
            <a:spLocks noGrp="1"/>
          </p:cNvSpPr>
          <p:nvPr>
            <p:ph sz="quarter" idx="13"/>
          </p:nvPr>
        </p:nvSpPr>
        <p:spPr>
          <a:xfrm>
            <a:off x="685800" y="1752600"/>
            <a:ext cx="3657600" cy="399505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16"/>
          <p:cNvSpPr>
            <a:spLocks noGrp="1"/>
          </p:cNvSpPr>
          <p:nvPr>
            <p:ph sz="quarter" idx="14"/>
          </p:nvPr>
        </p:nvSpPr>
        <p:spPr>
          <a:xfrm>
            <a:off x="4800600" y="1752600"/>
            <a:ext cx="3657600" cy="3995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36D6DF67-D68F-490F-9E4A-097D630EE957}" type="datetime1">
              <a:rPr lang="en-US" smtClean="0"/>
              <a:pPr/>
              <a:t>9/2/2014</a:t>
            </a:fld>
            <a:endParaRPr lang="en-US"/>
          </a:p>
        </p:txBody>
      </p:sp>
      <p:sp>
        <p:nvSpPr>
          <p:cNvPr id="4" name="Footer Placeholder 3"/>
          <p:cNvSpPr>
            <a:spLocks noGrp="1"/>
          </p:cNvSpPr>
          <p:nvPr>
            <p:ph type="ftr" sz="quarter" idx="11"/>
          </p:nvPr>
        </p:nvSpPr>
        <p:spPr/>
        <p:txBody>
          <a:bodyPr/>
          <a:lstStyle/>
          <a:p>
            <a:r>
              <a:rPr lang="en-US" smtClean="0"/>
              <a:t>/20</a:t>
            </a:r>
            <a:endParaRPr lang="en-US"/>
          </a:p>
        </p:txBody>
      </p:sp>
      <p:sp>
        <p:nvSpPr>
          <p:cNvPr id="5" name="Slide Number Placeholder 4"/>
          <p:cNvSpPr>
            <a:spLocks noGrp="1"/>
          </p:cNvSpPr>
          <p:nvPr>
            <p:ph type="sldNum" sz="quarter" idx="12"/>
          </p:nvPr>
        </p:nvSpPr>
        <p:spPr/>
        <p:txBody>
          <a:bodyPr/>
          <a:lstStyle/>
          <a:p>
            <a:fld id="{3040C621-508A-4DAA-9AF6-40F96549979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B4D38F4-2009-475B-BF7A-FF66148F3593}" type="datetime1">
              <a:rPr lang="en-US" smtClean="0"/>
              <a:pPr/>
              <a:t>9/2/2014</a:t>
            </a:fld>
            <a:endParaRPr lang="en-US"/>
          </a:p>
        </p:txBody>
      </p:sp>
      <p:sp>
        <p:nvSpPr>
          <p:cNvPr id="3" name="Footer Placeholder 2"/>
          <p:cNvSpPr>
            <a:spLocks noGrp="1"/>
          </p:cNvSpPr>
          <p:nvPr>
            <p:ph type="ftr" sz="quarter" idx="11"/>
          </p:nvPr>
        </p:nvSpPr>
        <p:spPr/>
        <p:txBody>
          <a:bodyPr/>
          <a:lstStyle/>
          <a:p>
            <a:r>
              <a:rPr lang="en-US" smtClean="0"/>
              <a:t>/20</a:t>
            </a:r>
            <a:endParaRPr lang="en-US"/>
          </a:p>
        </p:txBody>
      </p:sp>
      <p:sp>
        <p:nvSpPr>
          <p:cNvPr id="4" name="Slide Number Placeholder 3"/>
          <p:cNvSpPr>
            <a:spLocks noGrp="1"/>
          </p:cNvSpPr>
          <p:nvPr>
            <p:ph type="sldNum" sz="quarter" idx="12"/>
          </p:nvPr>
        </p:nvSpPr>
        <p:spPr/>
        <p:txBody>
          <a:bodyPr/>
          <a:lstStyle/>
          <a:p>
            <a:fld id="{3040C621-508A-4DAA-9AF6-40F9654997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8EDC8CF-6997-4F1F-AC7D-3009B9198137}" type="datetime1">
              <a:rPr lang="en-US" smtClean="0"/>
              <a:pPr/>
              <a:t>9/2/2014</a:t>
            </a:fld>
            <a:endParaRPr lang="en-US"/>
          </a:p>
        </p:txBody>
      </p:sp>
      <p:sp>
        <p:nvSpPr>
          <p:cNvPr id="6" name="Footer Placeholder 5"/>
          <p:cNvSpPr>
            <a:spLocks noGrp="1"/>
          </p:cNvSpPr>
          <p:nvPr>
            <p:ph type="ftr" sz="quarter" idx="11"/>
          </p:nvPr>
        </p:nvSpPr>
        <p:spPr/>
        <p:txBody>
          <a:bodyPr/>
          <a:lstStyle/>
          <a:p>
            <a:r>
              <a:rPr lang="en-US" smtClean="0"/>
              <a:t>/20</a:t>
            </a:r>
            <a:endParaRPr lang="en-US"/>
          </a:p>
        </p:txBody>
      </p:sp>
      <p:sp>
        <p:nvSpPr>
          <p:cNvPr id="7" name="Slide Number Placeholder 6"/>
          <p:cNvSpPr>
            <a:spLocks noGrp="1"/>
          </p:cNvSpPr>
          <p:nvPr>
            <p:ph type="sldNum" sz="quarter" idx="12"/>
          </p:nvPr>
        </p:nvSpPr>
        <p:spPr/>
        <p:txBody>
          <a:bodyPr/>
          <a:lstStyle/>
          <a:p>
            <a:fld id="{3040C621-508A-4DAA-9AF6-40F965499792}"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B7AB239-66B3-4864-999E-5DD9ECB254B4}" type="datetime1">
              <a:rPr lang="en-US" smtClean="0"/>
              <a:pPr/>
              <a:t>9/2/2014</a:t>
            </a:fld>
            <a:endParaRPr lang="en-US"/>
          </a:p>
        </p:txBody>
      </p:sp>
      <p:sp>
        <p:nvSpPr>
          <p:cNvPr id="6" name="Footer Placeholder 5"/>
          <p:cNvSpPr>
            <a:spLocks noGrp="1"/>
          </p:cNvSpPr>
          <p:nvPr>
            <p:ph type="ftr" sz="quarter" idx="11"/>
          </p:nvPr>
        </p:nvSpPr>
        <p:spPr/>
        <p:txBody>
          <a:bodyPr/>
          <a:lstStyle/>
          <a:p>
            <a:r>
              <a:rPr lang="en-US" smtClean="0"/>
              <a:t>/20</a:t>
            </a:r>
            <a:endParaRPr lang="en-US"/>
          </a:p>
        </p:txBody>
      </p:sp>
      <p:sp>
        <p:nvSpPr>
          <p:cNvPr id="7" name="Slide Number Placeholder 6"/>
          <p:cNvSpPr>
            <a:spLocks noGrp="1"/>
          </p:cNvSpPr>
          <p:nvPr>
            <p:ph type="sldNum" sz="quarter" idx="12"/>
          </p:nvPr>
        </p:nvSpPr>
        <p:spPr/>
        <p:txBody>
          <a:bodyPr/>
          <a:lstStyle/>
          <a:p>
            <a:fld id="{3040C621-508A-4DAA-9AF6-40F965499792}"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44C05C06-6067-4202-BC42-BED5B1F7F934}" type="datetime1">
              <a:rPr lang="en-US" smtClean="0"/>
              <a:pPr/>
              <a:t>9/2/2014</a:t>
            </a:fld>
            <a:endParaRPr lang="en-US"/>
          </a:p>
        </p:txBody>
      </p:sp>
      <p:sp>
        <p:nvSpPr>
          <p:cNvPr id="5" name="Footer Placeholder 4"/>
          <p:cNvSpPr>
            <a:spLocks noGrp="1"/>
          </p:cNvSpPr>
          <p:nvPr>
            <p:ph type="ftr" sz="quarter" idx="3"/>
          </p:nvPr>
        </p:nvSpPr>
        <p:spPr>
          <a:xfrm>
            <a:off x="732816" y="6400800"/>
            <a:ext cx="838200" cy="365125"/>
          </a:xfrm>
          <a:prstGeom prst="rect">
            <a:avLst/>
          </a:prstGeom>
        </p:spPr>
        <p:txBody>
          <a:bodyPr vert="horz" lIns="0" tIns="45720" rIns="0" bIns="0" rtlCol="0" anchor="b" anchorCtr="0"/>
          <a:lstStyle>
            <a:lvl1pPr algn="l">
              <a:defRPr sz="900" b="1" cap="all" spc="110" baseline="0">
                <a:solidFill>
                  <a:srgbClr val="4D4D4D"/>
                </a:solidFill>
              </a:defRPr>
            </a:lvl1pPr>
          </a:lstStyle>
          <a:p>
            <a:r>
              <a:rPr lang="en-US" dirty="0" smtClean="0"/>
              <a:t>/20</a:t>
            </a:r>
            <a:endParaRPr lang="en-US" dirty="0"/>
          </a:p>
        </p:txBody>
      </p:sp>
      <p:sp>
        <p:nvSpPr>
          <p:cNvPr id="6" name="Slide Number Placeholder 5"/>
          <p:cNvSpPr>
            <a:spLocks noGrp="1"/>
          </p:cNvSpPr>
          <p:nvPr>
            <p:ph type="sldNum" sz="quarter" idx="4"/>
          </p:nvPr>
        </p:nvSpPr>
        <p:spPr>
          <a:xfrm>
            <a:off x="228600" y="6400800"/>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3040C621-508A-4DAA-9AF6-40F96549979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ftr="0" dt="0"/>
  <p:txStyles>
    <p:titleStyle>
      <a:lvl1pPr algn="l" defTabSz="914400" rtl="0" eaLnBrk="1" latinLnBrk="0" hangingPunct="1">
        <a:spcBef>
          <a:spcPct val="0"/>
        </a:spcBef>
        <a:buNone/>
        <a:defRPr sz="3600" b="1" i="0" kern="1200" cap="sm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990600"/>
            <a:ext cx="3886200" cy="1524000"/>
          </a:xfrm>
        </p:spPr>
        <p:txBody>
          <a:bodyPr>
            <a:normAutofit fontScale="90000"/>
          </a:bodyPr>
          <a:lstStyle/>
          <a:p>
            <a:r>
              <a:rPr lang="en-US" dirty="0" err="1" smtClean="0">
                <a:solidFill>
                  <a:schemeClr val="accent2"/>
                </a:solidFill>
                <a:effectLst>
                  <a:outerShdw blurRad="38100" dist="38100" dir="2700000" algn="tl">
                    <a:srgbClr val="000000">
                      <a:alpha val="43137"/>
                    </a:srgbClr>
                  </a:outerShdw>
                </a:effectLst>
              </a:rPr>
              <a:t>Chartfield</a:t>
            </a:r>
            <a:r>
              <a:rPr lang="en-US" dirty="0" smtClean="0">
                <a:solidFill>
                  <a:schemeClr val="accent2"/>
                </a:solidFill>
                <a:effectLst>
                  <a:outerShdw blurRad="38100" dist="38100" dir="2700000" algn="tl">
                    <a:srgbClr val="000000">
                      <a:alpha val="43137"/>
                    </a:srgbClr>
                  </a:outerShdw>
                </a:effectLst>
              </a:rPr>
              <a:t> Foundations- Source-Deep Dive</a:t>
            </a:r>
            <a:endParaRPr lang="en-US" dirty="0">
              <a:solidFill>
                <a:schemeClr val="accent2"/>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0" y="2667000"/>
            <a:ext cx="4419600" cy="2206626"/>
          </a:xfrm>
        </p:spPr>
        <p:txBody>
          <a:bodyPr>
            <a:normAutofit fontScale="77500" lnSpcReduction="20000"/>
          </a:bodyPr>
          <a:lstStyle/>
          <a:p>
            <a:r>
              <a:rPr lang="en-US" dirty="0">
                <a:solidFill>
                  <a:schemeClr val="tx1">
                    <a:lumMod val="85000"/>
                  </a:schemeClr>
                </a:solidFill>
                <a:effectLst>
                  <a:outerShdw blurRad="38100" dist="38100" dir="2700000" algn="tl">
                    <a:srgbClr val="000000">
                      <a:alpha val="43137"/>
                    </a:srgbClr>
                  </a:outerShdw>
                </a:effectLst>
              </a:rPr>
              <a:t>This is a </a:t>
            </a:r>
            <a:r>
              <a:rPr lang="en-US" dirty="0" smtClean="0">
                <a:solidFill>
                  <a:schemeClr val="tx1">
                    <a:lumMod val="85000"/>
                  </a:schemeClr>
                </a:solidFill>
                <a:effectLst>
                  <a:outerShdw blurRad="38100" dist="38100" dir="2700000" algn="tl">
                    <a:srgbClr val="000000">
                      <a:alpha val="43137"/>
                    </a:srgbClr>
                  </a:outerShdw>
                </a:effectLst>
              </a:rPr>
              <a:t>5-unit </a:t>
            </a:r>
            <a:r>
              <a:rPr lang="en-US" dirty="0">
                <a:solidFill>
                  <a:schemeClr val="tx1">
                    <a:lumMod val="85000"/>
                  </a:schemeClr>
                </a:solidFill>
                <a:effectLst>
                  <a:outerShdw blurRad="38100" dist="38100" dir="2700000" algn="tl">
                    <a:srgbClr val="000000">
                      <a:alpha val="43137"/>
                    </a:srgbClr>
                  </a:outerShdw>
                </a:effectLst>
              </a:rPr>
              <a:t>module that explores the new </a:t>
            </a:r>
            <a:r>
              <a:rPr lang="en-US" dirty="0" err="1">
                <a:solidFill>
                  <a:schemeClr val="tx1">
                    <a:lumMod val="85000"/>
                  </a:schemeClr>
                </a:solidFill>
                <a:effectLst>
                  <a:outerShdw blurRad="38100" dist="38100" dir="2700000" algn="tl">
                    <a:srgbClr val="000000">
                      <a:alpha val="43137"/>
                    </a:srgbClr>
                  </a:outerShdw>
                </a:effectLst>
              </a:rPr>
              <a:t>ConnectCarolina</a:t>
            </a:r>
            <a:r>
              <a:rPr lang="en-US" dirty="0">
                <a:solidFill>
                  <a:schemeClr val="tx1">
                    <a:lumMod val="85000"/>
                  </a:schemeClr>
                </a:solidFill>
                <a:effectLst>
                  <a:outerShdw blurRad="38100" dist="38100" dir="2700000" algn="tl">
                    <a:srgbClr val="000000">
                      <a:alpha val="43137"/>
                    </a:srgbClr>
                  </a:outerShdw>
                </a:effectLst>
              </a:rPr>
              <a:t> </a:t>
            </a:r>
            <a:r>
              <a:rPr lang="en-US" dirty="0" err="1">
                <a:solidFill>
                  <a:schemeClr val="tx1">
                    <a:lumMod val="85000"/>
                  </a:schemeClr>
                </a:solidFill>
                <a:effectLst>
                  <a:outerShdw blurRad="38100" dist="38100" dir="2700000" algn="tl">
                    <a:srgbClr val="000000">
                      <a:alpha val="43137"/>
                    </a:srgbClr>
                  </a:outerShdw>
                </a:effectLst>
              </a:rPr>
              <a:t>chartfield</a:t>
            </a:r>
            <a:r>
              <a:rPr lang="en-US" dirty="0">
                <a:solidFill>
                  <a:schemeClr val="tx1">
                    <a:lumMod val="85000"/>
                  </a:schemeClr>
                </a:solidFill>
                <a:effectLst>
                  <a:outerShdw blurRad="38100" dist="38100" dir="2700000" algn="tl">
                    <a:srgbClr val="000000">
                      <a:alpha val="43137"/>
                    </a:srgbClr>
                  </a:outerShdw>
                </a:effectLst>
              </a:rPr>
              <a:t> structure</a:t>
            </a:r>
            <a:r>
              <a:rPr lang="en-US" dirty="0" smtClean="0">
                <a:solidFill>
                  <a:schemeClr val="tx1">
                    <a:lumMod val="85000"/>
                  </a:schemeClr>
                </a:solidFill>
                <a:effectLst>
                  <a:outerShdw blurRad="38100" dist="38100" dir="2700000" algn="tl">
                    <a:srgbClr val="000000">
                      <a:alpha val="43137"/>
                    </a:srgbClr>
                  </a:outerShdw>
                </a:effectLst>
              </a:rPr>
              <a:t>.</a:t>
            </a:r>
          </a:p>
          <a:p>
            <a:endParaRPr lang="en-US" dirty="0">
              <a:solidFill>
                <a:schemeClr val="tx1">
                  <a:lumMod val="85000"/>
                </a:schemeClr>
              </a:solidFill>
              <a:effectLst>
                <a:outerShdw blurRad="38100" dist="38100" dir="2700000" algn="tl">
                  <a:srgbClr val="000000">
                    <a:alpha val="43137"/>
                  </a:srgbClr>
                </a:outerShdw>
              </a:effectLst>
            </a:endParaRPr>
          </a:p>
          <a:p>
            <a:r>
              <a:rPr lang="en-US" dirty="0" smtClean="0">
                <a:solidFill>
                  <a:schemeClr val="tx1">
                    <a:lumMod val="85000"/>
                  </a:schemeClr>
                </a:solidFill>
                <a:effectLst>
                  <a:outerShdw blurRad="38100" dist="38100" dir="2700000" algn="tl">
                    <a:srgbClr val="000000">
                      <a:alpha val="43137"/>
                    </a:srgbClr>
                  </a:outerShdw>
                </a:effectLst>
              </a:rPr>
              <a:t>Note: this presentation is designed for </a:t>
            </a:r>
            <a:r>
              <a:rPr lang="en-US" dirty="0" err="1" smtClean="0">
                <a:solidFill>
                  <a:schemeClr val="tx1">
                    <a:lumMod val="85000"/>
                  </a:schemeClr>
                </a:solidFill>
                <a:effectLst>
                  <a:outerShdw blurRad="38100" dist="38100" dir="2700000" algn="tl">
                    <a:srgbClr val="000000">
                      <a:alpha val="43137"/>
                    </a:srgbClr>
                  </a:outerShdw>
                </a:effectLst>
              </a:rPr>
              <a:t>ConnectCarolina</a:t>
            </a:r>
            <a:r>
              <a:rPr lang="en-US" dirty="0" smtClean="0">
                <a:solidFill>
                  <a:schemeClr val="tx1">
                    <a:lumMod val="85000"/>
                  </a:schemeClr>
                </a:solidFill>
                <a:effectLst>
                  <a:outerShdw blurRad="38100" dist="38100" dir="2700000" algn="tl">
                    <a:srgbClr val="000000">
                      <a:alpha val="43137"/>
                    </a:srgbClr>
                  </a:outerShdw>
                </a:effectLst>
              </a:rPr>
              <a:t> users in SPH only as it is customized for SPH-specific </a:t>
            </a:r>
            <a:r>
              <a:rPr lang="en-US" dirty="0" err="1" smtClean="0">
                <a:solidFill>
                  <a:schemeClr val="tx1">
                    <a:lumMod val="85000"/>
                  </a:schemeClr>
                </a:solidFill>
                <a:effectLst>
                  <a:outerShdw blurRad="38100" dist="38100" dir="2700000" algn="tl">
                    <a:srgbClr val="000000">
                      <a:alpha val="43137"/>
                    </a:srgbClr>
                  </a:outerShdw>
                </a:effectLst>
              </a:rPr>
              <a:t>chartfields</a:t>
            </a:r>
            <a:r>
              <a:rPr lang="en-US" dirty="0" smtClean="0">
                <a:solidFill>
                  <a:schemeClr val="tx1">
                    <a:lumMod val="85000"/>
                  </a:schemeClr>
                </a:solidFill>
                <a:effectLst>
                  <a:outerShdw blurRad="38100" dist="38100" dir="2700000" algn="tl">
                    <a:srgbClr val="000000">
                      <a:alpha val="43137"/>
                    </a:srgbClr>
                  </a:outerShdw>
                </a:effectLst>
              </a:rPr>
              <a:t>.</a:t>
            </a:r>
          </a:p>
          <a:p>
            <a:endParaRPr lang="en-US" dirty="0" smtClean="0">
              <a:solidFill>
                <a:schemeClr val="tx1">
                  <a:lumMod val="85000"/>
                </a:schemeClr>
              </a:solidFill>
              <a:effectLst>
                <a:outerShdw blurRad="38100" dist="38100" dir="2700000" algn="tl">
                  <a:srgbClr val="000000">
                    <a:alpha val="43137"/>
                  </a:srgbClr>
                </a:outerShdw>
              </a:effectLst>
            </a:endParaRPr>
          </a:p>
          <a:p>
            <a:r>
              <a:rPr lang="en-US" sz="1800" i="1" dirty="0" smtClean="0">
                <a:solidFill>
                  <a:schemeClr val="tx1">
                    <a:lumMod val="85000"/>
                  </a:schemeClr>
                </a:solidFill>
                <a:effectLst>
                  <a:outerShdw blurRad="38100" dist="38100" dir="2700000" algn="tl">
                    <a:srgbClr val="000000">
                      <a:alpha val="43137"/>
                    </a:srgbClr>
                  </a:outerShdw>
                </a:effectLst>
              </a:rPr>
              <a:t>This presentation is best viewed on a device with a </a:t>
            </a:r>
            <a:br>
              <a:rPr lang="en-US" sz="1800" i="1" dirty="0" smtClean="0">
                <a:solidFill>
                  <a:schemeClr val="tx1">
                    <a:lumMod val="85000"/>
                  </a:schemeClr>
                </a:solidFill>
                <a:effectLst>
                  <a:outerShdw blurRad="38100" dist="38100" dir="2700000" algn="tl">
                    <a:srgbClr val="000000">
                      <a:alpha val="43137"/>
                    </a:srgbClr>
                  </a:outerShdw>
                </a:effectLst>
              </a:rPr>
            </a:br>
            <a:r>
              <a:rPr lang="en-US" sz="1800" i="1" dirty="0" smtClean="0">
                <a:solidFill>
                  <a:schemeClr val="tx1">
                    <a:lumMod val="85000"/>
                  </a:schemeClr>
                </a:solidFill>
                <a:effectLst>
                  <a:outerShdw blurRad="38100" dist="38100" dir="2700000" algn="tl">
                    <a:srgbClr val="000000">
                      <a:alpha val="43137"/>
                    </a:srgbClr>
                  </a:outerShdw>
                </a:effectLst>
              </a:rPr>
              <a:t>screen resolution of at least 1280x960.</a:t>
            </a:r>
            <a:endParaRPr lang="en-US" sz="1800" i="1" dirty="0">
              <a:solidFill>
                <a:schemeClr val="tx1">
                  <a:lumMod val="85000"/>
                </a:schemeClr>
              </a:solidFill>
              <a:effectLst>
                <a:outerShdw blurRad="38100" dist="38100" dir="2700000" algn="tl">
                  <a:srgbClr val="000000">
                    <a:alpha val="43137"/>
                  </a:srgbClr>
                </a:outerShdw>
              </a:effectLst>
            </a:endParaRPr>
          </a:p>
          <a:p>
            <a:endParaRPr lang="en-US" dirty="0">
              <a:solidFill>
                <a:schemeClr val="tx1">
                  <a:lumMod val="8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619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1000"/>
                                        <p:tgtEl>
                                          <p:spTgt spid="3">
                                            <p:txEl>
                                              <p:pRg st="0" end="0"/>
                                            </p:txEl>
                                          </p:spTgt>
                                        </p:tgtEl>
                                      </p:cBhvr>
                                    </p:animEffect>
                                  </p:childTnLst>
                                </p:cTn>
                              </p:par>
                            </p:childTnLst>
                          </p:cTn>
                        </p:par>
                        <p:par>
                          <p:cTn id="8" fill="hold">
                            <p:stCondLst>
                              <p:cond delay="2200"/>
                            </p:stCondLst>
                            <p:childTnLst>
                              <p:par>
                                <p:cTn id="9" presetID="14" presetClass="entr" presetSubtype="10" fill="hold" grpId="0" nodeType="afterEffect">
                                  <p:stCondLst>
                                    <p:cond delay="0"/>
                                  </p:stCondLst>
                                  <p:iterate type="wd">
                                    <p:tmPct val="10000"/>
                                  </p:iterate>
                                  <p:childTnLst>
                                    <p:set>
                                      <p:cBhvr>
                                        <p:cTn id="1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1" dur="1000"/>
                                        <p:tgtEl>
                                          <p:spTgt spid="3">
                                            <p:txEl>
                                              <p:pRg st="2" end="2"/>
                                            </p:txEl>
                                          </p:spTgt>
                                        </p:tgtEl>
                                      </p:cBhvr>
                                    </p:animEffect>
                                  </p:childTnLst>
                                </p:cTn>
                              </p:par>
                            </p:childTnLst>
                          </p:cTn>
                        </p:par>
                        <p:par>
                          <p:cTn id="12" fill="hold">
                            <p:stCondLst>
                              <p:cond delay="5100"/>
                            </p:stCondLst>
                            <p:childTnLst>
                              <p:par>
                                <p:cTn id="13" presetID="14" presetClass="entr" presetSubtype="10" fill="hold" grpId="0" nodeType="afterEffect">
                                  <p:stCondLst>
                                    <p:cond delay="0"/>
                                  </p:stCondLst>
                                  <p:iterate type="wd">
                                    <p:tmPct val="10000"/>
                                  </p:iterate>
                                  <p:childTnLst>
                                    <p:set>
                                      <p:cBhvr>
                                        <p:cTn id="1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868362"/>
          </a:xfrm>
        </p:spPr>
        <p:txBody>
          <a:bodyPr>
            <a:normAutofit/>
          </a:bodyPr>
          <a:lstStyle/>
          <a:p>
            <a:r>
              <a:rPr lang="en-US" dirty="0"/>
              <a:t>5</a:t>
            </a:r>
            <a:r>
              <a:rPr lang="en-US" dirty="0" smtClean="0"/>
              <a:t>. Auxiliary</a:t>
            </a:r>
            <a:endParaRPr lang="en-US" dirty="0"/>
          </a:p>
        </p:txBody>
      </p:sp>
      <p:sp>
        <p:nvSpPr>
          <p:cNvPr id="5" name="Content Placeholder 5"/>
          <p:cNvSpPr>
            <a:spLocks noGrp="1"/>
          </p:cNvSpPr>
          <p:nvPr>
            <p:ph idx="1"/>
          </p:nvPr>
        </p:nvSpPr>
        <p:spPr>
          <a:xfrm>
            <a:off x="327504" y="990600"/>
            <a:ext cx="8587895" cy="1905000"/>
          </a:xfrm>
        </p:spPr>
        <p:txBody>
          <a:bodyPr>
            <a:normAutofit/>
          </a:bodyPr>
          <a:lstStyle/>
          <a:p>
            <a:pPr>
              <a:spcAft>
                <a:spcPts val="1000"/>
              </a:spcAft>
            </a:pPr>
            <a:r>
              <a:rPr lang="en-US" sz="1800" dirty="0" smtClean="0"/>
              <a:t>The Auxiliary major fund group include recharge centers and service centers. </a:t>
            </a:r>
          </a:p>
          <a:p>
            <a:pPr>
              <a:spcAft>
                <a:spcPts val="1000"/>
              </a:spcAft>
            </a:pPr>
            <a:r>
              <a:rPr lang="en-US" sz="1800" dirty="0" smtClean="0"/>
              <a:t>The major fund code for Auxiliary is 295. The one purpose code applicable to auxiliary services is 19. Thus the Fund for all auxiliary operations is 29519.</a:t>
            </a:r>
          </a:p>
          <a:p>
            <a:pPr>
              <a:spcAft>
                <a:spcPts val="1000"/>
              </a:spcAft>
            </a:pPr>
            <a:r>
              <a:rPr lang="en-US" sz="1800" dirty="0" smtClean="0"/>
              <a:t>Old (FRS) accounts falling into these source ranges will be mapped to a unique Source. For example</a:t>
            </a:r>
            <a:r>
              <a:rPr lang="en-US" sz="1800" dirty="0"/>
              <a:t>:</a:t>
            </a:r>
            <a:endParaRPr lang="en-US" sz="1400" dirty="0" smtClean="0"/>
          </a:p>
        </p:txBody>
      </p:sp>
      <p:graphicFrame>
        <p:nvGraphicFramePr>
          <p:cNvPr id="29" name="Table 28"/>
          <p:cNvGraphicFramePr>
            <a:graphicFrameLocks noGrp="1"/>
          </p:cNvGraphicFramePr>
          <p:nvPr>
            <p:extLst>
              <p:ext uri="{D42A27DB-BD31-4B8C-83A1-F6EECF244321}">
                <p14:modId xmlns:p14="http://schemas.microsoft.com/office/powerpoint/2010/main" val="739334740"/>
              </p:ext>
            </p:extLst>
          </p:nvPr>
        </p:nvGraphicFramePr>
        <p:xfrm>
          <a:off x="347824" y="4876800"/>
          <a:ext cx="8305800" cy="1671186"/>
        </p:xfrm>
        <a:graphic>
          <a:graphicData uri="http://schemas.openxmlformats.org/drawingml/2006/table">
            <a:tbl>
              <a:tblPr firstRow="1" bandRow="1">
                <a:tableStyleId>{2D5ABB26-0587-4C30-8999-92F81FD0307C}</a:tableStyleId>
              </a:tblPr>
              <a:tblGrid>
                <a:gridCol w="3581400"/>
                <a:gridCol w="4724400"/>
              </a:tblGrid>
              <a:tr h="391026">
                <a:tc>
                  <a:txBody>
                    <a:bodyPr/>
                    <a:lstStyle/>
                    <a:p>
                      <a:r>
                        <a:rPr lang="en-US" b="1" dirty="0" smtClean="0">
                          <a:solidFill>
                            <a:schemeClr val="bg2"/>
                          </a:solidFill>
                        </a:rPr>
                        <a:t>Major Fund Group</a:t>
                      </a:r>
                      <a:endParaRPr lang="en-US" b="1"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0" scaled="1"/>
                      <a:tileRect/>
                    </a:gradFill>
                  </a:tcPr>
                </a:tc>
                <a:tc>
                  <a:txBody>
                    <a:bodyPr/>
                    <a:lstStyle/>
                    <a:p>
                      <a:r>
                        <a:rPr lang="en-US" b="1" dirty="0" smtClean="0">
                          <a:solidFill>
                            <a:schemeClr val="bg2"/>
                          </a:solidFill>
                        </a:rPr>
                        <a:t>Paired Source Ranges</a:t>
                      </a:r>
                      <a:endParaRPr lang="en-US" b="1" dirty="0">
                        <a:solidFill>
                          <a:schemeClr val="bg2"/>
                        </a:solidFill>
                      </a:endParaRP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r h="351924">
                <a:tc rowSpan="2">
                  <a:txBody>
                    <a:bodyPr/>
                    <a:lstStyle/>
                    <a:p>
                      <a:pPr>
                        <a:tabLst>
                          <a:tab pos="3482975" algn="r"/>
                        </a:tabLst>
                      </a:pPr>
                      <a:r>
                        <a:rPr lang="en-US" dirty="0" smtClean="0">
                          <a:solidFill>
                            <a:schemeClr val="bg2"/>
                          </a:solidFill>
                        </a:rPr>
                        <a:t>Auxiliary	29519</a:t>
                      </a:r>
                      <a:endParaRPr lang="en-US"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456113" algn="r"/>
                        </a:tabLst>
                      </a:pPr>
                      <a:r>
                        <a:rPr lang="en-US" dirty="0" smtClean="0">
                          <a:solidFill>
                            <a:schemeClr val="bg2"/>
                          </a:solidFill>
                        </a:rPr>
                        <a:t>Auxiliary Trusts &amp; Services, </a:t>
                      </a:r>
                      <a:br>
                        <a:rPr lang="en-US" dirty="0" smtClean="0">
                          <a:solidFill>
                            <a:schemeClr val="bg2"/>
                          </a:solidFill>
                        </a:rPr>
                      </a:br>
                      <a:r>
                        <a:rPr lang="en-US" dirty="0" smtClean="0">
                          <a:solidFill>
                            <a:schemeClr val="bg2"/>
                          </a:solidFill>
                        </a:rPr>
                        <a:t>Student Auxiliary	19000-19399</a:t>
                      </a: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599574">
                <a:tc vMerge="1">
                  <a:txBody>
                    <a:bodyPr/>
                    <a:lstStyle/>
                    <a:p>
                      <a:pPr>
                        <a:tabLst>
                          <a:tab pos="3482975" algn="r"/>
                        </a:tabLst>
                      </a:pPr>
                      <a:endParaRPr lang="en-US" dirty="0">
                        <a:solidFill>
                          <a:schemeClr val="bg2"/>
                        </a:solidFill>
                      </a:endParaRPr>
                    </a:p>
                  </a:txBody>
                  <a:tcP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456113" algn="r"/>
                        </a:tabLst>
                      </a:pPr>
                      <a:r>
                        <a:rPr lang="en-US" dirty="0" smtClean="0">
                          <a:solidFill>
                            <a:schemeClr val="bg2"/>
                          </a:solidFill>
                        </a:rPr>
                        <a:t>Recharge Centers &amp; </a:t>
                      </a:r>
                      <a:br>
                        <a:rPr lang="en-US" dirty="0" smtClean="0">
                          <a:solidFill>
                            <a:schemeClr val="bg2"/>
                          </a:solidFill>
                        </a:rPr>
                      </a:br>
                      <a:r>
                        <a:rPr lang="en-US" dirty="0" smtClean="0">
                          <a:solidFill>
                            <a:schemeClr val="bg2"/>
                          </a:solidFill>
                        </a:rPr>
                        <a:t>Service Centers	19400-19999</a:t>
                      </a: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bl>
          </a:graphicData>
        </a:graphic>
      </p:graphicFrame>
      <p:sp>
        <p:nvSpPr>
          <p:cNvPr id="14" name="Content Placeholder 5"/>
          <p:cNvSpPr txBox="1">
            <a:spLocks/>
          </p:cNvSpPr>
          <p:nvPr/>
        </p:nvSpPr>
        <p:spPr>
          <a:xfrm>
            <a:off x="584200" y="3124200"/>
            <a:ext cx="4035348" cy="1066800"/>
          </a:xfrm>
          <a:prstGeom prst="rect">
            <a:avLst/>
          </a:prstGeom>
        </p:spPr>
        <p:txBody>
          <a:bodyPr vert="horz" lIns="0" tIns="45720" rIns="0" bIns="45720" numCol="1" rtlCol="0">
            <a:normAutofit/>
          </a:bodyPr>
          <a:lst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pPr marL="68580" indent="0">
              <a:buNone/>
            </a:pPr>
            <a:r>
              <a:rPr lang="en-US" sz="1600" b="1" u="sng" dirty="0" smtClean="0"/>
              <a:t>Auxiliary Trusts and Services</a:t>
            </a:r>
          </a:p>
          <a:p>
            <a:r>
              <a:rPr lang="en-US" sz="1600" dirty="0" smtClean="0"/>
              <a:t>Center </a:t>
            </a:r>
            <a:r>
              <a:rPr lang="en-US" sz="1600" dirty="0"/>
              <a:t>for </a:t>
            </a:r>
            <a:r>
              <a:rPr lang="en-US" sz="1600" dirty="0" err="1" smtClean="0"/>
              <a:t>Pharmacoepidemiology</a:t>
            </a:r>
            <a:r>
              <a:rPr lang="en-US" sz="1600" dirty="0" smtClean="0"/>
              <a:t>  19101</a:t>
            </a:r>
          </a:p>
        </p:txBody>
      </p:sp>
      <p:sp>
        <p:nvSpPr>
          <p:cNvPr id="15" name="Content Placeholder 5"/>
          <p:cNvSpPr txBox="1">
            <a:spLocks/>
          </p:cNvSpPr>
          <p:nvPr/>
        </p:nvSpPr>
        <p:spPr>
          <a:xfrm>
            <a:off x="4953000" y="3136900"/>
            <a:ext cx="4035348" cy="1435100"/>
          </a:xfrm>
          <a:prstGeom prst="rect">
            <a:avLst/>
          </a:prstGeom>
        </p:spPr>
        <p:txBody>
          <a:bodyPr vert="horz" lIns="0" tIns="45720" rIns="0" bIns="45720" numCol="1" rtlCol="0">
            <a:normAutofit/>
          </a:bodyPr>
          <a:lst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pPr marL="68580" indent="0">
              <a:buNone/>
            </a:pPr>
            <a:r>
              <a:rPr lang="en-US" sz="1600" b="1" u="sng" dirty="0" smtClean="0"/>
              <a:t>Recharge Centers and Service Centers</a:t>
            </a:r>
          </a:p>
          <a:p>
            <a:r>
              <a:rPr lang="en-US" sz="1600" dirty="0" smtClean="0"/>
              <a:t>Nutrition Copy Service 19418</a:t>
            </a:r>
          </a:p>
          <a:p>
            <a:r>
              <a:rPr lang="en-US" sz="1600" dirty="0" smtClean="0"/>
              <a:t>Laboratory for Molecular Toxicology 19511</a:t>
            </a:r>
          </a:p>
          <a:p>
            <a:r>
              <a:rPr lang="en-US" sz="1600" dirty="0" smtClean="0"/>
              <a:t>CSCC 19575</a:t>
            </a:r>
          </a:p>
          <a:p>
            <a:endParaRPr lang="en-US" sz="1600" dirty="0" smtClean="0"/>
          </a:p>
        </p:txBody>
      </p:sp>
    </p:spTree>
    <p:extLst>
      <p:ext uri="{BB962C8B-B14F-4D97-AF65-F5344CB8AC3E}">
        <p14:creationId xmlns:p14="http://schemas.microsoft.com/office/powerpoint/2010/main" val="373416844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1000"/>
                                        <p:tgtEl>
                                          <p:spTgt spid="5">
                                            <p:txEl>
                                              <p:pRg st="0" end="0"/>
                                            </p:txEl>
                                          </p:spTgt>
                                        </p:tgtEl>
                                      </p:cBhvr>
                                    </p:animEffect>
                                  </p:childTnLst>
                                </p:cTn>
                              </p:par>
                            </p:childTnLst>
                          </p:cTn>
                        </p:par>
                        <p:par>
                          <p:cTn id="8" fill="hold">
                            <p:stCondLst>
                              <p:cond delay="2100"/>
                            </p:stCondLst>
                            <p:childTnLst>
                              <p:par>
                                <p:cTn id="9" presetID="14" presetClass="entr" presetSubtype="10" fill="hold" grpId="0" nodeType="afterEffect">
                                  <p:stCondLst>
                                    <p:cond delay="0"/>
                                  </p:stCondLst>
                                  <p:iterate type="wd">
                                    <p:tmPct val="10000"/>
                                  </p:iterate>
                                  <p:childTnLst>
                                    <p:set>
                                      <p:cBhvr>
                                        <p:cTn id="10"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1" dur="1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iterate type="wd">
                                    <p:tmPct val="10000"/>
                                  </p:iterate>
                                  <p:childTnLst>
                                    <p:set>
                                      <p:cBhvr>
                                        <p:cTn id="15"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6" dur="1000"/>
                                        <p:tgtEl>
                                          <p:spTgt spid="5">
                                            <p:txEl>
                                              <p:pRg st="2" end="2"/>
                                            </p:txEl>
                                          </p:spTgt>
                                        </p:tgtEl>
                                      </p:cBhvr>
                                    </p:animEffect>
                                  </p:childTnLst>
                                </p:cTn>
                              </p:par>
                            </p:childTnLst>
                          </p:cTn>
                        </p:par>
                        <p:par>
                          <p:cTn id="17" fill="hold">
                            <p:stCondLst>
                              <p:cond delay="3000"/>
                            </p:stCondLst>
                            <p:childTnLst>
                              <p:par>
                                <p:cTn id="18" presetID="14" presetClass="entr" presetSubtype="10" fill="hold" grpId="0" nodeType="afterEffect">
                                  <p:stCondLst>
                                    <p:cond delay="0"/>
                                  </p:stCondLst>
                                  <p:iterate type="wd">
                                    <p:tmPct val="10000"/>
                                  </p:iterate>
                                  <p:childTnLst>
                                    <p:set>
                                      <p:cBhvr>
                                        <p:cTn id="19" dur="1" fill="hold">
                                          <p:stCondLst>
                                            <p:cond delay="0"/>
                                          </p:stCondLst>
                                        </p:cTn>
                                        <p:tgtEl>
                                          <p:spTgt spid="14">
                                            <p:txEl>
                                              <p:pRg st="0" end="0"/>
                                            </p:txEl>
                                          </p:spTgt>
                                        </p:tgtEl>
                                        <p:attrNameLst>
                                          <p:attrName>style.visibility</p:attrName>
                                        </p:attrNameLst>
                                      </p:cBhvr>
                                      <p:to>
                                        <p:strVal val="visible"/>
                                      </p:to>
                                    </p:set>
                                    <p:animEffect transition="in" filter="randombar(horizontal)">
                                      <p:cBhvr>
                                        <p:cTn id="20" dur="1000"/>
                                        <p:tgtEl>
                                          <p:spTgt spid="1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iterate type="wd">
                                    <p:tmPct val="10000"/>
                                  </p:iterate>
                                  <p:childTnLst>
                                    <p:set>
                                      <p:cBhvr>
                                        <p:cTn id="24" dur="1" fill="hold">
                                          <p:stCondLst>
                                            <p:cond delay="0"/>
                                          </p:stCondLst>
                                        </p:cTn>
                                        <p:tgtEl>
                                          <p:spTgt spid="14">
                                            <p:txEl>
                                              <p:pRg st="1" end="1"/>
                                            </p:txEl>
                                          </p:spTgt>
                                        </p:tgtEl>
                                        <p:attrNameLst>
                                          <p:attrName>style.visibility</p:attrName>
                                        </p:attrNameLst>
                                      </p:cBhvr>
                                      <p:to>
                                        <p:strVal val="visible"/>
                                      </p:to>
                                    </p:set>
                                    <p:animEffect transition="in" filter="randombar(horizontal)">
                                      <p:cBhvr>
                                        <p:cTn id="25" dur="1000"/>
                                        <p:tgtEl>
                                          <p:spTgt spid="14">
                                            <p:txEl>
                                              <p:pRg st="1" end="1"/>
                                            </p:txEl>
                                          </p:spTgt>
                                        </p:tgtEl>
                                      </p:cBhvr>
                                    </p:animEffect>
                                  </p:childTnLst>
                                </p:cTn>
                              </p:par>
                            </p:childTnLst>
                          </p:cTn>
                        </p:par>
                        <p:par>
                          <p:cTn id="26" fill="hold">
                            <p:stCondLst>
                              <p:cond delay="1300"/>
                            </p:stCondLst>
                            <p:childTnLst>
                              <p:par>
                                <p:cTn id="27" presetID="14" presetClass="entr" presetSubtype="10" fill="hold" grpId="0" nodeType="afterEffect">
                                  <p:stCondLst>
                                    <p:cond delay="0"/>
                                  </p:stCondLst>
                                  <p:iterate type="wd">
                                    <p:tmPct val="10000"/>
                                  </p:iterate>
                                  <p:childTnLst>
                                    <p:set>
                                      <p:cBhvr>
                                        <p:cTn id="28" dur="1" fill="hold">
                                          <p:stCondLst>
                                            <p:cond delay="0"/>
                                          </p:stCondLst>
                                        </p:cTn>
                                        <p:tgtEl>
                                          <p:spTgt spid="15">
                                            <p:txEl>
                                              <p:pRg st="0" end="0"/>
                                            </p:txEl>
                                          </p:spTgt>
                                        </p:tgtEl>
                                        <p:attrNameLst>
                                          <p:attrName>style.visibility</p:attrName>
                                        </p:attrNameLst>
                                      </p:cBhvr>
                                      <p:to>
                                        <p:strVal val="visible"/>
                                      </p:to>
                                    </p:set>
                                    <p:animEffect transition="in" filter="randombar(horizontal)">
                                      <p:cBhvr>
                                        <p:cTn id="29" dur="1000"/>
                                        <p:tgtEl>
                                          <p:spTgt spid="15">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iterate type="wd">
                                    <p:tmPct val="10000"/>
                                  </p:iterate>
                                  <p:childTnLst>
                                    <p:set>
                                      <p:cBhvr>
                                        <p:cTn id="33" dur="1" fill="hold">
                                          <p:stCondLst>
                                            <p:cond delay="0"/>
                                          </p:stCondLst>
                                        </p:cTn>
                                        <p:tgtEl>
                                          <p:spTgt spid="15">
                                            <p:txEl>
                                              <p:pRg st="1" end="1"/>
                                            </p:txEl>
                                          </p:spTgt>
                                        </p:tgtEl>
                                        <p:attrNameLst>
                                          <p:attrName>style.visibility</p:attrName>
                                        </p:attrNameLst>
                                      </p:cBhvr>
                                      <p:to>
                                        <p:strVal val="visible"/>
                                      </p:to>
                                    </p:set>
                                    <p:animEffect transition="in" filter="randombar(horizontal)">
                                      <p:cBhvr>
                                        <p:cTn id="34" dur="1000"/>
                                        <p:tgtEl>
                                          <p:spTgt spid="15">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iterate type="wd">
                                    <p:tmPct val="10000"/>
                                  </p:iterate>
                                  <p:childTnLst>
                                    <p:set>
                                      <p:cBhvr>
                                        <p:cTn id="38" dur="1" fill="hold">
                                          <p:stCondLst>
                                            <p:cond delay="0"/>
                                          </p:stCondLst>
                                        </p:cTn>
                                        <p:tgtEl>
                                          <p:spTgt spid="15">
                                            <p:txEl>
                                              <p:pRg st="2" end="2"/>
                                            </p:txEl>
                                          </p:spTgt>
                                        </p:tgtEl>
                                        <p:attrNameLst>
                                          <p:attrName>style.visibility</p:attrName>
                                        </p:attrNameLst>
                                      </p:cBhvr>
                                      <p:to>
                                        <p:strVal val="visible"/>
                                      </p:to>
                                    </p:set>
                                    <p:animEffect transition="in" filter="randombar(horizontal)">
                                      <p:cBhvr>
                                        <p:cTn id="39" dur="1000"/>
                                        <p:tgtEl>
                                          <p:spTgt spid="15">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iterate type="wd">
                                    <p:tmPct val="10000"/>
                                  </p:iterate>
                                  <p:childTnLst>
                                    <p:set>
                                      <p:cBhvr>
                                        <p:cTn id="43" dur="1" fill="hold">
                                          <p:stCondLst>
                                            <p:cond delay="0"/>
                                          </p:stCondLst>
                                        </p:cTn>
                                        <p:tgtEl>
                                          <p:spTgt spid="15">
                                            <p:txEl>
                                              <p:pRg st="3" end="3"/>
                                            </p:txEl>
                                          </p:spTgt>
                                        </p:tgtEl>
                                        <p:attrNameLst>
                                          <p:attrName>style.visibility</p:attrName>
                                        </p:attrNameLst>
                                      </p:cBhvr>
                                      <p:to>
                                        <p:strVal val="visible"/>
                                      </p:to>
                                    </p:set>
                                    <p:animEffect transition="in" filter="randombar(horizontal)">
                                      <p:cBhvr>
                                        <p:cTn id="44" dur="1000"/>
                                        <p:tgtEl>
                                          <p:spTgt spid="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4" grpId="0" build="p"/>
      <p:bldP spid="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868362"/>
          </a:xfrm>
        </p:spPr>
        <p:txBody>
          <a:bodyPr>
            <a:normAutofit/>
          </a:bodyPr>
          <a:lstStyle/>
          <a:p>
            <a:r>
              <a:rPr lang="en-US" dirty="0" smtClean="0"/>
              <a:t>6. Contracts and Grants</a:t>
            </a:r>
            <a:endParaRPr lang="en-US" dirty="0"/>
          </a:p>
        </p:txBody>
      </p:sp>
      <p:sp>
        <p:nvSpPr>
          <p:cNvPr id="5" name="Content Placeholder 5"/>
          <p:cNvSpPr>
            <a:spLocks noGrp="1"/>
          </p:cNvSpPr>
          <p:nvPr>
            <p:ph idx="1"/>
          </p:nvPr>
        </p:nvSpPr>
        <p:spPr>
          <a:xfrm>
            <a:off x="327504" y="990600"/>
            <a:ext cx="8587895" cy="3581400"/>
          </a:xfrm>
        </p:spPr>
        <p:txBody>
          <a:bodyPr>
            <a:normAutofit/>
          </a:bodyPr>
          <a:lstStyle/>
          <a:p>
            <a:pPr>
              <a:spcAft>
                <a:spcPts val="600"/>
              </a:spcAft>
            </a:pPr>
            <a:r>
              <a:rPr lang="en-US" sz="1800" dirty="0" smtClean="0"/>
              <a:t>The Fund for contracts and grants is 252XX. The corresponding Source range for contracts and grants is 49000 to 49999.</a:t>
            </a:r>
          </a:p>
          <a:p>
            <a:pPr>
              <a:spcAft>
                <a:spcPts val="600"/>
              </a:spcAft>
            </a:pPr>
            <a:r>
              <a:rPr lang="en-US" sz="1800" dirty="0" smtClean="0"/>
              <a:t>Source </a:t>
            </a:r>
            <a:r>
              <a:rPr lang="en-US" sz="1800" dirty="0"/>
              <a:t>for contracts and grants represents the </a:t>
            </a:r>
            <a:r>
              <a:rPr lang="en-US" sz="1800" i="1" dirty="0"/>
              <a:t>type of funding </a:t>
            </a:r>
            <a:r>
              <a:rPr lang="en-US" sz="1800" i="1" dirty="0" smtClean="0"/>
              <a:t>agency</a:t>
            </a:r>
            <a:r>
              <a:rPr lang="en-US" sz="1800" dirty="0" smtClean="0"/>
              <a:t>. </a:t>
            </a:r>
          </a:p>
          <a:p>
            <a:pPr>
              <a:spcAft>
                <a:spcPts val="600"/>
              </a:spcAft>
            </a:pPr>
            <a:r>
              <a:rPr lang="en-US" sz="1800" dirty="0" smtClean="0"/>
              <a:t>The unique grant identifier is instead captured in additional </a:t>
            </a:r>
            <a:r>
              <a:rPr lang="en-US" sz="1800" dirty="0" err="1" smtClean="0"/>
              <a:t>chartfields</a:t>
            </a:r>
            <a:r>
              <a:rPr lang="en-US" sz="1800" dirty="0" smtClean="0"/>
              <a:t> which will be discussed in Unit #5,  Additional </a:t>
            </a:r>
            <a:r>
              <a:rPr lang="en-US" sz="1800" dirty="0" err="1" smtClean="0"/>
              <a:t>Chartfields</a:t>
            </a:r>
            <a:r>
              <a:rPr lang="en-US" sz="1800" dirty="0" smtClean="0"/>
              <a:t>. </a:t>
            </a:r>
          </a:p>
          <a:p>
            <a:pPr>
              <a:spcAft>
                <a:spcPts val="600"/>
              </a:spcAft>
            </a:pPr>
            <a:r>
              <a:rPr lang="en-US" sz="1800" dirty="0" smtClean="0"/>
              <a:t>The Departmental QRC will be an initial resource to help identify the appropriate Source for each grant.</a:t>
            </a:r>
          </a:p>
        </p:txBody>
      </p:sp>
      <p:graphicFrame>
        <p:nvGraphicFramePr>
          <p:cNvPr id="29" name="Table 28"/>
          <p:cNvGraphicFramePr>
            <a:graphicFrameLocks noGrp="1"/>
          </p:cNvGraphicFramePr>
          <p:nvPr>
            <p:extLst>
              <p:ext uri="{D42A27DB-BD31-4B8C-83A1-F6EECF244321}">
                <p14:modId xmlns:p14="http://schemas.microsoft.com/office/powerpoint/2010/main" val="2641437886"/>
              </p:ext>
            </p:extLst>
          </p:nvPr>
        </p:nvGraphicFramePr>
        <p:xfrm>
          <a:off x="457200" y="3962400"/>
          <a:ext cx="8305800" cy="2128386"/>
        </p:xfrm>
        <a:graphic>
          <a:graphicData uri="http://schemas.openxmlformats.org/drawingml/2006/table">
            <a:tbl>
              <a:tblPr firstRow="1" bandRow="1">
                <a:tableStyleId>{2D5ABB26-0587-4C30-8999-92F81FD0307C}</a:tableStyleId>
              </a:tblPr>
              <a:tblGrid>
                <a:gridCol w="3581400"/>
                <a:gridCol w="4724400"/>
              </a:tblGrid>
              <a:tr h="391026">
                <a:tc>
                  <a:txBody>
                    <a:bodyPr/>
                    <a:lstStyle/>
                    <a:p>
                      <a:r>
                        <a:rPr lang="en-US" b="1" dirty="0" smtClean="0">
                          <a:solidFill>
                            <a:schemeClr val="bg2"/>
                          </a:solidFill>
                        </a:rPr>
                        <a:t>Major Fund Group</a:t>
                      </a:r>
                      <a:endParaRPr lang="en-US" b="1"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0" scaled="1"/>
                      <a:tileRect/>
                    </a:gradFill>
                  </a:tcPr>
                </a:tc>
                <a:tc>
                  <a:txBody>
                    <a:bodyPr/>
                    <a:lstStyle/>
                    <a:p>
                      <a:r>
                        <a:rPr lang="en-US" b="1" dirty="0" smtClean="0">
                          <a:solidFill>
                            <a:schemeClr val="bg2"/>
                          </a:solidFill>
                        </a:rPr>
                        <a:t>Paired Source Ranges</a:t>
                      </a:r>
                      <a:endParaRPr lang="en-US" b="1" dirty="0">
                        <a:solidFill>
                          <a:schemeClr val="bg2"/>
                        </a:solidFill>
                      </a:endParaRP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r h="858654">
                <a:tc>
                  <a:txBody>
                    <a:bodyPr/>
                    <a:lstStyle/>
                    <a:p>
                      <a:pPr>
                        <a:tabLst>
                          <a:tab pos="3482975" algn="r"/>
                        </a:tabLst>
                      </a:pPr>
                      <a:r>
                        <a:rPr lang="en-US" dirty="0" smtClean="0">
                          <a:solidFill>
                            <a:schemeClr val="bg2"/>
                          </a:solidFill>
                        </a:rPr>
                        <a:t>Contracts &amp; Grants	252XX</a:t>
                      </a:r>
                      <a:endParaRPr lang="en-US"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456113" algn="r"/>
                        </a:tabLst>
                      </a:pPr>
                      <a:r>
                        <a:rPr lang="en-US" dirty="0" smtClean="0">
                          <a:solidFill>
                            <a:schemeClr val="bg2"/>
                          </a:solidFill>
                        </a:rPr>
                        <a:t>Federal Agencies	49000</a:t>
                      </a:r>
                    </a:p>
                    <a:p>
                      <a:pPr>
                        <a:tabLst>
                          <a:tab pos="4456113" algn="r"/>
                        </a:tabLst>
                      </a:pPr>
                      <a:r>
                        <a:rPr lang="en-US" dirty="0" smtClean="0">
                          <a:solidFill>
                            <a:schemeClr val="bg2"/>
                          </a:solidFill>
                        </a:rPr>
                        <a:t>Educational &amp; Research Institutions	49100</a:t>
                      </a:r>
                    </a:p>
                    <a:p>
                      <a:pPr>
                        <a:tabLst>
                          <a:tab pos="4456113" algn="r"/>
                        </a:tabLst>
                      </a:pPr>
                      <a:r>
                        <a:rPr lang="en-US" dirty="0" smtClean="0">
                          <a:solidFill>
                            <a:schemeClr val="bg2"/>
                          </a:solidFill>
                        </a:rPr>
                        <a:t>Foundations	49200</a:t>
                      </a:r>
                    </a:p>
                    <a:p>
                      <a:pPr>
                        <a:tabLst>
                          <a:tab pos="4456113" algn="r"/>
                        </a:tabLst>
                      </a:pPr>
                      <a:r>
                        <a:rPr lang="en-US" dirty="0" smtClean="0">
                          <a:solidFill>
                            <a:schemeClr val="bg2"/>
                          </a:solidFill>
                        </a:rPr>
                        <a:t>Business and</a:t>
                      </a:r>
                      <a:r>
                        <a:rPr lang="en-US" baseline="0" dirty="0" smtClean="0">
                          <a:solidFill>
                            <a:schemeClr val="bg2"/>
                          </a:solidFill>
                        </a:rPr>
                        <a:t> Industry	49300</a:t>
                      </a:r>
                      <a:endParaRPr lang="en-US" dirty="0" smtClean="0">
                        <a:solidFill>
                          <a:schemeClr val="bg2"/>
                        </a:solidFill>
                      </a:endParaRPr>
                    </a:p>
                    <a:p>
                      <a:pPr>
                        <a:tabLst>
                          <a:tab pos="4456113" algn="r"/>
                        </a:tabLst>
                      </a:pPr>
                      <a:r>
                        <a:rPr lang="en-US" dirty="0" smtClean="0">
                          <a:solidFill>
                            <a:schemeClr val="bg2"/>
                          </a:solidFill>
                        </a:rPr>
                        <a:t>NC State Government	49400</a:t>
                      </a:r>
                    </a:p>
                    <a:p>
                      <a:pPr>
                        <a:tabLst>
                          <a:tab pos="4456113" algn="r"/>
                        </a:tabLst>
                      </a:pPr>
                      <a:r>
                        <a:rPr lang="en-US" dirty="0" smtClean="0">
                          <a:solidFill>
                            <a:schemeClr val="bg2"/>
                          </a:solidFill>
                        </a:rPr>
                        <a:t>…	49999</a:t>
                      </a:r>
                      <a:endParaRPr lang="en-US" dirty="0">
                        <a:solidFill>
                          <a:schemeClr val="bg1"/>
                        </a:solidFill>
                      </a:endParaRP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bl>
          </a:graphicData>
        </a:graphic>
      </p:graphicFrame>
    </p:spTree>
    <p:extLst>
      <p:ext uri="{BB962C8B-B14F-4D97-AF65-F5344CB8AC3E}">
        <p14:creationId xmlns:p14="http://schemas.microsoft.com/office/powerpoint/2010/main" val="241451646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1000"/>
                                        <p:tgtEl>
                                          <p:spTgt spid="5">
                                            <p:txEl>
                                              <p:pRg st="0" end="0"/>
                                            </p:txEl>
                                          </p:spTgt>
                                        </p:tgtEl>
                                      </p:cBhvr>
                                    </p:animEffect>
                                  </p:childTnLst>
                                </p:cTn>
                              </p:par>
                            </p:childTnLst>
                          </p:cTn>
                        </p:par>
                        <p:par>
                          <p:cTn id="8" fill="hold">
                            <p:stCondLst>
                              <p:cond delay="3100"/>
                            </p:stCondLst>
                            <p:childTnLst>
                              <p:par>
                                <p:cTn id="9" presetID="14" presetClass="entr" presetSubtype="10" fill="hold" grpId="0" nodeType="afterEffect">
                                  <p:stCondLst>
                                    <p:cond delay="0"/>
                                  </p:stCondLst>
                                  <p:iterate type="wd">
                                    <p:tmPct val="10000"/>
                                  </p:iterate>
                                  <p:childTnLst>
                                    <p:set>
                                      <p:cBhvr>
                                        <p:cTn id="10"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1" dur="1000"/>
                                        <p:tgtEl>
                                          <p:spTgt spid="5">
                                            <p:txEl>
                                              <p:pRg st="1" end="1"/>
                                            </p:txEl>
                                          </p:spTgt>
                                        </p:tgtEl>
                                      </p:cBhvr>
                                    </p:animEffect>
                                  </p:childTnLst>
                                </p:cTn>
                              </p:par>
                            </p:childTnLst>
                          </p:cTn>
                        </p:par>
                        <p:par>
                          <p:cTn id="12" fill="hold">
                            <p:stCondLst>
                              <p:cond delay="5200"/>
                            </p:stCondLst>
                            <p:childTnLst>
                              <p:par>
                                <p:cTn id="13" presetID="14" presetClass="entr" presetSubtype="10" fill="hold" grpId="0" nodeType="afterEffect">
                                  <p:stCondLst>
                                    <p:cond delay="0"/>
                                  </p:stCondLst>
                                  <p:iterate type="wd">
                                    <p:tmPct val="10000"/>
                                  </p:iterate>
                                  <p:childTnLst>
                                    <p:set>
                                      <p:cBhvr>
                                        <p:cTn id="14"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5" dur="10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iterate type="wd">
                                    <p:tmPct val="10000"/>
                                  </p:iterate>
                                  <p:childTnLst>
                                    <p:set>
                                      <p:cBhvr>
                                        <p:cTn id="19" dur="1" fill="hold">
                                          <p:stCondLst>
                                            <p:cond delay="0"/>
                                          </p:stCondLst>
                                        </p:cTn>
                                        <p:tgtEl>
                                          <p:spTgt spid="5">
                                            <p:txEl>
                                              <p:pRg st="3" end="3"/>
                                            </p:txEl>
                                          </p:spTgt>
                                        </p:tgtEl>
                                        <p:attrNameLst>
                                          <p:attrName>style.visibility</p:attrName>
                                        </p:attrNameLst>
                                      </p:cBhvr>
                                      <p:to>
                                        <p:strVal val="visible"/>
                                      </p:to>
                                    </p:set>
                                    <p:animEffect transition="in" filter="randombar(horizontal)">
                                      <p:cBhvr>
                                        <p:cTn id="20"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868362"/>
          </a:xfrm>
        </p:spPr>
        <p:txBody>
          <a:bodyPr>
            <a:normAutofit/>
          </a:bodyPr>
          <a:lstStyle/>
          <a:p>
            <a:r>
              <a:rPr lang="en-US" dirty="0" smtClean="0"/>
              <a:t>7. Overhead (F&amp;A)</a:t>
            </a:r>
            <a:endParaRPr lang="en-US" dirty="0"/>
          </a:p>
        </p:txBody>
      </p:sp>
      <p:sp>
        <p:nvSpPr>
          <p:cNvPr id="5" name="Content Placeholder 5"/>
          <p:cNvSpPr>
            <a:spLocks noGrp="1"/>
          </p:cNvSpPr>
          <p:nvPr>
            <p:ph idx="1"/>
          </p:nvPr>
        </p:nvSpPr>
        <p:spPr>
          <a:xfrm>
            <a:off x="327504" y="1371600"/>
            <a:ext cx="8587895" cy="4267200"/>
          </a:xfrm>
        </p:spPr>
        <p:txBody>
          <a:bodyPr>
            <a:normAutofit/>
          </a:bodyPr>
          <a:lstStyle/>
          <a:p>
            <a:pPr>
              <a:spcAft>
                <a:spcPts val="1000"/>
              </a:spcAft>
            </a:pPr>
            <a:r>
              <a:rPr lang="en-US" sz="1800" dirty="0" smtClean="0"/>
              <a:t>The F&amp;A Fund-Source table below shows only one Fund and one Source.  All old F&amp;A accounts will be mapped to this Fund-Source pairing. This is the case if your department had multiple F&amp;A accounts. </a:t>
            </a:r>
          </a:p>
          <a:p>
            <a:pPr>
              <a:spcAft>
                <a:spcPts val="1000"/>
              </a:spcAft>
            </a:pPr>
            <a:r>
              <a:rPr lang="en-US" sz="1800" dirty="0"/>
              <a:t>The </a:t>
            </a:r>
            <a:r>
              <a:rPr lang="en-US" sz="1800" dirty="0" smtClean="0"/>
              <a:t>Department </a:t>
            </a:r>
            <a:r>
              <a:rPr lang="en-US" sz="1800" dirty="0" err="1" smtClean="0"/>
              <a:t>chartfield</a:t>
            </a:r>
            <a:r>
              <a:rPr lang="en-US" sz="1800" dirty="0" smtClean="0"/>
              <a:t> identifies </a:t>
            </a:r>
            <a:r>
              <a:rPr lang="en-US" sz="1800" dirty="0"/>
              <a:t>the UNC unit owning the transaction. </a:t>
            </a:r>
          </a:p>
          <a:p>
            <a:pPr>
              <a:spcAft>
                <a:spcPts val="1000"/>
              </a:spcAft>
            </a:pPr>
            <a:r>
              <a:rPr lang="en-US" sz="1800" dirty="0" smtClean="0"/>
              <a:t> The next 3 slides will illustrate how this works.</a:t>
            </a:r>
          </a:p>
          <a:p>
            <a:pPr>
              <a:spcAft>
                <a:spcPts val="1000"/>
              </a:spcAft>
            </a:pPr>
            <a:endParaRPr lang="en-US" sz="1400" dirty="0" smtClean="0"/>
          </a:p>
        </p:txBody>
      </p:sp>
      <p:graphicFrame>
        <p:nvGraphicFramePr>
          <p:cNvPr id="29" name="Table 28"/>
          <p:cNvGraphicFramePr>
            <a:graphicFrameLocks noGrp="1"/>
          </p:cNvGraphicFramePr>
          <p:nvPr>
            <p:extLst>
              <p:ext uri="{D42A27DB-BD31-4B8C-83A1-F6EECF244321}">
                <p14:modId xmlns:p14="http://schemas.microsoft.com/office/powerpoint/2010/main" val="3698802762"/>
              </p:ext>
            </p:extLst>
          </p:nvPr>
        </p:nvGraphicFramePr>
        <p:xfrm>
          <a:off x="457200" y="4419600"/>
          <a:ext cx="8305800" cy="792480"/>
        </p:xfrm>
        <a:graphic>
          <a:graphicData uri="http://schemas.openxmlformats.org/drawingml/2006/table">
            <a:tbl>
              <a:tblPr firstRow="1" bandRow="1">
                <a:tableStyleId>{2D5ABB26-0587-4C30-8999-92F81FD0307C}</a:tableStyleId>
              </a:tblPr>
              <a:tblGrid>
                <a:gridCol w="3581400"/>
                <a:gridCol w="4724400"/>
              </a:tblGrid>
              <a:tr h="391026">
                <a:tc>
                  <a:txBody>
                    <a:bodyPr/>
                    <a:lstStyle/>
                    <a:p>
                      <a:r>
                        <a:rPr lang="en-US" b="1" dirty="0" smtClean="0">
                          <a:solidFill>
                            <a:schemeClr val="bg2"/>
                          </a:solidFill>
                        </a:rPr>
                        <a:t>Major Fund Group</a:t>
                      </a:r>
                      <a:endParaRPr lang="en-US" b="1"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0" scaled="1"/>
                      <a:tileRect/>
                    </a:gradFill>
                  </a:tcPr>
                </a:tc>
                <a:tc>
                  <a:txBody>
                    <a:bodyPr/>
                    <a:lstStyle/>
                    <a:p>
                      <a:r>
                        <a:rPr lang="en-US" b="1" dirty="0" smtClean="0">
                          <a:solidFill>
                            <a:schemeClr val="bg2"/>
                          </a:solidFill>
                        </a:rPr>
                        <a:t>Paired Source</a:t>
                      </a:r>
                      <a:endParaRPr lang="en-US" b="1" dirty="0">
                        <a:solidFill>
                          <a:schemeClr val="bg2"/>
                        </a:solidFill>
                      </a:endParaRP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r h="401454">
                <a:tc>
                  <a:txBody>
                    <a:bodyPr/>
                    <a:lstStyle/>
                    <a:p>
                      <a:pPr>
                        <a:tabLst>
                          <a:tab pos="3482975" algn="r"/>
                        </a:tabLst>
                      </a:pPr>
                      <a:r>
                        <a:rPr lang="en-US" dirty="0" smtClean="0">
                          <a:solidFill>
                            <a:schemeClr val="bg2"/>
                          </a:solidFill>
                        </a:rPr>
                        <a:t>F&amp;A	271XX</a:t>
                      </a:r>
                      <a:endParaRPr lang="en-US"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456113" algn="r"/>
                        </a:tabLst>
                      </a:pPr>
                      <a:r>
                        <a:rPr lang="en-US" dirty="0" smtClean="0">
                          <a:solidFill>
                            <a:schemeClr val="bg2"/>
                          </a:solidFill>
                        </a:rPr>
                        <a:t>F&amp;A	14101</a:t>
                      </a: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bl>
          </a:graphicData>
        </a:graphic>
      </p:graphicFrame>
    </p:spTree>
    <p:extLst>
      <p:ext uri="{BB962C8B-B14F-4D97-AF65-F5344CB8AC3E}">
        <p14:creationId xmlns:p14="http://schemas.microsoft.com/office/powerpoint/2010/main" val="235399479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1000"/>
                                        <p:tgtEl>
                                          <p:spTgt spid="5">
                                            <p:txEl>
                                              <p:pRg st="0" end="0"/>
                                            </p:txEl>
                                          </p:spTgt>
                                        </p:tgtEl>
                                      </p:cBhvr>
                                    </p:animEffect>
                                  </p:childTnLst>
                                </p:cTn>
                              </p:par>
                            </p:childTnLst>
                          </p:cTn>
                        </p:par>
                        <p:par>
                          <p:cTn id="8" fill="hold">
                            <p:stCondLst>
                              <p:cond delay="4600"/>
                            </p:stCondLst>
                            <p:childTnLst>
                              <p:par>
                                <p:cTn id="9" presetID="14" presetClass="entr" presetSubtype="10" fill="hold" grpId="0" nodeType="afterEffect">
                                  <p:stCondLst>
                                    <p:cond delay="0"/>
                                  </p:stCondLst>
                                  <p:iterate type="wd">
                                    <p:tmPct val="10000"/>
                                  </p:iterate>
                                  <p:childTnLst>
                                    <p:set>
                                      <p:cBhvr>
                                        <p:cTn id="10"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1" dur="1000"/>
                                        <p:tgtEl>
                                          <p:spTgt spid="5">
                                            <p:txEl>
                                              <p:pRg st="1" end="1"/>
                                            </p:txEl>
                                          </p:spTgt>
                                        </p:tgtEl>
                                      </p:cBhvr>
                                    </p:animEffect>
                                  </p:childTnLst>
                                </p:cTn>
                              </p:par>
                            </p:childTnLst>
                          </p:cTn>
                        </p:par>
                        <p:par>
                          <p:cTn id="12" fill="hold">
                            <p:stCondLst>
                              <p:cond delay="6600"/>
                            </p:stCondLst>
                            <p:childTnLst>
                              <p:par>
                                <p:cTn id="13" presetID="14" presetClass="entr" presetSubtype="10" fill="hold" grpId="0" nodeType="afterEffect">
                                  <p:stCondLst>
                                    <p:cond delay="0"/>
                                  </p:stCondLst>
                                  <p:iterate type="wd">
                                    <p:tmPct val="10000"/>
                                  </p:iterate>
                                  <p:childTnLst>
                                    <p:set>
                                      <p:cBhvr>
                                        <p:cTn id="14"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5"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Fund-Source-Department </a:t>
            </a:r>
            <a:endParaRPr lang="en-US" dirty="0"/>
          </a:p>
        </p:txBody>
      </p:sp>
      <p:sp>
        <p:nvSpPr>
          <p:cNvPr id="3" name="Content Placeholder 2"/>
          <p:cNvSpPr>
            <a:spLocks noGrp="1"/>
          </p:cNvSpPr>
          <p:nvPr>
            <p:ph idx="1"/>
          </p:nvPr>
        </p:nvSpPr>
        <p:spPr/>
        <p:txBody>
          <a:bodyPr>
            <a:normAutofit/>
          </a:bodyPr>
          <a:lstStyle/>
          <a:p>
            <a:r>
              <a:rPr lang="en-US" sz="1800" dirty="0" smtClean="0"/>
              <a:t>Department is one of the key </a:t>
            </a:r>
            <a:r>
              <a:rPr lang="en-US" sz="1800" dirty="0" err="1" smtClean="0"/>
              <a:t>chartfields</a:t>
            </a:r>
            <a:r>
              <a:rPr lang="en-US" sz="1800" dirty="0" smtClean="0"/>
              <a:t> and identifies the UNC unit owning the transaction. </a:t>
            </a:r>
          </a:p>
          <a:p>
            <a:r>
              <a:rPr lang="en-US" sz="1800" dirty="0" smtClean="0"/>
              <a:t>It is a 6-digit code and will resemble the old department codes in FRS. All SPH departments still begin with 46XXXX. </a:t>
            </a:r>
          </a:p>
          <a:p>
            <a:r>
              <a:rPr lang="en-US" sz="1800" dirty="0" smtClean="0"/>
              <a:t>The table below shows how the selected departments would code transactions to F&amp;A.  </a:t>
            </a:r>
            <a:endParaRPr lang="en-US" sz="1800" dirty="0"/>
          </a:p>
        </p:txBody>
      </p:sp>
      <p:sp>
        <p:nvSpPr>
          <p:cNvPr id="4" name="Slide Number Placeholder 3"/>
          <p:cNvSpPr>
            <a:spLocks noGrp="1"/>
          </p:cNvSpPr>
          <p:nvPr>
            <p:ph type="sldNum" sz="quarter" idx="12"/>
          </p:nvPr>
        </p:nvSpPr>
        <p:spPr/>
        <p:txBody>
          <a:bodyPr/>
          <a:lstStyle/>
          <a:p>
            <a:fld id="{3040C621-508A-4DAA-9AF6-40F965499792}" type="slidenum">
              <a:rPr lang="en-US" smtClean="0"/>
              <a:pPr/>
              <a:t>13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38515517"/>
              </p:ext>
            </p:extLst>
          </p:nvPr>
        </p:nvGraphicFramePr>
        <p:xfrm>
          <a:off x="457200" y="3886200"/>
          <a:ext cx="8229600" cy="1996842"/>
        </p:xfrm>
        <a:graphic>
          <a:graphicData uri="http://schemas.openxmlformats.org/drawingml/2006/table">
            <a:tbl>
              <a:tblPr firstRow="1" bandRow="1">
                <a:tableStyleId>{2D5ABB26-0587-4C30-8999-92F81FD0307C}</a:tableStyleId>
              </a:tblPr>
              <a:tblGrid>
                <a:gridCol w="2992582"/>
                <a:gridCol w="2618509"/>
                <a:gridCol w="2618509"/>
              </a:tblGrid>
              <a:tr h="391026">
                <a:tc>
                  <a:txBody>
                    <a:bodyPr/>
                    <a:lstStyle/>
                    <a:p>
                      <a:r>
                        <a:rPr lang="en-US" b="1" dirty="0" smtClean="0">
                          <a:solidFill>
                            <a:schemeClr val="bg2"/>
                          </a:solidFill>
                        </a:rPr>
                        <a:t>Major Fund Group</a:t>
                      </a:r>
                      <a:endParaRPr lang="en-US" b="1"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0" scaled="1"/>
                      <a:tileRect/>
                    </a:gradFill>
                  </a:tcPr>
                </a:tc>
                <a:tc>
                  <a:txBody>
                    <a:bodyPr/>
                    <a:lstStyle/>
                    <a:p>
                      <a:r>
                        <a:rPr lang="en-US" b="1" dirty="0" smtClean="0">
                          <a:solidFill>
                            <a:schemeClr val="bg2"/>
                          </a:solidFill>
                        </a:rPr>
                        <a:t>Paired Source</a:t>
                      </a:r>
                      <a:endParaRPr lang="en-US" b="1" dirty="0">
                        <a:solidFill>
                          <a:schemeClr val="bg2"/>
                        </a:solidFill>
                      </a:endParaRPr>
                    </a:p>
                  </a:txBody>
                  <a:tcPr>
                    <a:lnL w="12700" cap="flat" cmpd="sng" algn="ctr">
                      <a:solidFill>
                        <a:schemeClr val="bg1"/>
                      </a:solidFill>
                      <a:prstDash val="dash"/>
                      <a:round/>
                      <a:headEnd type="none" w="med" len="med"/>
                      <a:tailEnd type="none" w="med" len="med"/>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r>
                        <a:rPr lang="en-US" b="1" dirty="0" smtClean="0">
                          <a:solidFill>
                            <a:schemeClr val="tx1"/>
                          </a:solidFill>
                        </a:rPr>
                        <a:t>Department</a:t>
                      </a:r>
                      <a:endParaRPr lang="en-US" b="1" dirty="0">
                        <a:solidFill>
                          <a:schemeClr val="tx1"/>
                        </a:solidFill>
                      </a:endParaRP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r>
              <a:tr h="401454">
                <a:tc>
                  <a:txBody>
                    <a:bodyPr/>
                    <a:lstStyle/>
                    <a:p>
                      <a:pPr>
                        <a:tabLst>
                          <a:tab pos="3482975" algn="r"/>
                        </a:tabLst>
                      </a:pPr>
                      <a:r>
                        <a:rPr lang="en-US" dirty="0" smtClean="0">
                          <a:solidFill>
                            <a:schemeClr val="bg2"/>
                          </a:solidFill>
                        </a:rPr>
                        <a:t>F&amp;A	</a:t>
                      </a:r>
                      <a:r>
                        <a:rPr lang="en-US" b="1" dirty="0" smtClean="0">
                          <a:solidFill>
                            <a:schemeClr val="bg2"/>
                          </a:solidFill>
                        </a:rPr>
                        <a:t>271XX</a:t>
                      </a:r>
                      <a:endParaRPr lang="en-US" b="1"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456113" algn="r"/>
                        </a:tabLst>
                      </a:pPr>
                      <a:r>
                        <a:rPr lang="en-US" dirty="0" smtClean="0">
                          <a:solidFill>
                            <a:schemeClr val="bg2"/>
                          </a:solidFill>
                        </a:rPr>
                        <a:t>F&amp;A	</a:t>
                      </a:r>
                      <a:r>
                        <a:rPr lang="en-US" b="1" dirty="0" smtClean="0">
                          <a:solidFill>
                            <a:schemeClr val="bg2"/>
                          </a:solidFill>
                        </a:rPr>
                        <a:t>14101</a:t>
                      </a:r>
                    </a:p>
                  </a:txBody>
                  <a:tcPr>
                    <a:lnL w="12700" cap="flat" cmpd="sng" algn="ctr">
                      <a:solidFill>
                        <a:schemeClr val="bg1"/>
                      </a:solidFill>
                      <a:prstDash val="dash"/>
                      <a:round/>
                      <a:headEnd type="none" w="med" len="med"/>
                      <a:tailEnd type="none" w="med" len="med"/>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2395538" algn="r"/>
                          <a:tab pos="4456113" algn="r"/>
                        </a:tabLst>
                      </a:pPr>
                      <a:r>
                        <a:rPr lang="en-US" dirty="0" smtClean="0">
                          <a:solidFill>
                            <a:schemeClr val="bg2"/>
                          </a:solidFill>
                        </a:rPr>
                        <a:t>CEHS	</a:t>
                      </a:r>
                      <a:r>
                        <a:rPr lang="en-US" b="1" dirty="0" smtClean="0">
                          <a:solidFill>
                            <a:schemeClr val="bg2"/>
                          </a:solidFill>
                        </a:rPr>
                        <a:t>460501</a:t>
                      </a: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401454">
                <a:tc>
                  <a:txBody>
                    <a:bodyPr/>
                    <a:lstStyle/>
                    <a:p>
                      <a:pPr>
                        <a:tabLst>
                          <a:tab pos="3482975" algn="r"/>
                        </a:tabLst>
                      </a:pPr>
                      <a:r>
                        <a:rPr lang="en-US" dirty="0" smtClean="0">
                          <a:solidFill>
                            <a:schemeClr val="bg2"/>
                          </a:solidFill>
                        </a:rPr>
                        <a:t>F&amp;A	</a:t>
                      </a:r>
                      <a:r>
                        <a:rPr lang="en-US" b="1" dirty="0" smtClean="0">
                          <a:solidFill>
                            <a:schemeClr val="bg2"/>
                          </a:solidFill>
                        </a:rPr>
                        <a:t>271XX</a:t>
                      </a:r>
                      <a:endParaRPr lang="en-US" b="1"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456113" algn="r"/>
                        </a:tabLst>
                      </a:pPr>
                      <a:r>
                        <a:rPr lang="en-US" dirty="0" smtClean="0">
                          <a:solidFill>
                            <a:schemeClr val="bg2"/>
                          </a:solidFill>
                        </a:rPr>
                        <a:t>F&amp;A	</a:t>
                      </a:r>
                      <a:r>
                        <a:rPr lang="en-US" b="1" dirty="0" smtClean="0">
                          <a:solidFill>
                            <a:schemeClr val="bg2"/>
                          </a:solidFill>
                        </a:rPr>
                        <a:t>14101</a:t>
                      </a:r>
                    </a:p>
                  </a:txBody>
                  <a:tcPr>
                    <a:lnL w="12700" cap="flat" cmpd="sng" algn="ctr">
                      <a:solidFill>
                        <a:schemeClr val="bg1"/>
                      </a:solidFill>
                      <a:prstDash val="dash"/>
                      <a:round/>
                      <a:headEnd type="none" w="med" len="med"/>
                      <a:tailEnd type="none" w="med" len="med"/>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2395538" algn="r"/>
                          <a:tab pos="4456113" algn="r"/>
                        </a:tabLst>
                      </a:pPr>
                      <a:r>
                        <a:rPr lang="en-US" dirty="0" smtClean="0">
                          <a:solidFill>
                            <a:schemeClr val="bg2"/>
                          </a:solidFill>
                        </a:rPr>
                        <a:t>BIOS-CSCC	</a:t>
                      </a:r>
                      <a:r>
                        <a:rPr lang="en-US" b="1" dirty="0" smtClean="0">
                          <a:solidFill>
                            <a:schemeClr val="bg2"/>
                          </a:solidFill>
                        </a:rPr>
                        <a:t>462002</a:t>
                      </a: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401454">
                <a:tc>
                  <a:txBody>
                    <a:bodyPr/>
                    <a:lstStyle/>
                    <a:p>
                      <a:pPr>
                        <a:tabLst>
                          <a:tab pos="3482975" algn="r"/>
                        </a:tabLst>
                      </a:pPr>
                      <a:r>
                        <a:rPr lang="en-US" dirty="0" smtClean="0">
                          <a:solidFill>
                            <a:schemeClr val="bg2"/>
                          </a:solidFill>
                        </a:rPr>
                        <a:t>F&amp;A	</a:t>
                      </a:r>
                      <a:r>
                        <a:rPr lang="en-US" b="1" dirty="0" smtClean="0">
                          <a:solidFill>
                            <a:schemeClr val="bg2"/>
                          </a:solidFill>
                        </a:rPr>
                        <a:t>271XX</a:t>
                      </a:r>
                      <a:endParaRPr lang="en-US" b="1"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456113" algn="r"/>
                        </a:tabLst>
                      </a:pPr>
                      <a:r>
                        <a:rPr lang="en-US" dirty="0" smtClean="0">
                          <a:solidFill>
                            <a:schemeClr val="bg2"/>
                          </a:solidFill>
                        </a:rPr>
                        <a:t>F&amp;A	</a:t>
                      </a:r>
                      <a:r>
                        <a:rPr lang="en-US" b="1" dirty="0" smtClean="0">
                          <a:solidFill>
                            <a:schemeClr val="bg2"/>
                          </a:solidFill>
                        </a:rPr>
                        <a:t>14101</a:t>
                      </a:r>
                    </a:p>
                  </a:txBody>
                  <a:tcPr>
                    <a:lnL w="12700" cap="flat" cmpd="sng" algn="ctr">
                      <a:solidFill>
                        <a:schemeClr val="bg1"/>
                      </a:solidFill>
                      <a:prstDash val="dash"/>
                      <a:round/>
                      <a:headEnd type="none" w="med" len="med"/>
                      <a:tailEnd type="none" w="med" len="med"/>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2395538" algn="r"/>
                          <a:tab pos="4456113" algn="r"/>
                        </a:tabLst>
                      </a:pPr>
                      <a:r>
                        <a:rPr lang="en-US" dirty="0" smtClean="0">
                          <a:solidFill>
                            <a:schemeClr val="bg2"/>
                          </a:solidFill>
                        </a:rPr>
                        <a:t>ESE	</a:t>
                      </a:r>
                      <a:r>
                        <a:rPr lang="en-US" b="1" dirty="0" smtClean="0">
                          <a:solidFill>
                            <a:schemeClr val="bg2"/>
                          </a:solidFill>
                        </a:rPr>
                        <a:t>463001</a:t>
                      </a: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401454">
                <a:tc>
                  <a:txBody>
                    <a:bodyPr/>
                    <a:lstStyle/>
                    <a:p>
                      <a:pPr>
                        <a:tabLst>
                          <a:tab pos="3482975" algn="r"/>
                        </a:tabLst>
                      </a:pPr>
                      <a:r>
                        <a:rPr lang="en-US" dirty="0" smtClean="0">
                          <a:solidFill>
                            <a:schemeClr val="bg2"/>
                          </a:solidFill>
                        </a:rPr>
                        <a:t>F&amp;A	</a:t>
                      </a:r>
                      <a:r>
                        <a:rPr lang="en-US" b="1" dirty="0" smtClean="0">
                          <a:solidFill>
                            <a:schemeClr val="bg2"/>
                          </a:solidFill>
                        </a:rPr>
                        <a:t>271XX</a:t>
                      </a:r>
                      <a:endParaRPr lang="en-US" b="1"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456113" algn="r"/>
                        </a:tabLst>
                      </a:pPr>
                      <a:r>
                        <a:rPr lang="en-US" dirty="0" smtClean="0">
                          <a:solidFill>
                            <a:schemeClr val="bg2"/>
                          </a:solidFill>
                        </a:rPr>
                        <a:t>F&amp;A	</a:t>
                      </a:r>
                      <a:r>
                        <a:rPr lang="en-US" b="1" dirty="0" smtClean="0">
                          <a:solidFill>
                            <a:schemeClr val="bg2"/>
                          </a:solidFill>
                        </a:rPr>
                        <a:t>14101</a:t>
                      </a:r>
                    </a:p>
                  </a:txBody>
                  <a:tcPr>
                    <a:lnL w="12700" cap="flat" cmpd="sng" algn="ctr">
                      <a:solidFill>
                        <a:schemeClr val="bg1"/>
                      </a:solidFill>
                      <a:prstDash val="dash"/>
                      <a:round/>
                      <a:headEnd type="none" w="med" len="med"/>
                      <a:tailEnd type="none" w="med" len="med"/>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2395538" algn="r"/>
                          <a:tab pos="4456113" algn="r"/>
                        </a:tabLst>
                      </a:pPr>
                      <a:r>
                        <a:rPr lang="en-US" dirty="0" smtClean="0">
                          <a:solidFill>
                            <a:schemeClr val="bg2"/>
                          </a:solidFill>
                        </a:rPr>
                        <a:t>PHLP	</a:t>
                      </a:r>
                      <a:r>
                        <a:rPr lang="en-US" b="1" dirty="0" smtClean="0">
                          <a:solidFill>
                            <a:schemeClr val="bg2"/>
                          </a:solidFill>
                        </a:rPr>
                        <a:t>468580</a:t>
                      </a: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bl>
          </a:graphicData>
        </a:graphic>
      </p:graphicFrame>
    </p:spTree>
    <p:extLst>
      <p:ext uri="{BB962C8B-B14F-4D97-AF65-F5344CB8AC3E}">
        <p14:creationId xmlns:p14="http://schemas.microsoft.com/office/powerpoint/2010/main" val="39543252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Fund-Source-Department </a:t>
            </a:r>
            <a:endParaRPr lang="en-US" dirty="0"/>
          </a:p>
        </p:txBody>
      </p:sp>
      <p:sp>
        <p:nvSpPr>
          <p:cNvPr id="3" name="Content Placeholder 2"/>
          <p:cNvSpPr>
            <a:spLocks noGrp="1"/>
          </p:cNvSpPr>
          <p:nvPr>
            <p:ph idx="1"/>
          </p:nvPr>
        </p:nvSpPr>
        <p:spPr/>
        <p:txBody>
          <a:bodyPr>
            <a:normAutofit/>
          </a:bodyPr>
          <a:lstStyle/>
          <a:p>
            <a:r>
              <a:rPr lang="en-US" sz="1800" dirty="0" smtClean="0"/>
              <a:t>Another example is State Appropriations (Health Affairs).  The Fund-Source is common across UNC. Department is the distinguishing chart field.</a:t>
            </a:r>
          </a:p>
          <a:p>
            <a:endParaRPr lang="en-US" sz="1800" dirty="0" smtClean="0"/>
          </a:p>
          <a:p>
            <a:endParaRPr lang="en-US" sz="1800" dirty="0"/>
          </a:p>
        </p:txBody>
      </p:sp>
      <p:sp>
        <p:nvSpPr>
          <p:cNvPr id="4" name="Slide Number Placeholder 3"/>
          <p:cNvSpPr>
            <a:spLocks noGrp="1"/>
          </p:cNvSpPr>
          <p:nvPr>
            <p:ph type="sldNum" sz="quarter" idx="12"/>
          </p:nvPr>
        </p:nvSpPr>
        <p:spPr/>
        <p:txBody>
          <a:bodyPr/>
          <a:lstStyle/>
          <a:p>
            <a:fld id="{3040C621-508A-4DAA-9AF6-40F965499792}" type="slidenum">
              <a:rPr lang="en-US" smtClean="0"/>
              <a:pPr/>
              <a:t>14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36387434"/>
              </p:ext>
            </p:extLst>
          </p:nvPr>
        </p:nvGraphicFramePr>
        <p:xfrm>
          <a:off x="457200" y="2651358"/>
          <a:ext cx="8229600" cy="1996842"/>
        </p:xfrm>
        <a:graphic>
          <a:graphicData uri="http://schemas.openxmlformats.org/drawingml/2006/table">
            <a:tbl>
              <a:tblPr firstRow="1" bandRow="1">
                <a:tableStyleId>{2D5ABB26-0587-4C30-8999-92F81FD0307C}</a:tableStyleId>
              </a:tblPr>
              <a:tblGrid>
                <a:gridCol w="2895600"/>
                <a:gridCol w="2715491"/>
                <a:gridCol w="2618509"/>
              </a:tblGrid>
              <a:tr h="391026">
                <a:tc>
                  <a:txBody>
                    <a:bodyPr/>
                    <a:lstStyle/>
                    <a:p>
                      <a:r>
                        <a:rPr lang="en-US" b="1" dirty="0" smtClean="0">
                          <a:solidFill>
                            <a:schemeClr val="bg2"/>
                          </a:solidFill>
                        </a:rPr>
                        <a:t>Major Fund Group</a:t>
                      </a:r>
                      <a:endParaRPr lang="en-US" b="1"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0" scaled="1"/>
                      <a:tileRect/>
                    </a:gradFill>
                  </a:tcPr>
                </a:tc>
                <a:tc>
                  <a:txBody>
                    <a:bodyPr/>
                    <a:lstStyle/>
                    <a:p>
                      <a:r>
                        <a:rPr lang="en-US" b="1" dirty="0" smtClean="0">
                          <a:solidFill>
                            <a:schemeClr val="bg2"/>
                          </a:solidFill>
                        </a:rPr>
                        <a:t>Paired Source</a:t>
                      </a:r>
                      <a:endParaRPr lang="en-US" b="1" dirty="0">
                        <a:solidFill>
                          <a:schemeClr val="bg2"/>
                        </a:solidFill>
                      </a:endParaRPr>
                    </a:p>
                  </a:txBody>
                  <a:tcPr>
                    <a:lnL w="12700" cap="flat" cmpd="sng" algn="ctr">
                      <a:solidFill>
                        <a:schemeClr val="bg1"/>
                      </a:solidFill>
                      <a:prstDash val="dash"/>
                      <a:round/>
                      <a:headEnd type="none" w="med" len="med"/>
                      <a:tailEnd type="none" w="med" len="med"/>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r>
                        <a:rPr lang="en-US" b="1" dirty="0" smtClean="0">
                          <a:solidFill>
                            <a:schemeClr val="tx1"/>
                          </a:solidFill>
                        </a:rPr>
                        <a:t>Department</a:t>
                      </a:r>
                      <a:endParaRPr lang="en-US" b="1" dirty="0">
                        <a:solidFill>
                          <a:schemeClr val="tx1"/>
                        </a:solidFill>
                      </a:endParaRP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r>
              <a:tr h="401454">
                <a:tc>
                  <a:txBody>
                    <a:bodyPr/>
                    <a:lstStyle/>
                    <a:p>
                      <a:pPr>
                        <a:tabLst>
                          <a:tab pos="3482975" algn="r"/>
                        </a:tabLst>
                      </a:pPr>
                      <a:r>
                        <a:rPr lang="en-US" dirty="0" smtClean="0">
                          <a:solidFill>
                            <a:schemeClr val="bg2"/>
                          </a:solidFill>
                        </a:rPr>
                        <a:t>State-Health</a:t>
                      </a:r>
                      <a:r>
                        <a:rPr lang="en-US" baseline="0" dirty="0" smtClean="0">
                          <a:solidFill>
                            <a:schemeClr val="bg2"/>
                          </a:solidFill>
                        </a:rPr>
                        <a:t> Affairs</a:t>
                      </a:r>
                      <a:r>
                        <a:rPr lang="en-US" dirty="0" smtClean="0">
                          <a:solidFill>
                            <a:schemeClr val="bg2"/>
                          </a:solidFill>
                        </a:rPr>
                        <a:t>	</a:t>
                      </a:r>
                      <a:r>
                        <a:rPr lang="en-US" b="1" dirty="0" smtClean="0">
                          <a:solidFill>
                            <a:schemeClr val="bg2"/>
                          </a:solidFill>
                        </a:rPr>
                        <a:t>211XX</a:t>
                      </a:r>
                      <a:endParaRPr lang="en-US" b="1"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456113" algn="r"/>
                        </a:tabLst>
                      </a:pPr>
                      <a:r>
                        <a:rPr lang="en-US" b="0" dirty="0" smtClean="0">
                          <a:solidFill>
                            <a:schemeClr val="bg2"/>
                          </a:solidFill>
                        </a:rPr>
                        <a:t>Health </a:t>
                      </a:r>
                      <a:r>
                        <a:rPr lang="en-US" b="0" dirty="0" err="1" smtClean="0">
                          <a:solidFill>
                            <a:schemeClr val="bg2"/>
                          </a:solidFill>
                        </a:rPr>
                        <a:t>Aff</a:t>
                      </a:r>
                      <a:r>
                        <a:rPr lang="en-US" b="0" dirty="0" smtClean="0">
                          <a:solidFill>
                            <a:schemeClr val="bg2"/>
                          </a:solidFill>
                        </a:rPr>
                        <a:t> </a:t>
                      </a:r>
                      <a:r>
                        <a:rPr lang="en-US" b="0" dirty="0" err="1" smtClean="0">
                          <a:solidFill>
                            <a:schemeClr val="bg2"/>
                          </a:solidFill>
                        </a:rPr>
                        <a:t>Approp</a:t>
                      </a:r>
                      <a:r>
                        <a:rPr lang="en-US" b="0" dirty="0" smtClean="0">
                          <a:solidFill>
                            <a:schemeClr val="bg2"/>
                          </a:solidFill>
                        </a:rPr>
                        <a:t> 	</a:t>
                      </a:r>
                      <a:r>
                        <a:rPr lang="en-US" b="1" dirty="0" smtClean="0">
                          <a:solidFill>
                            <a:schemeClr val="bg2"/>
                          </a:solidFill>
                        </a:rPr>
                        <a:t>13001</a:t>
                      </a:r>
                    </a:p>
                  </a:txBody>
                  <a:tcPr>
                    <a:lnL w="12700" cap="flat" cmpd="sng" algn="ctr">
                      <a:solidFill>
                        <a:schemeClr val="bg1"/>
                      </a:solidFill>
                      <a:prstDash val="dash"/>
                      <a:round/>
                      <a:headEnd type="none" w="med" len="med"/>
                      <a:tailEnd type="none" w="med" len="med"/>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2395538" algn="r"/>
                          <a:tab pos="4456113" algn="r"/>
                        </a:tabLst>
                      </a:pPr>
                      <a:r>
                        <a:rPr lang="en-US" dirty="0" smtClean="0">
                          <a:solidFill>
                            <a:schemeClr val="bg2"/>
                          </a:solidFill>
                        </a:rPr>
                        <a:t>HPM	</a:t>
                      </a:r>
                      <a:r>
                        <a:rPr lang="en-US" b="1" dirty="0" smtClean="0">
                          <a:solidFill>
                            <a:schemeClr val="bg2"/>
                          </a:solidFill>
                        </a:rPr>
                        <a:t>461001</a:t>
                      </a: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401454">
                <a:tc>
                  <a:txBody>
                    <a:bodyPr/>
                    <a:lstStyle/>
                    <a:p>
                      <a:pPr>
                        <a:tabLst>
                          <a:tab pos="3482975" algn="r"/>
                        </a:tabLst>
                      </a:pPr>
                      <a:r>
                        <a:rPr lang="en-US" dirty="0" smtClean="0">
                          <a:solidFill>
                            <a:schemeClr val="bg2"/>
                          </a:solidFill>
                        </a:rPr>
                        <a:t>State-Health</a:t>
                      </a:r>
                      <a:r>
                        <a:rPr lang="en-US" baseline="0" dirty="0" smtClean="0">
                          <a:solidFill>
                            <a:schemeClr val="bg2"/>
                          </a:solidFill>
                        </a:rPr>
                        <a:t> Affairs</a:t>
                      </a:r>
                      <a:r>
                        <a:rPr lang="en-US" dirty="0" smtClean="0">
                          <a:solidFill>
                            <a:schemeClr val="bg2"/>
                          </a:solidFill>
                        </a:rPr>
                        <a:t>	</a:t>
                      </a:r>
                      <a:r>
                        <a:rPr lang="en-US" b="1" dirty="0" smtClean="0">
                          <a:solidFill>
                            <a:schemeClr val="bg2"/>
                          </a:solidFill>
                        </a:rPr>
                        <a:t>211XX</a:t>
                      </a:r>
                      <a:endParaRPr lang="en-US" b="1"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456113" algn="r"/>
                        </a:tabLst>
                      </a:pPr>
                      <a:r>
                        <a:rPr lang="en-US" b="0" dirty="0" smtClean="0">
                          <a:solidFill>
                            <a:schemeClr val="bg2"/>
                          </a:solidFill>
                        </a:rPr>
                        <a:t>Health </a:t>
                      </a:r>
                      <a:r>
                        <a:rPr lang="en-US" b="0" dirty="0" err="1" smtClean="0">
                          <a:solidFill>
                            <a:schemeClr val="bg2"/>
                          </a:solidFill>
                        </a:rPr>
                        <a:t>Aff</a:t>
                      </a:r>
                      <a:r>
                        <a:rPr lang="en-US" b="0" dirty="0" smtClean="0">
                          <a:solidFill>
                            <a:schemeClr val="bg2"/>
                          </a:solidFill>
                        </a:rPr>
                        <a:t> </a:t>
                      </a:r>
                      <a:r>
                        <a:rPr lang="en-US" b="0" dirty="0" err="1" smtClean="0">
                          <a:solidFill>
                            <a:schemeClr val="bg2"/>
                          </a:solidFill>
                        </a:rPr>
                        <a:t>Approp</a:t>
                      </a:r>
                      <a:r>
                        <a:rPr lang="en-US" b="0" dirty="0" smtClean="0">
                          <a:solidFill>
                            <a:schemeClr val="bg2"/>
                          </a:solidFill>
                        </a:rPr>
                        <a:t> 	</a:t>
                      </a:r>
                      <a:r>
                        <a:rPr lang="en-US" b="1" dirty="0" smtClean="0">
                          <a:solidFill>
                            <a:schemeClr val="bg2"/>
                          </a:solidFill>
                        </a:rPr>
                        <a:t>13001</a:t>
                      </a:r>
                    </a:p>
                  </a:txBody>
                  <a:tcPr>
                    <a:lnL w="12700" cap="flat" cmpd="sng" algn="ctr">
                      <a:solidFill>
                        <a:schemeClr val="bg1"/>
                      </a:solidFill>
                      <a:prstDash val="dash"/>
                      <a:round/>
                      <a:headEnd type="none" w="med" len="med"/>
                      <a:tailEnd type="none" w="med" len="med"/>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2395538" algn="r"/>
                          <a:tab pos="4456113" algn="r"/>
                        </a:tabLst>
                      </a:pPr>
                      <a:r>
                        <a:rPr lang="en-US" dirty="0" smtClean="0">
                          <a:solidFill>
                            <a:schemeClr val="bg2"/>
                          </a:solidFill>
                        </a:rPr>
                        <a:t>EPID	</a:t>
                      </a:r>
                      <a:r>
                        <a:rPr lang="en-US" b="1" dirty="0" smtClean="0">
                          <a:solidFill>
                            <a:schemeClr val="bg2"/>
                          </a:solidFill>
                        </a:rPr>
                        <a:t>463501</a:t>
                      </a: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401454">
                <a:tc>
                  <a:txBody>
                    <a:bodyPr/>
                    <a:lstStyle/>
                    <a:p>
                      <a:pPr>
                        <a:tabLst>
                          <a:tab pos="3482975" algn="r"/>
                        </a:tabLst>
                      </a:pPr>
                      <a:r>
                        <a:rPr lang="en-US" dirty="0" smtClean="0">
                          <a:solidFill>
                            <a:schemeClr val="bg2"/>
                          </a:solidFill>
                        </a:rPr>
                        <a:t>State-Health</a:t>
                      </a:r>
                      <a:r>
                        <a:rPr lang="en-US" baseline="0" dirty="0" smtClean="0">
                          <a:solidFill>
                            <a:schemeClr val="bg2"/>
                          </a:solidFill>
                        </a:rPr>
                        <a:t> Affairs</a:t>
                      </a:r>
                      <a:r>
                        <a:rPr lang="en-US" dirty="0" smtClean="0">
                          <a:solidFill>
                            <a:schemeClr val="bg2"/>
                          </a:solidFill>
                        </a:rPr>
                        <a:t>	</a:t>
                      </a:r>
                      <a:r>
                        <a:rPr lang="en-US" b="1" dirty="0" smtClean="0">
                          <a:solidFill>
                            <a:schemeClr val="bg2"/>
                          </a:solidFill>
                        </a:rPr>
                        <a:t>211XX</a:t>
                      </a:r>
                      <a:endParaRPr lang="en-US" b="1"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456113" algn="r"/>
                        </a:tabLst>
                      </a:pPr>
                      <a:r>
                        <a:rPr lang="en-US" b="0" dirty="0" smtClean="0">
                          <a:solidFill>
                            <a:schemeClr val="bg2"/>
                          </a:solidFill>
                        </a:rPr>
                        <a:t>Health </a:t>
                      </a:r>
                      <a:r>
                        <a:rPr lang="en-US" b="0" dirty="0" err="1" smtClean="0">
                          <a:solidFill>
                            <a:schemeClr val="bg2"/>
                          </a:solidFill>
                        </a:rPr>
                        <a:t>Aff</a:t>
                      </a:r>
                      <a:r>
                        <a:rPr lang="en-US" b="0" dirty="0" smtClean="0">
                          <a:solidFill>
                            <a:schemeClr val="bg2"/>
                          </a:solidFill>
                        </a:rPr>
                        <a:t> </a:t>
                      </a:r>
                      <a:r>
                        <a:rPr lang="en-US" b="0" dirty="0" err="1" smtClean="0">
                          <a:solidFill>
                            <a:schemeClr val="bg2"/>
                          </a:solidFill>
                        </a:rPr>
                        <a:t>Approp</a:t>
                      </a:r>
                      <a:r>
                        <a:rPr lang="en-US" b="0" dirty="0" smtClean="0">
                          <a:solidFill>
                            <a:schemeClr val="bg2"/>
                          </a:solidFill>
                        </a:rPr>
                        <a:t> 	</a:t>
                      </a:r>
                      <a:r>
                        <a:rPr lang="en-US" b="1" dirty="0" smtClean="0">
                          <a:solidFill>
                            <a:schemeClr val="bg2"/>
                          </a:solidFill>
                        </a:rPr>
                        <a:t>13001</a:t>
                      </a:r>
                    </a:p>
                  </a:txBody>
                  <a:tcPr>
                    <a:lnL w="12700" cap="flat" cmpd="sng" algn="ctr">
                      <a:solidFill>
                        <a:schemeClr val="bg1"/>
                      </a:solidFill>
                      <a:prstDash val="dash"/>
                      <a:round/>
                      <a:headEnd type="none" w="med" len="med"/>
                      <a:tailEnd type="none" w="med" len="med"/>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2395538" algn="r"/>
                          <a:tab pos="4456113" algn="r"/>
                        </a:tabLst>
                      </a:pPr>
                      <a:r>
                        <a:rPr lang="en-US" dirty="0" smtClean="0">
                          <a:solidFill>
                            <a:schemeClr val="bg2"/>
                          </a:solidFill>
                        </a:rPr>
                        <a:t>HB	</a:t>
                      </a:r>
                      <a:r>
                        <a:rPr lang="en-US" b="1" dirty="0" smtClean="0">
                          <a:solidFill>
                            <a:schemeClr val="bg2"/>
                          </a:solidFill>
                        </a:rPr>
                        <a:t>464001</a:t>
                      </a: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401454">
                <a:tc>
                  <a:txBody>
                    <a:bodyPr/>
                    <a:lstStyle/>
                    <a:p>
                      <a:pPr>
                        <a:tabLst>
                          <a:tab pos="3482975" algn="r"/>
                        </a:tabLst>
                      </a:pPr>
                      <a:r>
                        <a:rPr lang="en-US" dirty="0" smtClean="0">
                          <a:solidFill>
                            <a:schemeClr val="bg2"/>
                          </a:solidFill>
                        </a:rPr>
                        <a:t>State-Health</a:t>
                      </a:r>
                      <a:r>
                        <a:rPr lang="en-US" baseline="0" dirty="0" smtClean="0">
                          <a:solidFill>
                            <a:schemeClr val="bg2"/>
                          </a:solidFill>
                        </a:rPr>
                        <a:t> Affairs</a:t>
                      </a:r>
                      <a:r>
                        <a:rPr lang="en-US" dirty="0" smtClean="0">
                          <a:solidFill>
                            <a:schemeClr val="bg2"/>
                          </a:solidFill>
                        </a:rPr>
                        <a:t>	</a:t>
                      </a:r>
                      <a:r>
                        <a:rPr lang="en-US" b="1" dirty="0" smtClean="0">
                          <a:solidFill>
                            <a:schemeClr val="bg2"/>
                          </a:solidFill>
                        </a:rPr>
                        <a:t>211XX</a:t>
                      </a:r>
                      <a:endParaRPr lang="en-US" b="1"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456113" algn="r"/>
                        </a:tabLst>
                      </a:pPr>
                      <a:r>
                        <a:rPr lang="en-US" b="0" dirty="0" smtClean="0">
                          <a:solidFill>
                            <a:schemeClr val="bg2"/>
                          </a:solidFill>
                        </a:rPr>
                        <a:t>Health </a:t>
                      </a:r>
                      <a:r>
                        <a:rPr lang="en-US" b="0" dirty="0" err="1" smtClean="0">
                          <a:solidFill>
                            <a:schemeClr val="bg2"/>
                          </a:solidFill>
                        </a:rPr>
                        <a:t>Aff</a:t>
                      </a:r>
                      <a:r>
                        <a:rPr lang="en-US" b="0" dirty="0" smtClean="0">
                          <a:solidFill>
                            <a:schemeClr val="bg2"/>
                          </a:solidFill>
                        </a:rPr>
                        <a:t> </a:t>
                      </a:r>
                      <a:r>
                        <a:rPr lang="en-US" b="0" dirty="0" err="1" smtClean="0">
                          <a:solidFill>
                            <a:schemeClr val="bg2"/>
                          </a:solidFill>
                        </a:rPr>
                        <a:t>Approp</a:t>
                      </a:r>
                      <a:r>
                        <a:rPr lang="en-US" b="0" dirty="0" smtClean="0">
                          <a:solidFill>
                            <a:schemeClr val="bg2"/>
                          </a:solidFill>
                        </a:rPr>
                        <a:t> 	</a:t>
                      </a:r>
                      <a:r>
                        <a:rPr lang="en-US" b="1" dirty="0" smtClean="0">
                          <a:solidFill>
                            <a:schemeClr val="bg2"/>
                          </a:solidFill>
                        </a:rPr>
                        <a:t>13001</a:t>
                      </a:r>
                    </a:p>
                  </a:txBody>
                  <a:tcPr>
                    <a:lnL w="12700" cap="flat" cmpd="sng" algn="ctr">
                      <a:solidFill>
                        <a:schemeClr val="bg1"/>
                      </a:solidFill>
                      <a:prstDash val="dash"/>
                      <a:round/>
                      <a:headEnd type="none" w="med" len="med"/>
                      <a:tailEnd type="none" w="med" len="med"/>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2395538" algn="r"/>
                          <a:tab pos="4456113" algn="r"/>
                        </a:tabLst>
                      </a:pPr>
                      <a:r>
                        <a:rPr lang="en-US" dirty="0" smtClean="0">
                          <a:solidFill>
                            <a:schemeClr val="bg2"/>
                          </a:solidFill>
                        </a:rPr>
                        <a:t>NUTR	</a:t>
                      </a:r>
                      <a:r>
                        <a:rPr lang="en-US" b="1" dirty="0" smtClean="0">
                          <a:solidFill>
                            <a:schemeClr val="bg2"/>
                          </a:solidFill>
                        </a:rPr>
                        <a:t>466001</a:t>
                      </a: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bl>
          </a:graphicData>
        </a:graphic>
      </p:graphicFrame>
    </p:spTree>
    <p:extLst>
      <p:ext uri="{BB962C8B-B14F-4D97-AF65-F5344CB8AC3E}">
        <p14:creationId xmlns:p14="http://schemas.microsoft.com/office/powerpoint/2010/main" val="439299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Fund-Source-Department</a:t>
            </a:r>
            <a:endParaRPr lang="en-US" dirty="0"/>
          </a:p>
        </p:txBody>
      </p:sp>
      <p:sp>
        <p:nvSpPr>
          <p:cNvPr id="3" name="Content Placeholder 2"/>
          <p:cNvSpPr>
            <a:spLocks noGrp="1"/>
          </p:cNvSpPr>
          <p:nvPr>
            <p:ph idx="1"/>
          </p:nvPr>
        </p:nvSpPr>
        <p:spPr/>
        <p:txBody>
          <a:bodyPr>
            <a:normAutofit/>
          </a:bodyPr>
          <a:lstStyle/>
          <a:p>
            <a:r>
              <a:rPr lang="en-US" sz="1800" dirty="0" smtClean="0"/>
              <a:t>The flexible structure of the </a:t>
            </a:r>
            <a:r>
              <a:rPr lang="en-US" sz="1800" dirty="0" err="1" smtClean="0"/>
              <a:t>chartfields</a:t>
            </a:r>
            <a:r>
              <a:rPr lang="en-US" sz="1800" dirty="0" smtClean="0"/>
              <a:t> allows for any Source to be used and shared among departments if appropriate. </a:t>
            </a:r>
          </a:p>
          <a:p>
            <a:r>
              <a:rPr lang="en-US" sz="1800" dirty="0" smtClean="0"/>
              <a:t>For example, the Kenan Professorships, Source 70084, will be shared all across the university by recipient departments.  The Department </a:t>
            </a:r>
            <a:r>
              <a:rPr lang="en-US" sz="1800" dirty="0" err="1" smtClean="0"/>
              <a:t>chartfield</a:t>
            </a:r>
            <a:r>
              <a:rPr lang="en-US" sz="1800" dirty="0" smtClean="0"/>
              <a:t> indicates who is spending the funds.</a:t>
            </a:r>
          </a:p>
          <a:p>
            <a:endParaRPr lang="en-US" sz="1800" dirty="0"/>
          </a:p>
        </p:txBody>
      </p:sp>
      <p:sp>
        <p:nvSpPr>
          <p:cNvPr id="4" name="Slide Number Placeholder 3"/>
          <p:cNvSpPr>
            <a:spLocks noGrp="1"/>
          </p:cNvSpPr>
          <p:nvPr>
            <p:ph type="sldNum" sz="quarter" idx="12"/>
          </p:nvPr>
        </p:nvSpPr>
        <p:spPr/>
        <p:txBody>
          <a:bodyPr/>
          <a:lstStyle/>
          <a:p>
            <a:fld id="{3040C621-508A-4DAA-9AF6-40F965499792}" type="slidenum">
              <a:rPr lang="en-US" smtClean="0"/>
              <a:pPr/>
              <a:t>15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13124143"/>
              </p:ext>
            </p:extLst>
          </p:nvPr>
        </p:nvGraphicFramePr>
        <p:xfrm>
          <a:off x="457200" y="3662412"/>
          <a:ext cx="8229600" cy="1595388"/>
        </p:xfrm>
        <a:graphic>
          <a:graphicData uri="http://schemas.openxmlformats.org/drawingml/2006/table">
            <a:tbl>
              <a:tblPr firstRow="1" bandRow="1">
                <a:tableStyleId>{2D5ABB26-0587-4C30-8999-92F81FD0307C}</a:tableStyleId>
              </a:tblPr>
              <a:tblGrid>
                <a:gridCol w="3124200"/>
                <a:gridCol w="2895600"/>
                <a:gridCol w="2209800"/>
              </a:tblGrid>
              <a:tr h="391026">
                <a:tc>
                  <a:txBody>
                    <a:bodyPr/>
                    <a:lstStyle/>
                    <a:p>
                      <a:r>
                        <a:rPr lang="en-US" b="1" dirty="0" smtClean="0">
                          <a:solidFill>
                            <a:schemeClr val="bg2"/>
                          </a:solidFill>
                        </a:rPr>
                        <a:t>Major Fund Group</a:t>
                      </a:r>
                      <a:endParaRPr lang="en-US" b="1"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0" scaled="1"/>
                      <a:tileRect/>
                    </a:gradFill>
                  </a:tcPr>
                </a:tc>
                <a:tc>
                  <a:txBody>
                    <a:bodyPr/>
                    <a:lstStyle/>
                    <a:p>
                      <a:r>
                        <a:rPr lang="en-US" b="1" dirty="0" smtClean="0">
                          <a:solidFill>
                            <a:schemeClr val="bg2"/>
                          </a:solidFill>
                        </a:rPr>
                        <a:t>Paired Source</a:t>
                      </a:r>
                      <a:endParaRPr lang="en-US" b="1" dirty="0">
                        <a:solidFill>
                          <a:schemeClr val="bg2"/>
                        </a:solidFill>
                      </a:endParaRPr>
                    </a:p>
                  </a:txBody>
                  <a:tcPr>
                    <a:lnL w="12700" cap="flat" cmpd="sng" algn="ctr">
                      <a:solidFill>
                        <a:schemeClr val="bg1"/>
                      </a:solidFill>
                      <a:prstDash val="dash"/>
                      <a:round/>
                      <a:headEnd type="none" w="med" len="med"/>
                      <a:tailEnd type="none" w="med" len="med"/>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r>
                        <a:rPr lang="en-US" b="1" dirty="0" smtClean="0">
                          <a:solidFill>
                            <a:schemeClr val="tx1"/>
                          </a:solidFill>
                        </a:rPr>
                        <a:t>Department</a:t>
                      </a:r>
                      <a:endParaRPr lang="en-US" b="1" dirty="0">
                        <a:solidFill>
                          <a:schemeClr val="tx1"/>
                        </a:solidFill>
                      </a:endParaRP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r>
              <a:tr h="401454">
                <a:tc>
                  <a:txBody>
                    <a:bodyPr/>
                    <a:lstStyle/>
                    <a:p>
                      <a:pPr>
                        <a:tabLst>
                          <a:tab pos="3482975" algn="r"/>
                        </a:tabLst>
                      </a:pPr>
                      <a:r>
                        <a:rPr lang="en-US" dirty="0" smtClean="0">
                          <a:solidFill>
                            <a:schemeClr val="bg2"/>
                          </a:solidFill>
                        </a:rPr>
                        <a:t>Restricted </a:t>
                      </a:r>
                      <a:r>
                        <a:rPr lang="en-US" dirty="0" err="1" smtClean="0">
                          <a:solidFill>
                            <a:schemeClr val="bg2"/>
                          </a:solidFill>
                        </a:rPr>
                        <a:t>Univ</a:t>
                      </a:r>
                      <a:r>
                        <a:rPr lang="en-US" dirty="0" smtClean="0">
                          <a:solidFill>
                            <a:schemeClr val="bg2"/>
                          </a:solidFill>
                        </a:rPr>
                        <a:t> Trust	</a:t>
                      </a:r>
                      <a:r>
                        <a:rPr lang="en-US" b="1" dirty="0" smtClean="0">
                          <a:solidFill>
                            <a:schemeClr val="bg2"/>
                          </a:solidFill>
                        </a:rPr>
                        <a:t>292XX</a:t>
                      </a:r>
                      <a:endParaRPr lang="en-US" b="1"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456113" algn="r"/>
                        </a:tabLst>
                      </a:pPr>
                      <a:r>
                        <a:rPr lang="en-US" b="0" dirty="0" err="1" smtClean="0">
                          <a:solidFill>
                            <a:schemeClr val="bg2"/>
                          </a:solidFill>
                        </a:rPr>
                        <a:t>Kenan</a:t>
                      </a:r>
                      <a:r>
                        <a:rPr lang="en-US" b="0" dirty="0" smtClean="0">
                          <a:solidFill>
                            <a:schemeClr val="bg2"/>
                          </a:solidFill>
                        </a:rPr>
                        <a:t> Professorship	</a:t>
                      </a:r>
                      <a:r>
                        <a:rPr lang="en-US" b="1" dirty="0" smtClean="0">
                          <a:solidFill>
                            <a:schemeClr val="bg2"/>
                          </a:solidFill>
                        </a:rPr>
                        <a:t>70084</a:t>
                      </a:r>
                    </a:p>
                  </a:txBody>
                  <a:tcPr>
                    <a:lnL w="12700" cap="flat" cmpd="sng" algn="ctr">
                      <a:solidFill>
                        <a:schemeClr val="bg1"/>
                      </a:solidFill>
                      <a:prstDash val="dash"/>
                      <a:round/>
                      <a:headEnd type="none" w="med" len="med"/>
                      <a:tailEnd type="none" w="med" len="med"/>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2395538" algn="r"/>
                          <a:tab pos="4456113" algn="r"/>
                        </a:tabLst>
                      </a:pPr>
                      <a:r>
                        <a:rPr lang="en-US" dirty="0" smtClean="0">
                          <a:solidFill>
                            <a:schemeClr val="bg2"/>
                          </a:solidFill>
                        </a:rPr>
                        <a:t>ESE	</a:t>
                      </a:r>
                      <a:r>
                        <a:rPr lang="en-US" b="1" dirty="0" smtClean="0">
                          <a:solidFill>
                            <a:schemeClr val="bg2"/>
                          </a:solidFill>
                        </a:rPr>
                        <a:t>463001</a:t>
                      </a: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401454">
                <a:tc>
                  <a:txBody>
                    <a:bodyPr/>
                    <a:lstStyle/>
                    <a:p>
                      <a:pPr>
                        <a:tabLst>
                          <a:tab pos="3482975" algn="r"/>
                        </a:tabLst>
                      </a:pPr>
                      <a:r>
                        <a:rPr lang="en-US" dirty="0" smtClean="0">
                          <a:solidFill>
                            <a:schemeClr val="bg2"/>
                          </a:solidFill>
                        </a:rPr>
                        <a:t>Restricted </a:t>
                      </a:r>
                      <a:r>
                        <a:rPr lang="en-US" dirty="0" err="1" smtClean="0">
                          <a:solidFill>
                            <a:schemeClr val="bg2"/>
                          </a:solidFill>
                        </a:rPr>
                        <a:t>Univ</a:t>
                      </a:r>
                      <a:r>
                        <a:rPr lang="en-US" dirty="0" smtClean="0">
                          <a:solidFill>
                            <a:schemeClr val="bg2"/>
                          </a:solidFill>
                        </a:rPr>
                        <a:t> Trust	</a:t>
                      </a:r>
                      <a:r>
                        <a:rPr lang="en-US" b="1" dirty="0" smtClean="0">
                          <a:solidFill>
                            <a:schemeClr val="bg2"/>
                          </a:solidFill>
                        </a:rPr>
                        <a:t>292XX</a:t>
                      </a:r>
                      <a:endParaRPr lang="en-US" b="1"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456113" algn="r"/>
                        </a:tabLst>
                      </a:pPr>
                      <a:r>
                        <a:rPr lang="en-US" b="0" dirty="0" err="1" smtClean="0">
                          <a:solidFill>
                            <a:schemeClr val="bg2"/>
                          </a:solidFill>
                        </a:rPr>
                        <a:t>Kenan</a:t>
                      </a:r>
                      <a:r>
                        <a:rPr lang="en-US" b="0" dirty="0" smtClean="0">
                          <a:solidFill>
                            <a:schemeClr val="bg2"/>
                          </a:solidFill>
                        </a:rPr>
                        <a:t> Professorship	</a:t>
                      </a:r>
                      <a:r>
                        <a:rPr lang="en-US" b="1" dirty="0" smtClean="0">
                          <a:solidFill>
                            <a:schemeClr val="bg2"/>
                          </a:solidFill>
                        </a:rPr>
                        <a:t>70084</a:t>
                      </a:r>
                    </a:p>
                  </a:txBody>
                  <a:tcPr>
                    <a:lnL w="12700" cap="flat" cmpd="sng" algn="ctr">
                      <a:solidFill>
                        <a:schemeClr val="bg1"/>
                      </a:solidFill>
                      <a:prstDash val="dash"/>
                      <a:round/>
                      <a:headEnd type="none" w="med" len="med"/>
                      <a:tailEnd type="none" w="med" len="med"/>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2395538" algn="r"/>
                          <a:tab pos="4456113" algn="r"/>
                        </a:tabLst>
                      </a:pPr>
                      <a:r>
                        <a:rPr lang="en-US" dirty="0" smtClean="0">
                          <a:solidFill>
                            <a:schemeClr val="bg2"/>
                          </a:solidFill>
                        </a:rPr>
                        <a:t>EPID	</a:t>
                      </a:r>
                      <a:r>
                        <a:rPr lang="en-US" b="1" dirty="0" smtClean="0">
                          <a:solidFill>
                            <a:schemeClr val="bg2"/>
                          </a:solidFill>
                        </a:rPr>
                        <a:t>463501</a:t>
                      </a: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401454">
                <a:tc>
                  <a:txBody>
                    <a:bodyPr/>
                    <a:lstStyle/>
                    <a:p>
                      <a:pPr>
                        <a:tabLst>
                          <a:tab pos="3482975" algn="r"/>
                        </a:tabLst>
                      </a:pPr>
                      <a:r>
                        <a:rPr lang="en-US" dirty="0" smtClean="0">
                          <a:solidFill>
                            <a:schemeClr val="bg2"/>
                          </a:solidFill>
                        </a:rPr>
                        <a:t>Restricted </a:t>
                      </a:r>
                      <a:r>
                        <a:rPr lang="en-US" dirty="0" err="1" smtClean="0">
                          <a:solidFill>
                            <a:schemeClr val="bg2"/>
                          </a:solidFill>
                        </a:rPr>
                        <a:t>Univ</a:t>
                      </a:r>
                      <a:r>
                        <a:rPr lang="en-US" dirty="0" smtClean="0">
                          <a:solidFill>
                            <a:schemeClr val="bg2"/>
                          </a:solidFill>
                        </a:rPr>
                        <a:t> Trust	</a:t>
                      </a:r>
                      <a:r>
                        <a:rPr lang="en-US" b="1" dirty="0" smtClean="0">
                          <a:solidFill>
                            <a:schemeClr val="bg2"/>
                          </a:solidFill>
                        </a:rPr>
                        <a:t>292XX</a:t>
                      </a:r>
                      <a:endParaRPr lang="en-US" b="1"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456113" algn="r"/>
                        </a:tabLst>
                      </a:pPr>
                      <a:r>
                        <a:rPr lang="en-US" b="0" dirty="0" err="1" smtClean="0">
                          <a:solidFill>
                            <a:schemeClr val="bg2"/>
                          </a:solidFill>
                        </a:rPr>
                        <a:t>Kenan</a:t>
                      </a:r>
                      <a:r>
                        <a:rPr lang="en-US" b="0" dirty="0" smtClean="0">
                          <a:solidFill>
                            <a:schemeClr val="bg2"/>
                          </a:solidFill>
                        </a:rPr>
                        <a:t> Professorship	</a:t>
                      </a:r>
                      <a:r>
                        <a:rPr lang="en-US" b="1" dirty="0" smtClean="0">
                          <a:solidFill>
                            <a:schemeClr val="bg2"/>
                          </a:solidFill>
                        </a:rPr>
                        <a:t>70084</a:t>
                      </a:r>
                    </a:p>
                  </a:txBody>
                  <a:tcPr>
                    <a:lnL w="12700" cap="flat" cmpd="sng" algn="ctr">
                      <a:solidFill>
                        <a:schemeClr val="bg1"/>
                      </a:solidFill>
                      <a:prstDash val="dash"/>
                      <a:round/>
                      <a:headEnd type="none" w="med" len="med"/>
                      <a:tailEnd type="none" w="med" len="med"/>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2395538" algn="r"/>
                          <a:tab pos="4456113" algn="r"/>
                        </a:tabLst>
                      </a:pPr>
                      <a:r>
                        <a:rPr lang="en-US" dirty="0" smtClean="0">
                          <a:solidFill>
                            <a:schemeClr val="bg2"/>
                          </a:solidFill>
                        </a:rPr>
                        <a:t>NUTR	</a:t>
                      </a:r>
                      <a:r>
                        <a:rPr lang="en-US" b="1" dirty="0" smtClean="0">
                          <a:solidFill>
                            <a:schemeClr val="bg2"/>
                          </a:solidFill>
                        </a:rPr>
                        <a:t>466001</a:t>
                      </a: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bl>
          </a:graphicData>
        </a:graphic>
      </p:graphicFrame>
    </p:spTree>
    <p:extLst>
      <p:ext uri="{BB962C8B-B14F-4D97-AF65-F5344CB8AC3E}">
        <p14:creationId xmlns:p14="http://schemas.microsoft.com/office/powerpoint/2010/main" val="1863538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Searching in </a:t>
            </a:r>
            <a:r>
              <a:rPr lang="en-US" dirty="0" err="1" smtClean="0"/>
              <a:t>ConnectCarolina</a:t>
            </a:r>
            <a:endParaRPr lang="en-US" dirty="0"/>
          </a:p>
        </p:txBody>
      </p:sp>
      <p:sp>
        <p:nvSpPr>
          <p:cNvPr id="3" name="Content Placeholder 2"/>
          <p:cNvSpPr>
            <a:spLocks noGrp="1"/>
          </p:cNvSpPr>
          <p:nvPr>
            <p:ph idx="1"/>
          </p:nvPr>
        </p:nvSpPr>
        <p:spPr>
          <a:xfrm>
            <a:off x="152400" y="1143000"/>
            <a:ext cx="5410200" cy="5334000"/>
          </a:xfrm>
        </p:spPr>
        <p:txBody>
          <a:bodyPr>
            <a:normAutofit/>
          </a:bodyPr>
          <a:lstStyle/>
          <a:p>
            <a:pPr>
              <a:spcAft>
                <a:spcPts val="600"/>
              </a:spcAft>
            </a:pPr>
            <a:r>
              <a:rPr lang="en-US" dirty="0"/>
              <a:t>There is no need to memorize </a:t>
            </a:r>
            <a:r>
              <a:rPr lang="en-US" dirty="0" smtClean="0"/>
              <a:t>codes. The Departmental QRC will provide a listing of the sources available to your department.</a:t>
            </a:r>
          </a:p>
          <a:p>
            <a:pPr>
              <a:spcAft>
                <a:spcPts val="600"/>
              </a:spcAft>
            </a:pPr>
            <a:r>
              <a:rPr lang="en-US" dirty="0" smtClean="0"/>
              <a:t>Searching in </a:t>
            </a:r>
            <a:r>
              <a:rPr lang="en-US" dirty="0" err="1" smtClean="0"/>
              <a:t>ConnectCarolina</a:t>
            </a:r>
            <a:r>
              <a:rPr lang="en-US" dirty="0" smtClean="0"/>
              <a:t> is most effectively done by restricting the range.</a:t>
            </a:r>
          </a:p>
          <a:p>
            <a:pPr>
              <a:spcAft>
                <a:spcPts val="600"/>
              </a:spcAft>
            </a:pPr>
            <a:r>
              <a:rPr lang="en-US" dirty="0" smtClean="0"/>
              <a:t>For example,  if we were searching for a residual which takes the Source range 16000-16499, </a:t>
            </a:r>
            <a:br>
              <a:rPr lang="en-US" dirty="0" smtClean="0"/>
            </a:br>
            <a:r>
              <a:rPr lang="en-US" dirty="0" smtClean="0"/>
              <a:t>a search on Sources that “begins with 16” would bring up Sources for residuals.</a:t>
            </a:r>
          </a:p>
          <a:p>
            <a:pPr>
              <a:spcAft>
                <a:spcPts val="600"/>
              </a:spcAft>
            </a:pPr>
            <a:r>
              <a:rPr lang="en-US" dirty="0" err="1" smtClean="0"/>
              <a:t>ConnectCarolina</a:t>
            </a:r>
            <a:r>
              <a:rPr lang="en-US" dirty="0" smtClean="0"/>
              <a:t> cannot restrict the Source list given a certain Fund. It is best to be familiar with the ranges or use the QRC.</a:t>
            </a: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600200"/>
            <a:ext cx="3270841" cy="525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15265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a:t>
            </a:r>
            <a:r>
              <a:rPr lang="en-US" dirty="0" err="1" smtClean="0"/>
              <a:t>Chartfields</a:t>
            </a:r>
            <a:endParaRPr lang="en-US" dirty="0"/>
          </a:p>
        </p:txBody>
      </p:sp>
      <p:sp>
        <p:nvSpPr>
          <p:cNvPr id="5" name="Content Placeholder 5"/>
          <p:cNvSpPr>
            <a:spLocks noGrp="1"/>
          </p:cNvSpPr>
          <p:nvPr>
            <p:ph idx="1"/>
          </p:nvPr>
        </p:nvSpPr>
        <p:spPr/>
        <p:txBody>
          <a:bodyPr>
            <a:normAutofit/>
          </a:bodyPr>
          <a:lstStyle/>
          <a:p>
            <a:r>
              <a:rPr lang="en-US" sz="1800" dirty="0" smtClean="0"/>
              <a:t>Congratulations! You’ve completed the third unit of </a:t>
            </a:r>
            <a:r>
              <a:rPr lang="en-US" sz="1800" dirty="0" err="1" smtClean="0"/>
              <a:t>Chartfield</a:t>
            </a:r>
            <a:r>
              <a:rPr lang="en-US" sz="1800" dirty="0" smtClean="0"/>
              <a:t> Foundations. </a:t>
            </a:r>
          </a:p>
          <a:p>
            <a:pPr>
              <a:spcAft>
                <a:spcPts val="1000"/>
              </a:spcAft>
            </a:pPr>
            <a:r>
              <a:rPr lang="en-US" sz="1800" dirty="0"/>
              <a:t>The new </a:t>
            </a:r>
            <a:r>
              <a:rPr lang="en-US" sz="1800" dirty="0" err="1"/>
              <a:t>chartfields</a:t>
            </a:r>
            <a:r>
              <a:rPr lang="en-US" sz="1800" dirty="0"/>
              <a:t> will require time to digest. Don’t worry about memorizing codes.  Resources will be provided to facilitate your work</a:t>
            </a:r>
            <a:r>
              <a:rPr lang="en-US" sz="1800" dirty="0" smtClean="0"/>
              <a:t>.</a:t>
            </a:r>
          </a:p>
          <a:p>
            <a:pPr>
              <a:spcAft>
                <a:spcPts val="1000"/>
              </a:spcAft>
            </a:pPr>
            <a:r>
              <a:rPr lang="en-US" sz="1800" dirty="0" smtClean="0"/>
              <a:t>Please </a:t>
            </a:r>
            <a:r>
              <a:rPr lang="en-US" sz="1800" dirty="0"/>
              <a:t>continue the presentation to take the summary test. Your answers will be kept anonymous and only reviewed in aggregate to see which areas may need additional training.</a:t>
            </a:r>
          </a:p>
        </p:txBody>
      </p:sp>
      <p:sp>
        <p:nvSpPr>
          <p:cNvPr id="14" name="Rectangle 13"/>
          <p:cNvSpPr/>
          <p:nvPr/>
        </p:nvSpPr>
        <p:spPr>
          <a:xfrm>
            <a:off x="5608320" y="5181600"/>
            <a:ext cx="1463040" cy="54864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Source</a:t>
            </a:r>
            <a:endParaRPr lang="en-US" dirty="0"/>
          </a:p>
        </p:txBody>
      </p:sp>
      <p:sp>
        <p:nvSpPr>
          <p:cNvPr id="15" name="Rectangle 14"/>
          <p:cNvSpPr/>
          <p:nvPr/>
        </p:nvSpPr>
        <p:spPr>
          <a:xfrm>
            <a:off x="7352096" y="5181600"/>
            <a:ext cx="1463040"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Account</a:t>
            </a:r>
            <a:endParaRPr lang="en-US" dirty="0"/>
          </a:p>
        </p:txBody>
      </p:sp>
      <p:sp>
        <p:nvSpPr>
          <p:cNvPr id="16" name="Rectangle 15"/>
          <p:cNvSpPr/>
          <p:nvPr/>
        </p:nvSpPr>
        <p:spPr>
          <a:xfrm>
            <a:off x="2094296" y="5181600"/>
            <a:ext cx="1463040" cy="54864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Department</a:t>
            </a:r>
            <a:endParaRPr lang="en-US" dirty="0"/>
          </a:p>
        </p:txBody>
      </p:sp>
      <p:sp>
        <p:nvSpPr>
          <p:cNvPr id="17" name="Rectangle 16"/>
          <p:cNvSpPr/>
          <p:nvPr/>
        </p:nvSpPr>
        <p:spPr>
          <a:xfrm>
            <a:off x="365760" y="5181600"/>
            <a:ext cx="1463040" cy="54864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Business Unit</a:t>
            </a:r>
            <a:endParaRPr lang="en-US" dirty="0"/>
          </a:p>
        </p:txBody>
      </p:sp>
      <p:sp>
        <p:nvSpPr>
          <p:cNvPr id="18" name="Rectangle 17"/>
          <p:cNvSpPr/>
          <p:nvPr/>
        </p:nvSpPr>
        <p:spPr>
          <a:xfrm>
            <a:off x="3870960" y="5181600"/>
            <a:ext cx="1463040" cy="548640"/>
          </a:xfrm>
          <a:prstGeom prst="rect">
            <a:avLst/>
          </a:prstGeom>
          <a:gradFill>
            <a:gsLst>
              <a:gs pos="0">
                <a:schemeClr val="accent5"/>
              </a:gs>
              <a:gs pos="100000">
                <a:schemeClr val="accent5">
                  <a:lumMod val="60000"/>
                  <a:lumOff val="40000"/>
                </a:schemeClr>
              </a:gs>
            </a:gsLst>
            <a:lin ang="0" scaled="1"/>
          </a:gra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Fund</a:t>
            </a:r>
            <a:endParaRPr lang="en-US" dirty="0"/>
          </a:p>
        </p:txBody>
      </p:sp>
    </p:spTree>
    <p:extLst>
      <p:ext uri="{BB962C8B-B14F-4D97-AF65-F5344CB8AC3E}">
        <p14:creationId xmlns:p14="http://schemas.microsoft.com/office/powerpoint/2010/main" val="328744671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500"/>
                                  </p:stCondLst>
                                  <p:iterate type="wd">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vertical)">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dvAuto="50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cap="small" dirty="0" smtClean="0"/>
              <a:t>#3. Source – A Deeper Dive</a:t>
            </a:r>
            <a:endParaRPr lang="en-US" b="1" cap="small" dirty="0"/>
          </a:p>
        </p:txBody>
      </p:sp>
      <p:sp>
        <p:nvSpPr>
          <p:cNvPr id="5" name="Text Placeholder 4"/>
          <p:cNvSpPr>
            <a:spLocks noGrp="1"/>
          </p:cNvSpPr>
          <p:nvPr>
            <p:ph type="body" idx="1"/>
          </p:nvPr>
        </p:nvSpPr>
        <p:spPr>
          <a:xfrm>
            <a:off x="685800" y="1143000"/>
            <a:ext cx="7391400" cy="702885"/>
          </a:xfrm>
        </p:spPr>
        <p:txBody>
          <a:bodyPr>
            <a:normAutofit/>
          </a:bodyPr>
          <a:lstStyle/>
          <a:p>
            <a:r>
              <a:rPr lang="en-US" sz="2400" dirty="0">
                <a:effectLst>
                  <a:outerShdw blurRad="38100" dist="38100" dir="2700000" algn="tl">
                    <a:srgbClr val="000000">
                      <a:alpha val="43137"/>
                    </a:srgbClr>
                  </a:outerShdw>
                </a:effectLst>
              </a:rPr>
              <a:t>After </a:t>
            </a:r>
            <a:r>
              <a:rPr lang="en-US" sz="2400" dirty="0" smtClean="0">
                <a:effectLst>
                  <a:outerShdw blurRad="38100" dist="38100" dir="2700000" algn="tl">
                    <a:srgbClr val="000000">
                      <a:alpha val="43137"/>
                    </a:srgbClr>
                  </a:outerShdw>
                </a:effectLst>
              </a:rPr>
              <a:t>completing this unit, </a:t>
            </a:r>
            <a:r>
              <a:rPr lang="en-US" sz="2400" dirty="0">
                <a:effectLst>
                  <a:outerShdw blurRad="38100" dist="38100" dir="2700000" algn="tl">
                    <a:srgbClr val="000000">
                      <a:alpha val="43137"/>
                    </a:srgbClr>
                  </a:outerShdw>
                </a:effectLst>
              </a:rPr>
              <a:t>learners </a:t>
            </a:r>
            <a:r>
              <a:rPr lang="en-US" sz="2400" dirty="0" smtClean="0">
                <a:effectLst>
                  <a:outerShdw blurRad="38100" dist="38100" dir="2700000" algn="tl">
                    <a:srgbClr val="000000">
                      <a:alpha val="43137"/>
                    </a:srgbClr>
                  </a:outerShdw>
                </a:effectLst>
              </a:rPr>
              <a:t>will:</a:t>
            </a:r>
            <a:endParaRPr lang="en-US" sz="2400" dirty="0">
              <a:effectLst>
                <a:outerShdw blurRad="38100" dist="38100" dir="2700000" algn="tl">
                  <a:srgbClr val="000000">
                    <a:alpha val="43137"/>
                  </a:srgbClr>
                </a:outerShdw>
              </a:effectLst>
            </a:endParaRPr>
          </a:p>
        </p:txBody>
      </p:sp>
      <p:cxnSp>
        <p:nvCxnSpPr>
          <p:cNvPr id="3" name="Straight Connector 2"/>
          <p:cNvCxnSpPr/>
          <p:nvPr/>
        </p:nvCxnSpPr>
        <p:spPr>
          <a:xfrm>
            <a:off x="609600" y="1828800"/>
            <a:ext cx="78486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4" name="Content Placeholder 13"/>
          <p:cNvSpPr>
            <a:spLocks noGrp="1"/>
          </p:cNvSpPr>
          <p:nvPr>
            <p:ph sz="quarter" idx="13"/>
          </p:nvPr>
        </p:nvSpPr>
        <p:spPr>
          <a:xfrm>
            <a:off x="220158" y="2011362"/>
            <a:ext cx="8466642" cy="3736294"/>
          </a:xfrm>
        </p:spPr>
        <p:txBody>
          <a:bodyPr>
            <a:normAutofit/>
          </a:bodyPr>
          <a:lstStyle/>
          <a:p>
            <a:pPr lvl="1"/>
            <a:r>
              <a:rPr lang="en-US" sz="1800" dirty="0"/>
              <a:t>Understand </a:t>
            </a:r>
            <a:r>
              <a:rPr lang="en-US" sz="1800" dirty="0" smtClean="0"/>
              <a:t>that the Source represents a specific source of </a:t>
            </a:r>
            <a:r>
              <a:rPr lang="en-US" sz="1800" dirty="0" smtClean="0"/>
              <a:t>funding</a:t>
            </a:r>
            <a:endParaRPr lang="en-US" sz="1800" dirty="0" smtClean="0"/>
          </a:p>
          <a:p>
            <a:pPr lvl="1"/>
            <a:r>
              <a:rPr lang="en-US" sz="1800" dirty="0" smtClean="0"/>
              <a:t>Understand how each Fund corresponds to a specified range of Sources </a:t>
            </a:r>
          </a:p>
          <a:p>
            <a:pPr lvl="1"/>
            <a:r>
              <a:rPr lang="en-US" sz="1800" dirty="0" smtClean="0"/>
              <a:t>Understand that mismatching the Fund and Source will result in errors </a:t>
            </a:r>
          </a:p>
          <a:p>
            <a:pPr lvl="1"/>
            <a:r>
              <a:rPr lang="en-US" sz="1800" dirty="0" smtClean="0"/>
              <a:t>Understand how Fund and Source and Department interact in the </a:t>
            </a:r>
            <a:r>
              <a:rPr lang="en-US" sz="1800" dirty="0" err="1" smtClean="0"/>
              <a:t>chartfields</a:t>
            </a:r>
            <a:endParaRPr lang="en-US" sz="1800" i="1" dirty="0"/>
          </a:p>
        </p:txBody>
      </p:sp>
    </p:spTree>
    <p:extLst>
      <p:ext uri="{BB962C8B-B14F-4D97-AF65-F5344CB8AC3E}">
        <p14:creationId xmlns:p14="http://schemas.microsoft.com/office/powerpoint/2010/main" val="165195727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1000"/>
                                        <p:tgtEl>
                                          <p:spTgt spid="5">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2000"/>
                                        <p:tgtEl>
                                          <p:spTgt spid="3"/>
                                        </p:tgtEl>
                                      </p:cBhvr>
                                    </p:animEffect>
                                  </p:childTnLst>
                                </p:cTn>
                              </p:par>
                            </p:childTnLst>
                          </p:cTn>
                        </p:par>
                        <p:par>
                          <p:cTn id="11" fill="hold">
                            <p:stCondLst>
                              <p:cond delay="2000"/>
                            </p:stCondLst>
                            <p:childTnLst>
                              <p:par>
                                <p:cTn id="12" presetID="14" presetClass="entr" presetSubtype="5" fill="hold" grpId="0" nodeType="afterEffect">
                                  <p:stCondLst>
                                    <p:cond delay="1000"/>
                                  </p:stCondLst>
                                  <p:iterate type="wd">
                                    <p:tmPct val="10000"/>
                                  </p:iterate>
                                  <p:childTnLst>
                                    <p:set>
                                      <p:cBhvr>
                                        <p:cTn id="13" dur="1" fill="hold">
                                          <p:stCondLst>
                                            <p:cond delay="0"/>
                                          </p:stCondLst>
                                        </p:cTn>
                                        <p:tgtEl>
                                          <p:spTgt spid="14">
                                            <p:txEl>
                                              <p:pRg st="0" end="0"/>
                                            </p:txEl>
                                          </p:spTgt>
                                        </p:tgtEl>
                                        <p:attrNameLst>
                                          <p:attrName>style.visibility</p:attrName>
                                        </p:attrNameLst>
                                      </p:cBhvr>
                                      <p:to>
                                        <p:strVal val="visible"/>
                                      </p:to>
                                    </p:set>
                                    <p:animEffect transition="in" filter="randombar(vertical)">
                                      <p:cBhvr>
                                        <p:cTn id="14" dur="1000"/>
                                        <p:tgtEl>
                                          <p:spTgt spid="14">
                                            <p:txEl>
                                              <p:pRg st="0" end="0"/>
                                            </p:txEl>
                                          </p:spTgt>
                                        </p:tgtEl>
                                      </p:cBhvr>
                                    </p:animEffect>
                                  </p:childTnLst>
                                </p:cTn>
                              </p:par>
                            </p:childTnLst>
                          </p:cTn>
                        </p:par>
                        <p:par>
                          <p:cTn id="15" fill="hold">
                            <p:stCondLst>
                              <p:cond delay="4900"/>
                            </p:stCondLst>
                            <p:childTnLst>
                              <p:par>
                                <p:cTn id="16" presetID="14" presetClass="entr" presetSubtype="5" fill="hold" grpId="0" nodeType="afterEffect">
                                  <p:stCondLst>
                                    <p:cond delay="1000"/>
                                  </p:stCondLst>
                                  <p:iterate type="wd">
                                    <p:tmPct val="10000"/>
                                  </p:iterate>
                                  <p:childTnLst>
                                    <p:set>
                                      <p:cBhvr>
                                        <p:cTn id="17" dur="1" fill="hold">
                                          <p:stCondLst>
                                            <p:cond delay="0"/>
                                          </p:stCondLst>
                                        </p:cTn>
                                        <p:tgtEl>
                                          <p:spTgt spid="14">
                                            <p:txEl>
                                              <p:pRg st="1" end="1"/>
                                            </p:txEl>
                                          </p:spTgt>
                                        </p:tgtEl>
                                        <p:attrNameLst>
                                          <p:attrName>style.visibility</p:attrName>
                                        </p:attrNameLst>
                                      </p:cBhvr>
                                      <p:to>
                                        <p:strVal val="visible"/>
                                      </p:to>
                                    </p:set>
                                    <p:animEffect transition="in" filter="randombar(vertical)">
                                      <p:cBhvr>
                                        <p:cTn id="18" dur="1000"/>
                                        <p:tgtEl>
                                          <p:spTgt spid="14">
                                            <p:txEl>
                                              <p:pRg st="1" end="1"/>
                                            </p:txEl>
                                          </p:spTgt>
                                        </p:tgtEl>
                                      </p:cBhvr>
                                    </p:animEffect>
                                  </p:childTnLst>
                                </p:cTn>
                              </p:par>
                            </p:childTnLst>
                          </p:cTn>
                        </p:par>
                        <p:par>
                          <p:cTn id="19" fill="hold">
                            <p:stCondLst>
                              <p:cond delay="7900"/>
                            </p:stCondLst>
                            <p:childTnLst>
                              <p:par>
                                <p:cTn id="20" presetID="14" presetClass="entr" presetSubtype="5" fill="hold" grpId="0" nodeType="afterEffect">
                                  <p:stCondLst>
                                    <p:cond delay="1000"/>
                                  </p:stCondLst>
                                  <p:iterate type="wd">
                                    <p:tmPct val="10000"/>
                                  </p:iterate>
                                  <p:childTnLst>
                                    <p:set>
                                      <p:cBhvr>
                                        <p:cTn id="21" dur="1" fill="hold">
                                          <p:stCondLst>
                                            <p:cond delay="0"/>
                                          </p:stCondLst>
                                        </p:cTn>
                                        <p:tgtEl>
                                          <p:spTgt spid="14">
                                            <p:txEl>
                                              <p:pRg st="2" end="2"/>
                                            </p:txEl>
                                          </p:spTgt>
                                        </p:tgtEl>
                                        <p:attrNameLst>
                                          <p:attrName>style.visibility</p:attrName>
                                        </p:attrNameLst>
                                      </p:cBhvr>
                                      <p:to>
                                        <p:strVal val="visible"/>
                                      </p:to>
                                    </p:set>
                                    <p:animEffect transition="in" filter="randombar(vertical)">
                                      <p:cBhvr>
                                        <p:cTn id="22" dur="1000"/>
                                        <p:tgtEl>
                                          <p:spTgt spid="14">
                                            <p:txEl>
                                              <p:pRg st="2" end="2"/>
                                            </p:txEl>
                                          </p:spTgt>
                                        </p:tgtEl>
                                      </p:cBhvr>
                                    </p:animEffect>
                                  </p:childTnLst>
                                </p:cTn>
                              </p:par>
                              <p:par>
                                <p:cTn id="23" presetID="14" presetClass="entr" presetSubtype="5" fill="hold" grpId="0" nodeType="withEffect">
                                  <p:stCondLst>
                                    <p:cond delay="1000"/>
                                  </p:stCondLst>
                                  <p:iterate type="wd">
                                    <p:tmPct val="10000"/>
                                  </p:iterate>
                                  <p:childTnLst>
                                    <p:set>
                                      <p:cBhvr>
                                        <p:cTn id="24" dur="1" fill="hold">
                                          <p:stCondLst>
                                            <p:cond delay="0"/>
                                          </p:stCondLst>
                                        </p:cTn>
                                        <p:tgtEl>
                                          <p:spTgt spid="14">
                                            <p:txEl>
                                              <p:pRg st="3" end="3"/>
                                            </p:txEl>
                                          </p:spTgt>
                                        </p:tgtEl>
                                        <p:attrNameLst>
                                          <p:attrName>style.visibility</p:attrName>
                                        </p:attrNameLst>
                                      </p:cBhvr>
                                      <p:to>
                                        <p:strVal val="visible"/>
                                      </p:to>
                                    </p:set>
                                    <p:animEffect transition="in" filter="randombar(vertical)">
                                      <p:cBhvr>
                                        <p:cTn id="25" dur="10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868362"/>
          </a:xfrm>
        </p:spPr>
        <p:txBody>
          <a:bodyPr/>
          <a:lstStyle/>
          <a:p>
            <a:r>
              <a:rPr lang="en-US" dirty="0" smtClean="0"/>
              <a:t>Core </a:t>
            </a:r>
            <a:r>
              <a:rPr lang="en-US" dirty="0" err="1" smtClean="0"/>
              <a:t>Chartfields</a:t>
            </a:r>
            <a:r>
              <a:rPr lang="en-US" dirty="0" smtClean="0"/>
              <a:t> – Source</a:t>
            </a:r>
            <a:endParaRPr lang="en-US" dirty="0"/>
          </a:p>
        </p:txBody>
      </p:sp>
      <p:sp>
        <p:nvSpPr>
          <p:cNvPr id="5" name="Content Placeholder 5"/>
          <p:cNvSpPr>
            <a:spLocks noGrp="1"/>
          </p:cNvSpPr>
          <p:nvPr>
            <p:ph idx="1"/>
          </p:nvPr>
        </p:nvSpPr>
        <p:spPr>
          <a:xfrm>
            <a:off x="2185736" y="1143000"/>
            <a:ext cx="6629400" cy="4038600"/>
          </a:xfrm>
        </p:spPr>
        <p:txBody>
          <a:bodyPr>
            <a:normAutofit/>
          </a:bodyPr>
          <a:lstStyle/>
          <a:p>
            <a:pPr>
              <a:spcAft>
                <a:spcPts val="1000"/>
              </a:spcAft>
            </a:pPr>
            <a:r>
              <a:rPr lang="en-US" sz="1800" dirty="0" smtClean="0"/>
              <a:t>Source is one of the five core </a:t>
            </a:r>
            <a:r>
              <a:rPr lang="en-US" sz="1800" dirty="0" err="1" smtClean="0"/>
              <a:t>chartfields</a:t>
            </a:r>
            <a:r>
              <a:rPr lang="en-US" sz="1800" dirty="0" smtClean="0"/>
              <a:t> required on all transactions.</a:t>
            </a:r>
          </a:p>
          <a:p>
            <a:pPr>
              <a:spcAft>
                <a:spcPts val="1000"/>
              </a:spcAft>
            </a:pPr>
            <a:r>
              <a:rPr lang="en-US" sz="1800" dirty="0" smtClean="0"/>
              <a:t>The Source is a 5-digit code indicating the </a:t>
            </a:r>
            <a:r>
              <a:rPr lang="en-US" sz="1800" i="1" u="sng" dirty="0" smtClean="0"/>
              <a:t>specific</a:t>
            </a:r>
            <a:r>
              <a:rPr lang="en-US" sz="1800" i="1" dirty="0" smtClean="0"/>
              <a:t> source </a:t>
            </a:r>
            <a:r>
              <a:rPr lang="en-US" sz="1800" dirty="0" smtClean="0"/>
              <a:t>that is supporting your transaction.  </a:t>
            </a:r>
          </a:p>
          <a:p>
            <a:pPr>
              <a:spcAft>
                <a:spcPts val="1000"/>
              </a:spcAft>
            </a:pPr>
            <a:r>
              <a:rPr lang="en-US" sz="1800" dirty="0" smtClean="0"/>
              <a:t>Another way to think about the Source is that it answers the question, </a:t>
            </a:r>
            <a:r>
              <a:rPr lang="en-US" sz="1800" i="1" dirty="0" smtClean="0"/>
              <a:t>What specific funding is supporting my transaction?</a:t>
            </a:r>
          </a:p>
          <a:p>
            <a:pPr lvl="1">
              <a:spcAft>
                <a:spcPts val="1000"/>
              </a:spcAft>
            </a:pPr>
            <a:endParaRPr lang="en-US" sz="1400" dirty="0"/>
          </a:p>
        </p:txBody>
      </p:sp>
      <p:sp>
        <p:nvSpPr>
          <p:cNvPr id="30" name="Rectangle 29"/>
          <p:cNvSpPr/>
          <p:nvPr/>
        </p:nvSpPr>
        <p:spPr>
          <a:xfrm>
            <a:off x="7352096" y="5181600"/>
            <a:ext cx="1463040" cy="54864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Account</a:t>
            </a:r>
            <a:endParaRPr lang="en-US" dirty="0"/>
          </a:p>
        </p:txBody>
      </p:sp>
      <p:sp>
        <p:nvSpPr>
          <p:cNvPr id="31" name="Rectangle 30"/>
          <p:cNvSpPr/>
          <p:nvPr/>
        </p:nvSpPr>
        <p:spPr>
          <a:xfrm>
            <a:off x="2094296" y="5181600"/>
            <a:ext cx="1463040" cy="548640"/>
          </a:xfrm>
          <a:prstGeom prst="rect">
            <a:avLst/>
          </a:prstGeom>
          <a:solidFill>
            <a:srgbClr val="7030A0">
              <a:alpha val="20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Department</a:t>
            </a:r>
            <a:endParaRPr lang="en-US" dirty="0"/>
          </a:p>
        </p:txBody>
      </p:sp>
      <p:sp>
        <p:nvSpPr>
          <p:cNvPr id="32" name="Rectangle 31"/>
          <p:cNvSpPr/>
          <p:nvPr/>
        </p:nvSpPr>
        <p:spPr>
          <a:xfrm>
            <a:off x="365760" y="5181600"/>
            <a:ext cx="1463040" cy="548640"/>
          </a:xfrm>
          <a:prstGeom prst="rect">
            <a:avLst/>
          </a:prstGeom>
          <a:solidFill>
            <a:srgbClr val="0070C0">
              <a:alpha val="2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Business Unit</a:t>
            </a:r>
            <a:endParaRPr lang="en-US" dirty="0"/>
          </a:p>
        </p:txBody>
      </p:sp>
      <p:sp>
        <p:nvSpPr>
          <p:cNvPr id="15" name="Rectangle 14"/>
          <p:cNvSpPr/>
          <p:nvPr/>
        </p:nvSpPr>
        <p:spPr>
          <a:xfrm>
            <a:off x="365760" y="1143000"/>
            <a:ext cx="1463040" cy="38862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Source</a:t>
            </a:r>
            <a:endParaRPr lang="en-US" sz="2400" dirty="0"/>
          </a:p>
        </p:txBody>
      </p:sp>
      <p:sp>
        <p:nvSpPr>
          <p:cNvPr id="17" name="Rectangle 16"/>
          <p:cNvSpPr/>
          <p:nvPr/>
        </p:nvSpPr>
        <p:spPr>
          <a:xfrm>
            <a:off x="3870960" y="5181600"/>
            <a:ext cx="1463040" cy="548640"/>
          </a:xfrm>
          <a:prstGeom prst="rect">
            <a:avLst/>
          </a:prstGeom>
          <a:gradFill>
            <a:gsLst>
              <a:gs pos="0">
                <a:schemeClr val="accent5">
                  <a:alpha val="20000"/>
                </a:schemeClr>
              </a:gs>
              <a:gs pos="100000">
                <a:schemeClr val="accent5">
                  <a:lumMod val="60000"/>
                  <a:lumOff val="40000"/>
                </a:schemeClr>
              </a:gs>
            </a:gsLst>
            <a:lin ang="0" scaled="1"/>
          </a:gra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Fund</a:t>
            </a:r>
            <a:endParaRPr lang="en-US" dirty="0"/>
          </a:p>
        </p:txBody>
      </p:sp>
    </p:spTree>
    <p:extLst>
      <p:ext uri="{BB962C8B-B14F-4D97-AF65-F5344CB8AC3E}">
        <p14:creationId xmlns:p14="http://schemas.microsoft.com/office/powerpoint/2010/main" val="106773214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mph" presetSubtype="0" fill="hold" grpId="0" nodeType="withEffect">
                                  <p:stCondLst>
                                    <p:cond delay="0"/>
                                  </p:stCondLst>
                                  <p:childTnLst>
                                    <p:animClr clrSpc="hsl" dir="cw">
                                      <p:cBhvr override="childStyle">
                                        <p:cTn id="6" dur="1000" fill="hold"/>
                                        <p:tgtEl>
                                          <p:spTgt spid="30"/>
                                        </p:tgtEl>
                                        <p:attrNameLst>
                                          <p:attrName>style.color</p:attrName>
                                        </p:attrNameLst>
                                      </p:cBhvr>
                                      <p:by>
                                        <p:hsl h="0" s="-70588" l="0"/>
                                      </p:by>
                                    </p:animClr>
                                    <p:animClr clrSpc="hsl" dir="cw">
                                      <p:cBhvr>
                                        <p:cTn id="7" dur="1000" fill="hold"/>
                                        <p:tgtEl>
                                          <p:spTgt spid="30"/>
                                        </p:tgtEl>
                                        <p:attrNameLst>
                                          <p:attrName>fillcolor</p:attrName>
                                        </p:attrNameLst>
                                      </p:cBhvr>
                                      <p:by>
                                        <p:hsl h="0" s="-70588" l="0"/>
                                      </p:by>
                                    </p:animClr>
                                    <p:animClr clrSpc="hsl" dir="cw">
                                      <p:cBhvr>
                                        <p:cTn id="8" dur="1000" fill="hold"/>
                                        <p:tgtEl>
                                          <p:spTgt spid="30"/>
                                        </p:tgtEl>
                                        <p:attrNameLst>
                                          <p:attrName>stroke.color</p:attrName>
                                        </p:attrNameLst>
                                      </p:cBhvr>
                                      <p:by>
                                        <p:hsl h="0" s="-70588" l="0"/>
                                      </p:by>
                                    </p:animClr>
                                    <p:set>
                                      <p:cBhvr>
                                        <p:cTn id="9" dur="1000" fill="hold"/>
                                        <p:tgtEl>
                                          <p:spTgt spid="30"/>
                                        </p:tgtEl>
                                        <p:attrNameLst>
                                          <p:attrName>fill.type</p:attrName>
                                        </p:attrNameLst>
                                      </p:cBhvr>
                                      <p:to>
                                        <p:strVal val="solid"/>
                                      </p:to>
                                    </p:set>
                                  </p:childTnLst>
                                </p:cTn>
                              </p:par>
                              <p:par>
                                <p:cTn id="10" presetID="25" presetClass="emph" presetSubtype="0" fill="hold" grpId="0" nodeType="withEffect">
                                  <p:stCondLst>
                                    <p:cond delay="0"/>
                                  </p:stCondLst>
                                  <p:childTnLst>
                                    <p:animClr clrSpc="hsl" dir="cw">
                                      <p:cBhvr override="childStyle">
                                        <p:cTn id="11" dur="1000" fill="hold"/>
                                        <p:tgtEl>
                                          <p:spTgt spid="31"/>
                                        </p:tgtEl>
                                        <p:attrNameLst>
                                          <p:attrName>style.color</p:attrName>
                                        </p:attrNameLst>
                                      </p:cBhvr>
                                      <p:by>
                                        <p:hsl h="0" s="-70588" l="0"/>
                                      </p:by>
                                    </p:animClr>
                                    <p:animClr clrSpc="hsl" dir="cw">
                                      <p:cBhvr>
                                        <p:cTn id="12" dur="1000" fill="hold"/>
                                        <p:tgtEl>
                                          <p:spTgt spid="31"/>
                                        </p:tgtEl>
                                        <p:attrNameLst>
                                          <p:attrName>fillcolor</p:attrName>
                                        </p:attrNameLst>
                                      </p:cBhvr>
                                      <p:by>
                                        <p:hsl h="0" s="-70588" l="0"/>
                                      </p:by>
                                    </p:animClr>
                                    <p:animClr clrSpc="hsl" dir="cw">
                                      <p:cBhvr>
                                        <p:cTn id="13" dur="1000" fill="hold"/>
                                        <p:tgtEl>
                                          <p:spTgt spid="31"/>
                                        </p:tgtEl>
                                        <p:attrNameLst>
                                          <p:attrName>stroke.color</p:attrName>
                                        </p:attrNameLst>
                                      </p:cBhvr>
                                      <p:by>
                                        <p:hsl h="0" s="-70588" l="0"/>
                                      </p:by>
                                    </p:animClr>
                                    <p:set>
                                      <p:cBhvr>
                                        <p:cTn id="14" dur="1000" fill="hold"/>
                                        <p:tgtEl>
                                          <p:spTgt spid="31"/>
                                        </p:tgtEl>
                                        <p:attrNameLst>
                                          <p:attrName>fill.type</p:attrName>
                                        </p:attrNameLst>
                                      </p:cBhvr>
                                      <p:to>
                                        <p:strVal val="solid"/>
                                      </p:to>
                                    </p:set>
                                  </p:childTnLst>
                                </p:cTn>
                              </p:par>
                              <p:par>
                                <p:cTn id="15" presetID="25" presetClass="emph" presetSubtype="0" fill="hold" grpId="0" nodeType="withEffect">
                                  <p:stCondLst>
                                    <p:cond delay="0"/>
                                  </p:stCondLst>
                                  <p:childTnLst>
                                    <p:animClr clrSpc="hsl" dir="cw">
                                      <p:cBhvr override="childStyle">
                                        <p:cTn id="16" dur="1000" fill="hold"/>
                                        <p:tgtEl>
                                          <p:spTgt spid="32"/>
                                        </p:tgtEl>
                                        <p:attrNameLst>
                                          <p:attrName>style.color</p:attrName>
                                        </p:attrNameLst>
                                      </p:cBhvr>
                                      <p:by>
                                        <p:hsl h="0" s="-70588" l="0"/>
                                      </p:by>
                                    </p:animClr>
                                    <p:animClr clrSpc="hsl" dir="cw">
                                      <p:cBhvr>
                                        <p:cTn id="17" dur="1000" fill="hold"/>
                                        <p:tgtEl>
                                          <p:spTgt spid="32"/>
                                        </p:tgtEl>
                                        <p:attrNameLst>
                                          <p:attrName>fillcolor</p:attrName>
                                        </p:attrNameLst>
                                      </p:cBhvr>
                                      <p:by>
                                        <p:hsl h="0" s="-70588" l="0"/>
                                      </p:by>
                                    </p:animClr>
                                    <p:animClr clrSpc="hsl" dir="cw">
                                      <p:cBhvr>
                                        <p:cTn id="18" dur="1000" fill="hold"/>
                                        <p:tgtEl>
                                          <p:spTgt spid="32"/>
                                        </p:tgtEl>
                                        <p:attrNameLst>
                                          <p:attrName>stroke.color</p:attrName>
                                        </p:attrNameLst>
                                      </p:cBhvr>
                                      <p:by>
                                        <p:hsl h="0" s="-70588" l="0"/>
                                      </p:by>
                                    </p:animClr>
                                    <p:set>
                                      <p:cBhvr>
                                        <p:cTn id="19" dur="1000" fill="hold"/>
                                        <p:tgtEl>
                                          <p:spTgt spid="32"/>
                                        </p:tgtEl>
                                        <p:attrNameLst>
                                          <p:attrName>fill.type</p:attrName>
                                        </p:attrNameLst>
                                      </p:cBhvr>
                                      <p:to>
                                        <p:strVal val="solid"/>
                                      </p:to>
                                    </p:set>
                                  </p:childTnLst>
                                </p:cTn>
                              </p:par>
                            </p:childTnLst>
                          </p:cTn>
                        </p:par>
                        <p:par>
                          <p:cTn id="20" fill="hold">
                            <p:stCondLst>
                              <p:cond delay="1000"/>
                            </p:stCondLst>
                            <p:childTnLst>
                              <p:par>
                                <p:cTn id="21" presetID="14" presetClass="entr" presetSubtype="10" fill="hold" grpId="0" nodeType="afterEffect">
                                  <p:stCondLst>
                                    <p:cond delay="0"/>
                                  </p:stCondLst>
                                  <p:iterate type="wd">
                                    <p:tmPct val="10000"/>
                                  </p:iterate>
                                  <p:childTnLst>
                                    <p:set>
                                      <p:cBhvr>
                                        <p:cTn id="22" dur="1" fill="hold">
                                          <p:stCondLst>
                                            <p:cond delay="0"/>
                                          </p:stCondLst>
                                        </p:cTn>
                                        <p:tgtEl>
                                          <p:spTgt spid="5">
                                            <p:txEl>
                                              <p:pRg st="0" end="0"/>
                                            </p:txEl>
                                          </p:spTgt>
                                        </p:tgtEl>
                                        <p:attrNameLst>
                                          <p:attrName>style.visibility</p:attrName>
                                        </p:attrNameLst>
                                      </p:cBhvr>
                                      <p:to>
                                        <p:strVal val="visible"/>
                                      </p:to>
                                    </p:set>
                                    <p:animEffect transition="in" filter="randombar(horizontal)">
                                      <p:cBhvr>
                                        <p:cTn id="23" dur="1000"/>
                                        <p:tgtEl>
                                          <p:spTgt spid="5">
                                            <p:txEl>
                                              <p:pRg st="0" end="0"/>
                                            </p:txEl>
                                          </p:spTgt>
                                        </p:tgtEl>
                                      </p:cBhvr>
                                    </p:animEffect>
                                  </p:childTnLst>
                                </p:cTn>
                              </p:par>
                            </p:childTnLst>
                          </p:cTn>
                        </p:par>
                        <p:par>
                          <p:cTn id="24" fill="hold">
                            <p:stCondLst>
                              <p:cond delay="3200"/>
                            </p:stCondLst>
                            <p:childTnLst>
                              <p:par>
                                <p:cTn id="25" presetID="14" presetClass="entr" presetSubtype="10" fill="hold" grpId="0" nodeType="afterEffect">
                                  <p:stCondLst>
                                    <p:cond delay="0"/>
                                  </p:stCondLst>
                                  <p:iterate type="wd">
                                    <p:tmPct val="10000"/>
                                  </p:iterate>
                                  <p:childTnLst>
                                    <p:set>
                                      <p:cBhvr>
                                        <p:cTn id="26" dur="1" fill="hold">
                                          <p:stCondLst>
                                            <p:cond delay="0"/>
                                          </p:stCondLst>
                                        </p:cTn>
                                        <p:tgtEl>
                                          <p:spTgt spid="5">
                                            <p:txEl>
                                              <p:pRg st="1" end="1"/>
                                            </p:txEl>
                                          </p:spTgt>
                                        </p:tgtEl>
                                        <p:attrNameLst>
                                          <p:attrName>style.visibility</p:attrName>
                                        </p:attrNameLst>
                                      </p:cBhvr>
                                      <p:to>
                                        <p:strVal val="visible"/>
                                      </p:to>
                                    </p:set>
                                    <p:animEffect transition="in" filter="randombar(horizontal)">
                                      <p:cBhvr>
                                        <p:cTn id="27" dur="1000"/>
                                        <p:tgtEl>
                                          <p:spTgt spid="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iterate type="wd">
                                    <p:tmPct val="10000"/>
                                  </p:iterate>
                                  <p:childTnLst>
                                    <p:set>
                                      <p:cBhvr>
                                        <p:cTn id="31" dur="1" fill="hold">
                                          <p:stCondLst>
                                            <p:cond delay="0"/>
                                          </p:stCondLst>
                                        </p:cTn>
                                        <p:tgtEl>
                                          <p:spTgt spid="5">
                                            <p:txEl>
                                              <p:pRg st="2" end="2"/>
                                            </p:txEl>
                                          </p:spTgt>
                                        </p:tgtEl>
                                        <p:attrNameLst>
                                          <p:attrName>style.visibility</p:attrName>
                                        </p:attrNameLst>
                                      </p:cBhvr>
                                      <p:to>
                                        <p:strVal val="visible"/>
                                      </p:to>
                                    </p:set>
                                    <p:animEffect transition="in" filter="randombar(horizontal)">
                                      <p:cBhvr>
                                        <p:cTn id="32" dur="1000"/>
                                        <p:tgtEl>
                                          <p:spTgt spid="5">
                                            <p:txEl>
                                              <p:pRg st="2" end="2"/>
                                            </p:txEl>
                                          </p:spTgt>
                                        </p:tgtEl>
                                      </p:cBhvr>
                                    </p:animEffect>
                                  </p:childTnLst>
                                </p:cTn>
                              </p:par>
                              <p:par>
                                <p:cTn id="33" presetID="25" presetClass="emph" presetSubtype="0" fill="hold" grpId="0" nodeType="withEffect">
                                  <p:stCondLst>
                                    <p:cond delay="0"/>
                                  </p:stCondLst>
                                  <p:childTnLst>
                                    <p:animClr clrSpc="hsl" dir="cw">
                                      <p:cBhvr override="childStyle">
                                        <p:cTn id="34" dur="1000" fill="hold"/>
                                        <p:tgtEl>
                                          <p:spTgt spid="17"/>
                                        </p:tgtEl>
                                        <p:attrNameLst>
                                          <p:attrName>style.color</p:attrName>
                                        </p:attrNameLst>
                                      </p:cBhvr>
                                      <p:by>
                                        <p:hsl h="0" s="-70588" l="0"/>
                                      </p:by>
                                    </p:animClr>
                                    <p:animClr clrSpc="hsl" dir="cw">
                                      <p:cBhvr>
                                        <p:cTn id="35" dur="1000" fill="hold"/>
                                        <p:tgtEl>
                                          <p:spTgt spid="17"/>
                                        </p:tgtEl>
                                        <p:attrNameLst>
                                          <p:attrName>fillcolor</p:attrName>
                                        </p:attrNameLst>
                                      </p:cBhvr>
                                      <p:by>
                                        <p:hsl h="0" s="-70588" l="0"/>
                                      </p:by>
                                    </p:animClr>
                                    <p:animClr clrSpc="hsl" dir="cw">
                                      <p:cBhvr>
                                        <p:cTn id="36" dur="1000" fill="hold"/>
                                        <p:tgtEl>
                                          <p:spTgt spid="17"/>
                                        </p:tgtEl>
                                        <p:attrNameLst>
                                          <p:attrName>stroke.color</p:attrName>
                                        </p:attrNameLst>
                                      </p:cBhvr>
                                      <p:by>
                                        <p:hsl h="0" s="-70588" l="0"/>
                                      </p:by>
                                    </p:animClr>
                                    <p:set>
                                      <p:cBhvr>
                                        <p:cTn id="37" dur="1000" fill="hold"/>
                                        <p:tgtEl>
                                          <p:spTgt spid="1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0" grpId="0" animBg="1"/>
      <p:bldP spid="31" grpId="0" animBg="1"/>
      <p:bldP spid="32"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868362"/>
          </a:xfrm>
        </p:spPr>
        <p:txBody>
          <a:bodyPr/>
          <a:lstStyle/>
          <a:p>
            <a:r>
              <a:rPr lang="en-US" dirty="0" smtClean="0"/>
              <a:t>Core </a:t>
            </a:r>
            <a:r>
              <a:rPr lang="en-US" dirty="0" err="1" smtClean="0"/>
              <a:t>Chartfields</a:t>
            </a:r>
            <a:r>
              <a:rPr lang="en-US" dirty="0" smtClean="0"/>
              <a:t> – Source</a:t>
            </a:r>
            <a:endParaRPr lang="en-US" dirty="0"/>
          </a:p>
        </p:txBody>
      </p:sp>
      <p:sp>
        <p:nvSpPr>
          <p:cNvPr id="5" name="Content Placeholder 5"/>
          <p:cNvSpPr>
            <a:spLocks noGrp="1"/>
          </p:cNvSpPr>
          <p:nvPr>
            <p:ph idx="1"/>
          </p:nvPr>
        </p:nvSpPr>
        <p:spPr>
          <a:xfrm>
            <a:off x="304800" y="1143000"/>
            <a:ext cx="8510336" cy="1524000"/>
          </a:xfrm>
        </p:spPr>
        <p:txBody>
          <a:bodyPr>
            <a:normAutofit/>
          </a:bodyPr>
          <a:lstStyle/>
          <a:p>
            <a:pPr>
              <a:spcAft>
                <a:spcPts val="800"/>
              </a:spcAft>
            </a:pPr>
            <a:r>
              <a:rPr lang="en-US" sz="1800" dirty="0" smtClean="0"/>
              <a:t>Each major fund group has a specific range of Sources.</a:t>
            </a:r>
          </a:p>
          <a:p>
            <a:pPr>
              <a:spcAft>
                <a:spcPts val="800"/>
              </a:spcAft>
            </a:pPr>
            <a:r>
              <a:rPr lang="en-US" sz="1800" dirty="0" smtClean="0"/>
              <a:t>You may recognize the term “major fund group” from Unit# 2, Fund-Deep Dive. The major fund group may be determined by looking at the first 3 digits of the 5-digit Fund.</a:t>
            </a:r>
          </a:p>
          <a:p>
            <a:pPr>
              <a:spcAft>
                <a:spcPts val="800"/>
              </a:spcAft>
            </a:pPr>
            <a:endParaRPr lang="en-US" sz="1800" dirty="0"/>
          </a:p>
          <a:p>
            <a:pPr lvl="1">
              <a:spcAft>
                <a:spcPts val="800"/>
              </a:spcAft>
            </a:pPr>
            <a:endParaRPr lang="en-US" sz="1400" dirty="0"/>
          </a:p>
        </p:txBody>
      </p:sp>
      <p:grpSp>
        <p:nvGrpSpPr>
          <p:cNvPr id="9" name="Group 8"/>
          <p:cNvGrpSpPr/>
          <p:nvPr/>
        </p:nvGrpSpPr>
        <p:grpSpPr>
          <a:xfrm>
            <a:off x="685800" y="2743200"/>
            <a:ext cx="3657600" cy="1186943"/>
            <a:chOff x="3429000" y="3328630"/>
            <a:chExt cx="4062664" cy="1243370"/>
          </a:xfrm>
        </p:grpSpPr>
        <p:sp>
          <p:nvSpPr>
            <p:cNvPr id="10" name="Rectangle 9"/>
            <p:cNvSpPr/>
            <p:nvPr/>
          </p:nvSpPr>
          <p:spPr>
            <a:xfrm>
              <a:off x="3429000" y="3328630"/>
              <a:ext cx="4062664" cy="1243370"/>
            </a:xfrm>
            <a:prstGeom prst="rect">
              <a:avLst/>
            </a:prstGeom>
            <a:gradFill flip="none" rotWithShape="1">
              <a:gsLst>
                <a:gs pos="0">
                  <a:schemeClr val="accent5"/>
                </a:gs>
                <a:gs pos="100000">
                  <a:schemeClr val="accent5">
                    <a:lumMod val="60000"/>
                    <a:lumOff val="40000"/>
                  </a:schemeClr>
                </a:gs>
              </a:gsLst>
              <a:lin ang="0" scaled="1"/>
              <a:tileRect/>
            </a:gra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1" name="TextBox 7"/>
            <p:cNvSpPr txBox="1"/>
            <p:nvPr/>
          </p:nvSpPr>
          <p:spPr>
            <a:xfrm>
              <a:off x="3678869" y="4097063"/>
              <a:ext cx="2442863" cy="34711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Major Fund Group</a:t>
              </a:r>
              <a:endParaRPr lang="en-US" dirty="0"/>
            </a:p>
          </p:txBody>
        </p:sp>
        <p:sp>
          <p:nvSpPr>
            <p:cNvPr id="12" name="TextBox 33"/>
            <p:cNvSpPr txBox="1"/>
            <p:nvPr/>
          </p:nvSpPr>
          <p:spPr>
            <a:xfrm>
              <a:off x="5979106" y="4086097"/>
              <a:ext cx="1447800" cy="34711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Purpose</a:t>
              </a:r>
              <a:endParaRPr lang="en-US" dirty="0"/>
            </a:p>
          </p:txBody>
        </p:sp>
        <p:sp>
          <p:nvSpPr>
            <p:cNvPr id="13" name="TextBox 34"/>
            <p:cNvSpPr txBox="1"/>
            <p:nvPr/>
          </p:nvSpPr>
          <p:spPr>
            <a:xfrm>
              <a:off x="5079748" y="3781605"/>
              <a:ext cx="118110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schemeClr val="bg2"/>
                  </a:solidFill>
                </a:rPr>
                <a:t>2XX XX</a:t>
              </a:r>
              <a:endParaRPr lang="en-US" dirty="0">
                <a:solidFill>
                  <a:schemeClr val="bg2"/>
                </a:solidFill>
              </a:endParaRPr>
            </a:p>
          </p:txBody>
        </p:sp>
      </p:grpSp>
      <p:sp>
        <p:nvSpPr>
          <p:cNvPr id="3" name="Rounded Rectangle 2"/>
          <p:cNvSpPr/>
          <p:nvPr/>
        </p:nvSpPr>
        <p:spPr>
          <a:xfrm>
            <a:off x="784091" y="3213777"/>
            <a:ext cx="1978159" cy="753886"/>
          </a:xfrm>
          <a:prstGeom prst="roundRect">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Content Placeholder 5"/>
          <p:cNvSpPr txBox="1">
            <a:spLocks/>
          </p:cNvSpPr>
          <p:nvPr/>
        </p:nvSpPr>
        <p:spPr>
          <a:xfrm>
            <a:off x="304800" y="4267200"/>
            <a:ext cx="8510336" cy="2110934"/>
          </a:xfrm>
          <a:prstGeom prst="rect">
            <a:avLst/>
          </a:prstGeom>
        </p:spPr>
        <p:txBody>
          <a:bodyPr vert="horz" lIns="0" tIns="45720" rIns="0" bIns="45720" rtlCol="0">
            <a:normAutofit/>
          </a:bodyPr>
          <a:lst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pPr>
              <a:spcAft>
                <a:spcPts val="800"/>
              </a:spcAft>
            </a:pPr>
            <a:r>
              <a:rPr lang="en-US" sz="1800" dirty="0" smtClean="0"/>
              <a:t>Fund and Source should be thought of as a pair. If a Source is entered with an incorrectly paired Fund in </a:t>
            </a:r>
            <a:r>
              <a:rPr lang="en-US" sz="1800" dirty="0" err="1" smtClean="0"/>
              <a:t>ConnectCarolina</a:t>
            </a:r>
            <a:r>
              <a:rPr lang="en-US" sz="1800" dirty="0" smtClean="0"/>
              <a:t>, the transaction will be flagged as a “combo edit” error. </a:t>
            </a:r>
            <a:r>
              <a:rPr lang="en-US" sz="1800" dirty="0"/>
              <a:t> </a:t>
            </a:r>
            <a:r>
              <a:rPr lang="en-US" sz="1800" dirty="0" smtClean="0"/>
              <a:t>The transaction will not process until the Fund-Source pairing is correct.</a:t>
            </a:r>
          </a:p>
        </p:txBody>
      </p:sp>
      <p:sp>
        <p:nvSpPr>
          <p:cNvPr id="18" name="Rectangle 17"/>
          <p:cNvSpPr/>
          <p:nvPr/>
        </p:nvSpPr>
        <p:spPr>
          <a:xfrm>
            <a:off x="5029200" y="2743200"/>
            <a:ext cx="3657600" cy="1186943"/>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Source</a:t>
            </a:r>
            <a:endParaRPr lang="en-US" b="1" dirty="0" smtClean="0">
              <a:solidFill>
                <a:schemeClr val="bg2"/>
              </a:solidFill>
            </a:endParaRPr>
          </a:p>
          <a:p>
            <a:pPr algn="ctr"/>
            <a:r>
              <a:rPr lang="en-US" dirty="0" smtClean="0">
                <a:solidFill>
                  <a:schemeClr val="bg2"/>
                </a:solidFill>
              </a:rPr>
              <a:t>XXXXX</a:t>
            </a:r>
          </a:p>
        </p:txBody>
      </p:sp>
      <p:cxnSp>
        <p:nvCxnSpPr>
          <p:cNvPr id="6" name="Straight Connector 5"/>
          <p:cNvCxnSpPr>
            <a:stCxn id="10" idx="3"/>
            <a:endCxn id="18" idx="1"/>
          </p:cNvCxnSpPr>
          <p:nvPr/>
        </p:nvCxnSpPr>
        <p:spPr>
          <a:xfrm>
            <a:off x="4343400" y="3336672"/>
            <a:ext cx="685800"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33"/>
          <p:cNvSpPr txBox="1"/>
          <p:nvPr/>
        </p:nvSpPr>
        <p:spPr>
          <a:xfrm>
            <a:off x="2322115" y="2844445"/>
            <a:ext cx="95448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t>Fund</a:t>
            </a:r>
            <a:endParaRPr lang="en-US" b="1" dirty="0"/>
          </a:p>
        </p:txBody>
      </p:sp>
    </p:spTree>
    <p:extLst>
      <p:ext uri="{BB962C8B-B14F-4D97-AF65-F5344CB8AC3E}">
        <p14:creationId xmlns:p14="http://schemas.microsoft.com/office/powerpoint/2010/main" val="285481722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iterate type="wd">
                                    <p:tmPct val="10000"/>
                                  </p:iterate>
                                  <p:childTnLst>
                                    <p:set>
                                      <p:cBhvr>
                                        <p:cTn id="11"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2" dur="1000"/>
                                        <p:tgtEl>
                                          <p:spTgt spid="5">
                                            <p:txEl>
                                              <p:pRg st="1" end="1"/>
                                            </p:txEl>
                                          </p:spTgt>
                                        </p:tgtEl>
                                      </p:cBhvr>
                                    </p:animEffect>
                                  </p:childTnLst>
                                </p:cTn>
                              </p:par>
                            </p:childTnLst>
                          </p:cTn>
                        </p:par>
                        <p:par>
                          <p:cTn id="13" fill="hold">
                            <p:stCondLst>
                              <p:cond delay="4600"/>
                            </p:stCondLst>
                            <p:childTnLst>
                              <p:par>
                                <p:cTn id="14" presetID="14" presetClass="entr" presetSubtype="10" fill="hold" grpId="0" nodeType="afterEffect">
                                  <p:stCondLst>
                                    <p:cond delay="0"/>
                                  </p:stCondLst>
                                  <p:iterate type="wd">
                                    <p:tmPct val="10000"/>
                                  </p:iterate>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randombar(horizontal)">
                                      <p:cBhvr>
                                        <p:cTn id="16" dur="1000"/>
                                        <p:tgtEl>
                                          <p:spTgt spid="16">
                                            <p:txEl>
                                              <p:pRg st="0" end="0"/>
                                            </p:txEl>
                                          </p:spTgt>
                                        </p:tgtEl>
                                      </p:cBhvr>
                                    </p:animEffect>
                                  </p:childTnLst>
                                </p:cTn>
                              </p:par>
                            </p:childTnLst>
                          </p:cTn>
                        </p:par>
                        <p:par>
                          <p:cTn id="17" fill="hold">
                            <p:stCondLst>
                              <p:cond delay="10400"/>
                            </p:stCondLst>
                            <p:childTnLst>
                              <p:par>
                                <p:cTn id="18" presetID="10" presetClass="entr" presetSubtype="0" fill="hold" grpId="0"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6" grpId="0" build="p"/>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868362"/>
          </a:xfrm>
        </p:spPr>
        <p:txBody>
          <a:bodyPr/>
          <a:lstStyle/>
          <a:p>
            <a:r>
              <a:rPr lang="en-US" dirty="0" smtClean="0"/>
              <a:t>Fund-Source Pairings</a:t>
            </a:r>
            <a:endParaRPr lang="en-US" dirty="0"/>
          </a:p>
        </p:txBody>
      </p:sp>
      <p:sp>
        <p:nvSpPr>
          <p:cNvPr id="5" name="Content Placeholder 5"/>
          <p:cNvSpPr>
            <a:spLocks noGrp="1"/>
          </p:cNvSpPr>
          <p:nvPr>
            <p:ph idx="1"/>
          </p:nvPr>
        </p:nvSpPr>
        <p:spPr>
          <a:xfrm>
            <a:off x="327504" y="1066800"/>
            <a:ext cx="8587895" cy="3276600"/>
          </a:xfrm>
        </p:spPr>
        <p:txBody>
          <a:bodyPr>
            <a:normAutofit/>
          </a:bodyPr>
          <a:lstStyle/>
          <a:p>
            <a:pPr>
              <a:spcAft>
                <a:spcPts val="1000"/>
              </a:spcAft>
            </a:pPr>
            <a:r>
              <a:rPr lang="en-US" sz="1800" dirty="0" smtClean="0"/>
              <a:t>In the next 7 slides, the proper fund-source pairings will be presented by major fund group. The table below is an example of how data will be presented.</a:t>
            </a:r>
          </a:p>
          <a:p>
            <a:pPr>
              <a:spcAft>
                <a:spcPts val="1000"/>
              </a:spcAft>
            </a:pPr>
            <a:r>
              <a:rPr lang="en-US" sz="1800" dirty="0" smtClean="0"/>
              <a:t>There is no need to memorize the Source codes. Try to become familiar with the way the Fund and Source ranges are presented in the table focusing on the proper Source ranges paired with each major fund group.</a:t>
            </a:r>
          </a:p>
          <a:p>
            <a:pPr>
              <a:spcAft>
                <a:spcPts val="1000"/>
              </a:spcAft>
            </a:pPr>
            <a:r>
              <a:rPr lang="en-US" sz="1800" dirty="0" smtClean="0"/>
              <a:t>This table format will be similar to the </a:t>
            </a:r>
            <a:r>
              <a:rPr lang="en-US" sz="1800" dirty="0" err="1" smtClean="0"/>
              <a:t>Chartfields</a:t>
            </a:r>
            <a:r>
              <a:rPr lang="en-US" sz="1800" dirty="0" smtClean="0"/>
              <a:t> Quick Reference Card (QRC) that will be prepared for each department. The QRC will be a comprehensive listing of all Sources applicable for each department listed by major fund group.</a:t>
            </a:r>
          </a:p>
          <a:p>
            <a:pPr marL="68580" indent="0">
              <a:spcAft>
                <a:spcPts val="1000"/>
              </a:spcAft>
              <a:buNone/>
            </a:pPr>
            <a:endParaRPr lang="en-US" sz="1800" dirty="0" smtClean="0"/>
          </a:p>
          <a:p>
            <a:pPr>
              <a:spcAft>
                <a:spcPts val="1000"/>
              </a:spcAft>
            </a:pPr>
            <a:endParaRPr lang="en-US" sz="1400" dirty="0"/>
          </a:p>
        </p:txBody>
      </p:sp>
      <p:sp>
        <p:nvSpPr>
          <p:cNvPr id="10" name="Rectangle 9"/>
          <p:cNvSpPr/>
          <p:nvPr/>
        </p:nvSpPr>
        <p:spPr>
          <a:xfrm>
            <a:off x="533400" y="-1447800"/>
            <a:ext cx="3657600" cy="939778"/>
          </a:xfrm>
          <a:prstGeom prst="rect">
            <a:avLst/>
          </a:prstGeom>
          <a:gradFill flip="none" rotWithShape="1">
            <a:gsLst>
              <a:gs pos="0">
                <a:schemeClr val="accent5"/>
              </a:gs>
              <a:gs pos="100000">
                <a:schemeClr val="accent5">
                  <a:lumMod val="60000"/>
                  <a:lumOff val="40000"/>
                </a:schemeClr>
              </a:gs>
            </a:gsLst>
            <a:lin ang="0" scaled="1"/>
            <a:tileRect/>
          </a:gra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1" name="TextBox 7"/>
          <p:cNvSpPr txBox="1"/>
          <p:nvPr/>
        </p:nvSpPr>
        <p:spPr>
          <a:xfrm>
            <a:off x="625048" y="-877355"/>
            <a:ext cx="2108098"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Major Fund Group</a:t>
            </a:r>
            <a:endParaRPr lang="en-US" dirty="0"/>
          </a:p>
        </p:txBody>
      </p:sp>
      <p:sp>
        <p:nvSpPr>
          <p:cNvPr id="12" name="TextBox 33"/>
          <p:cNvSpPr txBox="1"/>
          <p:nvPr/>
        </p:nvSpPr>
        <p:spPr>
          <a:xfrm>
            <a:off x="2733145" y="-877355"/>
            <a:ext cx="160215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Purpose</a:t>
            </a:r>
            <a:endParaRPr lang="en-US" dirty="0"/>
          </a:p>
        </p:txBody>
      </p:sp>
      <p:sp>
        <p:nvSpPr>
          <p:cNvPr id="13" name="TextBox 34"/>
          <p:cNvSpPr txBox="1"/>
          <p:nvPr/>
        </p:nvSpPr>
        <p:spPr>
          <a:xfrm>
            <a:off x="1893377" y="-1154969"/>
            <a:ext cx="1307023" cy="39296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schemeClr val="bg2"/>
                </a:solidFill>
              </a:rPr>
              <a:t>2XX XX</a:t>
            </a:r>
            <a:endParaRPr lang="en-US" dirty="0">
              <a:solidFill>
                <a:schemeClr val="bg2"/>
              </a:solidFill>
            </a:endParaRPr>
          </a:p>
        </p:txBody>
      </p:sp>
      <p:sp>
        <p:nvSpPr>
          <p:cNvPr id="16" name="Rectangle 15"/>
          <p:cNvSpPr/>
          <p:nvPr/>
        </p:nvSpPr>
        <p:spPr>
          <a:xfrm>
            <a:off x="4800600" y="-1447800"/>
            <a:ext cx="3657600" cy="939778"/>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t>Source</a:t>
            </a:r>
            <a:endParaRPr lang="en-US" b="1" dirty="0" smtClean="0">
              <a:solidFill>
                <a:schemeClr val="bg2"/>
              </a:solidFill>
            </a:endParaRPr>
          </a:p>
          <a:p>
            <a:pPr algn="ctr"/>
            <a:r>
              <a:rPr lang="en-US" dirty="0" smtClean="0">
                <a:solidFill>
                  <a:schemeClr val="bg2"/>
                </a:solidFill>
              </a:rPr>
              <a:t>XXXXX</a:t>
            </a:r>
          </a:p>
          <a:p>
            <a:pPr algn="ctr"/>
            <a:endParaRPr lang="en-US" dirty="0"/>
          </a:p>
        </p:txBody>
      </p:sp>
      <p:cxnSp>
        <p:nvCxnSpPr>
          <p:cNvPr id="18" name="Straight Connector 17"/>
          <p:cNvCxnSpPr>
            <a:stCxn id="10" idx="3"/>
            <a:endCxn id="16" idx="1"/>
          </p:cNvCxnSpPr>
          <p:nvPr/>
        </p:nvCxnSpPr>
        <p:spPr>
          <a:xfrm>
            <a:off x="4191000" y="-977911"/>
            <a:ext cx="6096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33"/>
          <p:cNvSpPr txBox="1"/>
          <p:nvPr/>
        </p:nvSpPr>
        <p:spPr>
          <a:xfrm>
            <a:off x="2019300" y="-1447801"/>
            <a:ext cx="95448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t>Fund</a:t>
            </a:r>
            <a:endParaRPr lang="en-US" b="1" dirty="0"/>
          </a:p>
        </p:txBody>
      </p:sp>
      <p:graphicFrame>
        <p:nvGraphicFramePr>
          <p:cNvPr id="14" name="Table 13"/>
          <p:cNvGraphicFramePr>
            <a:graphicFrameLocks noGrp="1"/>
          </p:cNvGraphicFramePr>
          <p:nvPr>
            <p:extLst>
              <p:ext uri="{D42A27DB-BD31-4B8C-83A1-F6EECF244321}">
                <p14:modId xmlns:p14="http://schemas.microsoft.com/office/powerpoint/2010/main" val="281764807"/>
              </p:ext>
            </p:extLst>
          </p:nvPr>
        </p:nvGraphicFramePr>
        <p:xfrm>
          <a:off x="457200" y="4495800"/>
          <a:ext cx="8305800" cy="2133599"/>
        </p:xfrm>
        <a:graphic>
          <a:graphicData uri="http://schemas.openxmlformats.org/drawingml/2006/table">
            <a:tbl>
              <a:tblPr firstRow="1" bandRow="1">
                <a:tableStyleId>{2D5ABB26-0587-4C30-8999-92F81FD0307C}</a:tableStyleId>
              </a:tblPr>
              <a:tblGrid>
                <a:gridCol w="3733800"/>
                <a:gridCol w="4572000"/>
              </a:tblGrid>
              <a:tr h="391026">
                <a:tc>
                  <a:txBody>
                    <a:bodyPr/>
                    <a:lstStyle/>
                    <a:p>
                      <a:r>
                        <a:rPr lang="en-US" b="1" dirty="0" smtClean="0">
                          <a:solidFill>
                            <a:schemeClr val="bg2"/>
                          </a:solidFill>
                        </a:rPr>
                        <a:t>Major Fund Group</a:t>
                      </a:r>
                      <a:endParaRPr lang="en-US" b="1" dirty="0">
                        <a:solidFill>
                          <a:schemeClr val="bg2"/>
                        </a:solidFill>
                      </a:endParaRPr>
                    </a:p>
                  </a:txBody>
                  <a:tcPr>
                    <a:lnL>
                      <a:noFill/>
                    </a:lnL>
                    <a:lnR w="12700" cap="flat" cmpd="sng" algn="ctr">
                      <a:solidFill>
                        <a:schemeClr val="tx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0" scaled="1"/>
                      <a:tileRect/>
                    </a:gradFill>
                  </a:tcPr>
                </a:tc>
                <a:tc>
                  <a:txBody>
                    <a:bodyPr/>
                    <a:lstStyle/>
                    <a:p>
                      <a:r>
                        <a:rPr lang="en-US" b="1" dirty="0" smtClean="0">
                          <a:solidFill>
                            <a:schemeClr val="bg2"/>
                          </a:solidFill>
                        </a:rPr>
                        <a:t>Paired Source Ranges</a:t>
                      </a:r>
                      <a:endParaRPr lang="en-US" b="1" dirty="0">
                        <a:solidFill>
                          <a:schemeClr val="bg2"/>
                        </a:solidFill>
                      </a:endParaRPr>
                    </a:p>
                  </a:txBody>
                  <a:tcPr>
                    <a:lnL w="1270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r h="351924">
                <a:tc>
                  <a:txBody>
                    <a:bodyPr/>
                    <a:lstStyle/>
                    <a:p>
                      <a:pPr>
                        <a:tabLst>
                          <a:tab pos="3482975" algn="r"/>
                        </a:tabLst>
                      </a:pPr>
                      <a:r>
                        <a:rPr lang="en-US" dirty="0" smtClean="0">
                          <a:solidFill>
                            <a:schemeClr val="bg2"/>
                          </a:solidFill>
                        </a:rPr>
                        <a:t>Academic Affairs	201XX</a:t>
                      </a:r>
                      <a:endParaRPr lang="en-US"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340225" algn="r"/>
                        </a:tabLst>
                      </a:pPr>
                      <a:r>
                        <a:rPr lang="en-US" dirty="0" smtClean="0">
                          <a:solidFill>
                            <a:schemeClr val="bg2"/>
                          </a:solidFill>
                        </a:rPr>
                        <a:t>Appropriations -</a:t>
                      </a:r>
                      <a:r>
                        <a:rPr lang="en-US" baseline="0" dirty="0" smtClean="0">
                          <a:solidFill>
                            <a:schemeClr val="bg2"/>
                          </a:solidFill>
                        </a:rPr>
                        <a:t> </a:t>
                      </a:r>
                      <a:r>
                        <a:rPr lang="en-US" dirty="0" smtClean="0">
                          <a:solidFill>
                            <a:schemeClr val="bg2"/>
                          </a:solidFill>
                        </a:rPr>
                        <a:t>Distance Learning	12002</a:t>
                      </a: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919613">
                <a:tc>
                  <a:txBody>
                    <a:bodyPr/>
                    <a:lstStyle/>
                    <a:p>
                      <a:pPr>
                        <a:tabLst>
                          <a:tab pos="3482975" algn="r"/>
                        </a:tabLst>
                      </a:pPr>
                      <a:r>
                        <a:rPr lang="en-US" dirty="0" smtClean="0">
                          <a:solidFill>
                            <a:schemeClr val="bg2"/>
                          </a:solidFill>
                        </a:rPr>
                        <a:t>Health Affairs	211XX</a:t>
                      </a:r>
                      <a:endParaRPr lang="en-US"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340225" algn="r"/>
                        </a:tabLst>
                      </a:pPr>
                      <a:r>
                        <a:rPr lang="en-US" dirty="0" smtClean="0">
                          <a:solidFill>
                            <a:schemeClr val="bg2"/>
                          </a:solidFill>
                        </a:rPr>
                        <a:t>Appropriations - Health Affairs	13001</a:t>
                      </a:r>
                    </a:p>
                    <a:p>
                      <a:pPr>
                        <a:tabLst>
                          <a:tab pos="4340225" algn="r"/>
                        </a:tabLst>
                      </a:pPr>
                      <a:r>
                        <a:rPr lang="en-US" dirty="0" smtClean="0">
                          <a:solidFill>
                            <a:schemeClr val="bg2"/>
                          </a:solidFill>
                        </a:rPr>
                        <a:t>SBTI Faculty Salary	13111</a:t>
                      </a:r>
                    </a:p>
                    <a:p>
                      <a:pPr>
                        <a:tabLst>
                          <a:tab pos="4340225" algn="r"/>
                        </a:tabLst>
                      </a:pPr>
                      <a:r>
                        <a:rPr lang="en-US" dirty="0" smtClean="0">
                          <a:solidFill>
                            <a:schemeClr val="bg2"/>
                          </a:solidFill>
                        </a:rPr>
                        <a:t>Receipts	13500-13999</a:t>
                      </a:r>
                      <a:endParaRPr lang="en-US" dirty="0">
                        <a:solidFill>
                          <a:schemeClr val="bg2"/>
                        </a:solidFill>
                      </a:endParaRP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457200">
                <a:tc>
                  <a:txBody>
                    <a:bodyPr/>
                    <a:lstStyle/>
                    <a:p>
                      <a:pPr>
                        <a:tabLst>
                          <a:tab pos="3482975" algn="r"/>
                        </a:tabLst>
                      </a:pPr>
                      <a:r>
                        <a:rPr lang="en-US" dirty="0" smtClean="0">
                          <a:solidFill>
                            <a:schemeClr val="bg2"/>
                          </a:solidFill>
                        </a:rPr>
                        <a:t>AHEC	212XX</a:t>
                      </a:r>
                      <a:endParaRPr lang="en-US"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340225" algn="r"/>
                        </a:tabLst>
                      </a:pPr>
                      <a:r>
                        <a:rPr lang="en-US" dirty="0" smtClean="0">
                          <a:solidFill>
                            <a:schemeClr val="bg2"/>
                          </a:solidFill>
                        </a:rPr>
                        <a:t>Appropriations – AHEC (</a:t>
                      </a:r>
                      <a:r>
                        <a:rPr lang="en-US" i="1" dirty="0" smtClean="0">
                          <a:solidFill>
                            <a:schemeClr val="bg2"/>
                          </a:solidFill>
                        </a:rPr>
                        <a:t>NCIPH only</a:t>
                      </a:r>
                      <a:r>
                        <a:rPr lang="en-US" dirty="0" smtClean="0">
                          <a:solidFill>
                            <a:schemeClr val="bg2"/>
                          </a:solidFill>
                        </a:rPr>
                        <a:t>)	14001</a:t>
                      </a:r>
                      <a:endParaRPr lang="en-US" dirty="0">
                        <a:solidFill>
                          <a:schemeClr val="bg2"/>
                        </a:solidFill>
                      </a:endParaRP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bl>
          </a:graphicData>
        </a:graphic>
      </p:graphicFrame>
    </p:spTree>
    <p:extLst>
      <p:ext uri="{BB962C8B-B14F-4D97-AF65-F5344CB8AC3E}">
        <p14:creationId xmlns:p14="http://schemas.microsoft.com/office/powerpoint/2010/main" val="19415600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iterate type="wd">
                                    <p:tmPct val="10000"/>
                                  </p:iterate>
                                  <p:childTnLst>
                                    <p:set>
                                      <p:cBhvr>
                                        <p:cTn id="11"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iterate type="wd">
                                    <p:tmPct val="10000"/>
                                  </p:iterate>
                                  <p:childTnLst>
                                    <p:set>
                                      <p:cBhvr>
                                        <p:cTn id="16"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7" dur="1000"/>
                                        <p:tgtEl>
                                          <p:spTgt spid="5">
                                            <p:txEl>
                                              <p:pRg st="2" end="2"/>
                                            </p:txEl>
                                          </p:spTgt>
                                        </p:tgtEl>
                                      </p:cBhvr>
                                    </p:animEffect>
                                  </p:childTnLst>
                                </p:cTn>
                              </p:par>
                            </p:childTnLst>
                          </p:cTn>
                        </p:par>
                        <p:par>
                          <p:cTn id="18" fill="hold">
                            <p:stCondLst>
                              <p:cond delay="5200"/>
                            </p:stCondLst>
                            <p:childTnLst>
                              <p:par>
                                <p:cTn id="19" presetID="10" presetClass="entr" presetSubtype="0"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868362"/>
          </a:xfrm>
        </p:spPr>
        <p:txBody>
          <a:bodyPr/>
          <a:lstStyle/>
          <a:p>
            <a:r>
              <a:rPr lang="en-US" dirty="0" smtClean="0"/>
              <a:t>1. State</a:t>
            </a:r>
            <a:endParaRPr lang="en-US" dirty="0"/>
          </a:p>
        </p:txBody>
      </p:sp>
      <p:sp>
        <p:nvSpPr>
          <p:cNvPr id="5" name="Content Placeholder 5"/>
          <p:cNvSpPr>
            <a:spLocks noGrp="1"/>
          </p:cNvSpPr>
          <p:nvPr>
            <p:ph idx="1"/>
          </p:nvPr>
        </p:nvSpPr>
        <p:spPr>
          <a:xfrm>
            <a:off x="327504" y="1066800"/>
            <a:ext cx="8587895" cy="2362200"/>
          </a:xfrm>
        </p:spPr>
        <p:txBody>
          <a:bodyPr>
            <a:normAutofit fontScale="92500" lnSpcReduction="20000"/>
          </a:bodyPr>
          <a:lstStyle/>
          <a:p>
            <a:pPr>
              <a:spcAft>
                <a:spcPts val="1000"/>
              </a:spcAft>
            </a:pPr>
            <a:r>
              <a:rPr lang="en-US" sz="1800" dirty="0" smtClean="0"/>
              <a:t>There are three major fund </a:t>
            </a:r>
            <a:r>
              <a:rPr lang="en-US" sz="1800" dirty="0"/>
              <a:t>g</a:t>
            </a:r>
            <a:r>
              <a:rPr lang="en-US" sz="1800" dirty="0" smtClean="0"/>
              <a:t>roup codes for state funding: 201XX, 211XX, and 212XX. The paired Source ranges by major fund group code are shown in the table below.</a:t>
            </a:r>
          </a:p>
          <a:p>
            <a:pPr>
              <a:spcAft>
                <a:spcPts val="1000"/>
              </a:spcAft>
            </a:pPr>
            <a:r>
              <a:rPr lang="en-US" sz="1800" dirty="0" smtClean="0"/>
              <a:t>Based on allowable pairings, a Fund of 201XX for Academic Affairs and the Source of 13001 for Appropriations - Health Affairs would result in a combo edit error. </a:t>
            </a:r>
          </a:p>
          <a:p>
            <a:pPr>
              <a:spcAft>
                <a:spcPts val="1000"/>
              </a:spcAft>
            </a:pPr>
            <a:r>
              <a:rPr lang="en-US" sz="1800" dirty="0" smtClean="0"/>
              <a:t>A range of Sources is listed for health affairs receipts. </a:t>
            </a:r>
          </a:p>
          <a:p>
            <a:pPr>
              <a:spcAft>
                <a:spcPts val="1000"/>
              </a:spcAft>
            </a:pPr>
            <a:r>
              <a:rPr lang="en-US" sz="1800" dirty="0" smtClean="0"/>
              <a:t>Receipt accounts from the old system (FRS) will be assigned a new and unique Source within the range. For example:</a:t>
            </a:r>
            <a:endParaRPr lang="en-US" sz="1400" dirty="0" smtClean="0"/>
          </a:p>
        </p:txBody>
      </p:sp>
      <p:graphicFrame>
        <p:nvGraphicFramePr>
          <p:cNvPr id="29" name="Table 28"/>
          <p:cNvGraphicFramePr>
            <a:graphicFrameLocks noGrp="1"/>
          </p:cNvGraphicFramePr>
          <p:nvPr>
            <p:extLst>
              <p:ext uri="{D42A27DB-BD31-4B8C-83A1-F6EECF244321}">
                <p14:modId xmlns:p14="http://schemas.microsoft.com/office/powerpoint/2010/main" val="281869517"/>
              </p:ext>
            </p:extLst>
          </p:nvPr>
        </p:nvGraphicFramePr>
        <p:xfrm>
          <a:off x="457200" y="4572001"/>
          <a:ext cx="8305800" cy="2133599"/>
        </p:xfrm>
        <a:graphic>
          <a:graphicData uri="http://schemas.openxmlformats.org/drawingml/2006/table">
            <a:tbl>
              <a:tblPr firstRow="1" bandRow="1">
                <a:tableStyleId>{2D5ABB26-0587-4C30-8999-92F81FD0307C}</a:tableStyleId>
              </a:tblPr>
              <a:tblGrid>
                <a:gridCol w="3733800"/>
                <a:gridCol w="4572000"/>
              </a:tblGrid>
              <a:tr h="391026">
                <a:tc>
                  <a:txBody>
                    <a:bodyPr/>
                    <a:lstStyle/>
                    <a:p>
                      <a:r>
                        <a:rPr lang="en-US" b="1" dirty="0" smtClean="0">
                          <a:solidFill>
                            <a:schemeClr val="bg2"/>
                          </a:solidFill>
                        </a:rPr>
                        <a:t>Major Fund Group</a:t>
                      </a:r>
                      <a:endParaRPr lang="en-US" b="1"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0" scaled="1"/>
                      <a:tileRect/>
                    </a:gradFill>
                  </a:tcPr>
                </a:tc>
                <a:tc>
                  <a:txBody>
                    <a:bodyPr/>
                    <a:lstStyle/>
                    <a:p>
                      <a:r>
                        <a:rPr lang="en-US" b="1" dirty="0" smtClean="0">
                          <a:solidFill>
                            <a:schemeClr val="bg2"/>
                          </a:solidFill>
                        </a:rPr>
                        <a:t>Paired Source Ranges</a:t>
                      </a:r>
                      <a:endParaRPr lang="en-US" b="1" dirty="0">
                        <a:solidFill>
                          <a:schemeClr val="bg2"/>
                        </a:solidFill>
                      </a:endParaRP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r h="351924">
                <a:tc>
                  <a:txBody>
                    <a:bodyPr/>
                    <a:lstStyle/>
                    <a:p>
                      <a:pPr>
                        <a:tabLst>
                          <a:tab pos="3482975" algn="r"/>
                        </a:tabLst>
                      </a:pPr>
                      <a:r>
                        <a:rPr lang="en-US" dirty="0" smtClean="0">
                          <a:solidFill>
                            <a:schemeClr val="bg2"/>
                          </a:solidFill>
                        </a:rPr>
                        <a:t>Academic Affairs	201XX</a:t>
                      </a:r>
                      <a:endParaRPr lang="en-US"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340225" algn="r"/>
                        </a:tabLst>
                      </a:pPr>
                      <a:r>
                        <a:rPr lang="en-US" dirty="0" smtClean="0">
                          <a:solidFill>
                            <a:schemeClr val="bg2"/>
                          </a:solidFill>
                        </a:rPr>
                        <a:t>Appropriations -</a:t>
                      </a:r>
                      <a:r>
                        <a:rPr lang="en-US" baseline="0" dirty="0" smtClean="0">
                          <a:solidFill>
                            <a:schemeClr val="bg2"/>
                          </a:solidFill>
                        </a:rPr>
                        <a:t> </a:t>
                      </a:r>
                      <a:r>
                        <a:rPr lang="en-US" dirty="0" smtClean="0">
                          <a:solidFill>
                            <a:schemeClr val="bg2"/>
                          </a:solidFill>
                        </a:rPr>
                        <a:t>Distance Learning	12002</a:t>
                      </a: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919613">
                <a:tc>
                  <a:txBody>
                    <a:bodyPr/>
                    <a:lstStyle/>
                    <a:p>
                      <a:pPr>
                        <a:tabLst>
                          <a:tab pos="3482975" algn="r"/>
                        </a:tabLst>
                      </a:pPr>
                      <a:r>
                        <a:rPr lang="en-US" dirty="0" smtClean="0">
                          <a:solidFill>
                            <a:schemeClr val="bg2"/>
                          </a:solidFill>
                        </a:rPr>
                        <a:t>Health Affairs	211XX</a:t>
                      </a:r>
                      <a:endParaRPr lang="en-US"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340225" algn="r"/>
                        </a:tabLst>
                      </a:pPr>
                      <a:r>
                        <a:rPr lang="en-US" dirty="0" smtClean="0">
                          <a:solidFill>
                            <a:schemeClr val="bg2"/>
                          </a:solidFill>
                        </a:rPr>
                        <a:t>Appropriations - Health Affairs	13001</a:t>
                      </a:r>
                    </a:p>
                    <a:p>
                      <a:pPr>
                        <a:tabLst>
                          <a:tab pos="4340225" algn="r"/>
                        </a:tabLst>
                      </a:pPr>
                      <a:r>
                        <a:rPr lang="en-US" dirty="0" smtClean="0">
                          <a:solidFill>
                            <a:schemeClr val="bg2"/>
                          </a:solidFill>
                        </a:rPr>
                        <a:t>SBTI Faculty Salary	13111</a:t>
                      </a:r>
                    </a:p>
                    <a:p>
                      <a:pPr>
                        <a:tabLst>
                          <a:tab pos="4340225" algn="r"/>
                        </a:tabLst>
                      </a:pPr>
                      <a:r>
                        <a:rPr lang="en-US" dirty="0" smtClean="0">
                          <a:solidFill>
                            <a:schemeClr val="bg2"/>
                          </a:solidFill>
                        </a:rPr>
                        <a:t>Receipts	13500-13999</a:t>
                      </a:r>
                      <a:endParaRPr lang="en-US" dirty="0">
                        <a:solidFill>
                          <a:schemeClr val="bg2"/>
                        </a:solidFill>
                      </a:endParaRP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457200">
                <a:tc>
                  <a:txBody>
                    <a:bodyPr/>
                    <a:lstStyle/>
                    <a:p>
                      <a:pPr>
                        <a:tabLst>
                          <a:tab pos="3482975" algn="r"/>
                        </a:tabLst>
                      </a:pPr>
                      <a:r>
                        <a:rPr lang="en-US" dirty="0" smtClean="0">
                          <a:solidFill>
                            <a:schemeClr val="bg2"/>
                          </a:solidFill>
                        </a:rPr>
                        <a:t>AHEC	212XX</a:t>
                      </a:r>
                      <a:endParaRPr lang="en-US"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340225" algn="r"/>
                        </a:tabLst>
                      </a:pPr>
                      <a:r>
                        <a:rPr lang="en-US" dirty="0" smtClean="0">
                          <a:solidFill>
                            <a:schemeClr val="bg2"/>
                          </a:solidFill>
                        </a:rPr>
                        <a:t>Appropriations – AHEC (</a:t>
                      </a:r>
                      <a:r>
                        <a:rPr lang="en-US" i="1" dirty="0" smtClean="0">
                          <a:solidFill>
                            <a:schemeClr val="bg2"/>
                          </a:solidFill>
                        </a:rPr>
                        <a:t>NCIPH only</a:t>
                      </a:r>
                      <a:r>
                        <a:rPr lang="en-US" dirty="0" smtClean="0">
                          <a:solidFill>
                            <a:schemeClr val="bg2"/>
                          </a:solidFill>
                        </a:rPr>
                        <a:t>)	14001</a:t>
                      </a:r>
                      <a:endParaRPr lang="en-US" dirty="0">
                        <a:solidFill>
                          <a:schemeClr val="bg2"/>
                        </a:solidFill>
                      </a:endParaRP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bl>
          </a:graphicData>
        </a:graphic>
      </p:graphicFrame>
      <p:sp>
        <p:nvSpPr>
          <p:cNvPr id="33" name="Content Placeholder 5"/>
          <p:cNvSpPr txBox="1">
            <a:spLocks/>
          </p:cNvSpPr>
          <p:nvPr/>
        </p:nvSpPr>
        <p:spPr>
          <a:xfrm>
            <a:off x="1070052" y="3276600"/>
            <a:ext cx="7616748" cy="685800"/>
          </a:xfrm>
          <a:prstGeom prst="rect">
            <a:avLst/>
          </a:prstGeom>
        </p:spPr>
        <p:txBody>
          <a:bodyPr vert="horz" lIns="0" tIns="45720" rIns="0" bIns="45720" numCol="2" rtlCol="0">
            <a:normAutofit/>
          </a:bodyPr>
          <a:lst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r>
              <a:rPr lang="en-US" sz="1600" dirty="0" smtClean="0"/>
              <a:t>HPM Orientation Fee 13503</a:t>
            </a:r>
          </a:p>
          <a:p>
            <a:r>
              <a:rPr lang="en-US" sz="1600" dirty="0" smtClean="0"/>
              <a:t>PHLP Occ. Health Workshops 13517</a:t>
            </a:r>
          </a:p>
          <a:p>
            <a:r>
              <a:rPr lang="en-US" sz="1600" dirty="0" smtClean="0"/>
              <a:t>HBHE Continuing Ed 13533</a:t>
            </a:r>
          </a:p>
          <a:p>
            <a:r>
              <a:rPr lang="en-US" sz="1600" dirty="0" smtClean="0"/>
              <a:t>PHN Field Training 13568</a:t>
            </a:r>
          </a:p>
        </p:txBody>
      </p:sp>
      <p:sp>
        <p:nvSpPr>
          <p:cNvPr id="34" name="Content Placeholder 5"/>
          <p:cNvSpPr txBox="1">
            <a:spLocks/>
          </p:cNvSpPr>
          <p:nvPr/>
        </p:nvSpPr>
        <p:spPr>
          <a:xfrm>
            <a:off x="381000" y="3962400"/>
            <a:ext cx="8587895" cy="457200"/>
          </a:xfrm>
          <a:prstGeom prst="rect">
            <a:avLst/>
          </a:prstGeom>
        </p:spPr>
        <p:txBody>
          <a:bodyPr vert="horz" lIns="0" tIns="45720" rIns="0" bIns="45720" rtlCol="0">
            <a:normAutofit/>
          </a:bodyPr>
          <a:lst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pPr>
              <a:spcAft>
                <a:spcPts val="1000"/>
              </a:spcAft>
            </a:pPr>
            <a:r>
              <a:rPr lang="en-US" sz="1800" dirty="0" smtClean="0"/>
              <a:t>Each unique Source for state receipts will be listed in the applicable departmental QRC.</a:t>
            </a:r>
            <a:endParaRPr lang="en-US" sz="1400" dirty="0" smtClean="0"/>
          </a:p>
        </p:txBody>
      </p:sp>
    </p:spTree>
    <p:extLst>
      <p:ext uri="{BB962C8B-B14F-4D97-AF65-F5344CB8AC3E}">
        <p14:creationId xmlns:p14="http://schemas.microsoft.com/office/powerpoint/2010/main" val="302327616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iterate type="wd">
                                    <p:tmPct val="10000"/>
                                  </p:iterate>
                                  <p:childTnLst>
                                    <p:set>
                                      <p:cBhvr>
                                        <p:cTn id="11"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iterate type="wd">
                                    <p:tmPct val="10000"/>
                                  </p:iterate>
                                  <p:childTnLst>
                                    <p:set>
                                      <p:cBhvr>
                                        <p:cTn id="16"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7" dur="1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iterate type="wd">
                                    <p:tmPct val="10000"/>
                                  </p:iterate>
                                  <p:childTnLst>
                                    <p:set>
                                      <p:cBhvr>
                                        <p:cTn id="21" dur="1" fill="hold">
                                          <p:stCondLst>
                                            <p:cond delay="0"/>
                                          </p:stCondLst>
                                        </p:cTn>
                                        <p:tgtEl>
                                          <p:spTgt spid="5">
                                            <p:txEl>
                                              <p:pRg st="3" end="3"/>
                                            </p:txEl>
                                          </p:spTgt>
                                        </p:tgtEl>
                                        <p:attrNameLst>
                                          <p:attrName>style.visibility</p:attrName>
                                        </p:attrNameLst>
                                      </p:cBhvr>
                                      <p:to>
                                        <p:strVal val="visible"/>
                                      </p:to>
                                    </p:set>
                                    <p:animEffect transition="in" filter="randombar(horizontal)">
                                      <p:cBhvr>
                                        <p:cTn id="22" dur="1000"/>
                                        <p:tgtEl>
                                          <p:spTgt spid="5">
                                            <p:txEl>
                                              <p:pRg st="3" end="3"/>
                                            </p:txEl>
                                          </p:spTgt>
                                        </p:tgtEl>
                                      </p:cBhvr>
                                    </p:animEffect>
                                  </p:childTnLst>
                                </p:cTn>
                              </p:par>
                            </p:childTnLst>
                          </p:cTn>
                        </p:par>
                        <p:par>
                          <p:cTn id="23" fill="hold">
                            <p:stCondLst>
                              <p:cond delay="3300"/>
                            </p:stCondLst>
                            <p:childTnLst>
                              <p:par>
                                <p:cTn id="24" presetID="14" presetClass="entr" presetSubtype="10" fill="hold" grpId="0" nodeType="afterEffect">
                                  <p:stCondLst>
                                    <p:cond delay="0"/>
                                  </p:stCondLst>
                                  <p:iterate type="wd">
                                    <p:tmPct val="10000"/>
                                  </p:iterate>
                                  <p:childTnLst>
                                    <p:set>
                                      <p:cBhvr>
                                        <p:cTn id="25" dur="1" fill="hold">
                                          <p:stCondLst>
                                            <p:cond delay="0"/>
                                          </p:stCondLst>
                                        </p:cTn>
                                        <p:tgtEl>
                                          <p:spTgt spid="33">
                                            <p:txEl>
                                              <p:pRg st="0" end="0"/>
                                            </p:txEl>
                                          </p:spTgt>
                                        </p:tgtEl>
                                        <p:attrNameLst>
                                          <p:attrName>style.visibility</p:attrName>
                                        </p:attrNameLst>
                                      </p:cBhvr>
                                      <p:to>
                                        <p:strVal val="visible"/>
                                      </p:to>
                                    </p:set>
                                    <p:animEffect transition="in" filter="randombar(horizontal)">
                                      <p:cBhvr>
                                        <p:cTn id="26" dur="1000"/>
                                        <p:tgtEl>
                                          <p:spTgt spid="3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iterate type="wd">
                                    <p:tmPct val="10000"/>
                                  </p:iterate>
                                  <p:childTnLst>
                                    <p:set>
                                      <p:cBhvr>
                                        <p:cTn id="30" dur="1" fill="hold">
                                          <p:stCondLst>
                                            <p:cond delay="0"/>
                                          </p:stCondLst>
                                        </p:cTn>
                                        <p:tgtEl>
                                          <p:spTgt spid="33">
                                            <p:txEl>
                                              <p:pRg st="1" end="1"/>
                                            </p:txEl>
                                          </p:spTgt>
                                        </p:tgtEl>
                                        <p:attrNameLst>
                                          <p:attrName>style.visibility</p:attrName>
                                        </p:attrNameLst>
                                      </p:cBhvr>
                                      <p:to>
                                        <p:strVal val="visible"/>
                                      </p:to>
                                    </p:set>
                                    <p:animEffect transition="in" filter="randombar(horizontal)">
                                      <p:cBhvr>
                                        <p:cTn id="31" dur="1000"/>
                                        <p:tgtEl>
                                          <p:spTgt spid="3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iterate type="wd">
                                    <p:tmPct val="10000"/>
                                  </p:iterate>
                                  <p:childTnLst>
                                    <p:set>
                                      <p:cBhvr>
                                        <p:cTn id="35" dur="1" fill="hold">
                                          <p:stCondLst>
                                            <p:cond delay="0"/>
                                          </p:stCondLst>
                                        </p:cTn>
                                        <p:tgtEl>
                                          <p:spTgt spid="33">
                                            <p:txEl>
                                              <p:pRg st="2" end="2"/>
                                            </p:txEl>
                                          </p:spTgt>
                                        </p:tgtEl>
                                        <p:attrNameLst>
                                          <p:attrName>style.visibility</p:attrName>
                                        </p:attrNameLst>
                                      </p:cBhvr>
                                      <p:to>
                                        <p:strVal val="visible"/>
                                      </p:to>
                                    </p:set>
                                    <p:animEffect transition="in" filter="randombar(horizontal)">
                                      <p:cBhvr>
                                        <p:cTn id="36" dur="1000"/>
                                        <p:tgtEl>
                                          <p:spTgt spid="3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iterate type="wd">
                                    <p:tmPct val="10000"/>
                                  </p:iterate>
                                  <p:childTnLst>
                                    <p:set>
                                      <p:cBhvr>
                                        <p:cTn id="40" dur="1" fill="hold">
                                          <p:stCondLst>
                                            <p:cond delay="0"/>
                                          </p:stCondLst>
                                        </p:cTn>
                                        <p:tgtEl>
                                          <p:spTgt spid="33">
                                            <p:txEl>
                                              <p:pRg st="3" end="3"/>
                                            </p:txEl>
                                          </p:spTgt>
                                        </p:tgtEl>
                                        <p:attrNameLst>
                                          <p:attrName>style.visibility</p:attrName>
                                        </p:attrNameLst>
                                      </p:cBhvr>
                                      <p:to>
                                        <p:strVal val="visible"/>
                                      </p:to>
                                    </p:set>
                                    <p:animEffect transition="in" filter="randombar(horizontal)">
                                      <p:cBhvr>
                                        <p:cTn id="41" dur="1000"/>
                                        <p:tgtEl>
                                          <p:spTgt spid="33">
                                            <p:txEl>
                                              <p:pRg st="3" end="3"/>
                                            </p:txEl>
                                          </p:spTgt>
                                        </p:tgtEl>
                                      </p:cBhvr>
                                    </p:animEffect>
                                  </p:childTnLst>
                                </p:cTn>
                              </p:par>
                            </p:childTnLst>
                          </p:cTn>
                        </p:par>
                        <p:par>
                          <p:cTn id="42" fill="hold">
                            <p:stCondLst>
                              <p:cond delay="1300"/>
                            </p:stCondLst>
                            <p:childTnLst>
                              <p:par>
                                <p:cTn id="43" presetID="14" presetClass="entr" presetSubtype="10" fill="hold" grpId="0" nodeType="afterEffect">
                                  <p:stCondLst>
                                    <p:cond delay="0"/>
                                  </p:stCondLst>
                                  <p:iterate type="wd">
                                    <p:tmPct val="10000"/>
                                  </p:iterate>
                                  <p:childTnLst>
                                    <p:set>
                                      <p:cBhvr>
                                        <p:cTn id="44" dur="1" fill="hold">
                                          <p:stCondLst>
                                            <p:cond delay="0"/>
                                          </p:stCondLst>
                                        </p:cTn>
                                        <p:tgtEl>
                                          <p:spTgt spid="34">
                                            <p:txEl>
                                              <p:pRg st="0" end="0"/>
                                            </p:txEl>
                                          </p:spTgt>
                                        </p:tgtEl>
                                        <p:attrNameLst>
                                          <p:attrName>style.visibility</p:attrName>
                                        </p:attrNameLst>
                                      </p:cBhvr>
                                      <p:to>
                                        <p:strVal val="visible"/>
                                      </p:to>
                                    </p:set>
                                    <p:animEffect transition="in" filter="randombar(horizontal)">
                                      <p:cBhvr>
                                        <p:cTn id="45" dur="1000"/>
                                        <p:tgtEl>
                                          <p:spTgt spid="3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3" grpId="0" build="p"/>
      <p:bldP spid="3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868362"/>
          </a:xfrm>
        </p:spPr>
        <p:txBody>
          <a:bodyPr>
            <a:normAutofit fontScale="90000"/>
          </a:bodyPr>
          <a:lstStyle/>
          <a:p>
            <a:r>
              <a:rPr lang="en-US" dirty="0" smtClean="0"/>
              <a:t>2. Educational and Self-Supporting</a:t>
            </a:r>
            <a:endParaRPr lang="en-US" dirty="0"/>
          </a:p>
        </p:txBody>
      </p:sp>
      <p:sp>
        <p:nvSpPr>
          <p:cNvPr id="5" name="Content Placeholder 5"/>
          <p:cNvSpPr>
            <a:spLocks noGrp="1"/>
          </p:cNvSpPr>
          <p:nvPr>
            <p:ph idx="1"/>
          </p:nvPr>
        </p:nvSpPr>
        <p:spPr>
          <a:xfrm>
            <a:off x="327504" y="990600"/>
            <a:ext cx="8587895" cy="3962400"/>
          </a:xfrm>
        </p:spPr>
        <p:txBody>
          <a:bodyPr>
            <a:normAutofit/>
          </a:bodyPr>
          <a:lstStyle/>
          <a:p>
            <a:pPr>
              <a:spcAft>
                <a:spcPts val="1000"/>
              </a:spcAft>
            </a:pPr>
            <a:r>
              <a:rPr lang="en-US" sz="1800" dirty="0" smtClean="0"/>
              <a:t>The Fund – Deep Dive unit explained that the Educational and Self-Supporting major fund group maps to specific source ranges for Student Fees, Residuals, and Conference/Workshops funding. </a:t>
            </a:r>
          </a:p>
          <a:p>
            <a:pPr>
              <a:spcAft>
                <a:spcPts val="1000"/>
              </a:spcAft>
            </a:pPr>
            <a:r>
              <a:rPr lang="en-US" sz="1800" dirty="0" smtClean="0"/>
              <a:t>Old (FRS) accounts will be mapped to a unique Source in the appropriate range. For example, </a:t>
            </a:r>
          </a:p>
          <a:p>
            <a:pPr>
              <a:spcAft>
                <a:spcPts val="1000"/>
              </a:spcAft>
            </a:pPr>
            <a:endParaRPr lang="en-US" sz="1800" dirty="0"/>
          </a:p>
          <a:p>
            <a:pPr>
              <a:spcAft>
                <a:spcPts val="1000"/>
              </a:spcAft>
            </a:pPr>
            <a:endParaRPr lang="en-US" sz="1800" dirty="0" smtClean="0"/>
          </a:p>
          <a:p>
            <a:pPr>
              <a:spcAft>
                <a:spcPts val="1000"/>
              </a:spcAft>
            </a:pPr>
            <a:endParaRPr lang="en-US" sz="1800" dirty="0"/>
          </a:p>
          <a:p>
            <a:pPr>
              <a:spcAft>
                <a:spcPts val="1000"/>
              </a:spcAft>
            </a:pPr>
            <a:r>
              <a:rPr lang="en-US" sz="1800" dirty="0" smtClean="0"/>
              <a:t>Based on the table, Sources in these ranges must be paired with the Educational and Self-Supporting Fund 241XX. </a:t>
            </a:r>
          </a:p>
        </p:txBody>
      </p:sp>
      <p:graphicFrame>
        <p:nvGraphicFramePr>
          <p:cNvPr id="29" name="Table 28"/>
          <p:cNvGraphicFramePr>
            <a:graphicFrameLocks noGrp="1"/>
          </p:cNvGraphicFramePr>
          <p:nvPr>
            <p:extLst>
              <p:ext uri="{D42A27DB-BD31-4B8C-83A1-F6EECF244321}">
                <p14:modId xmlns:p14="http://schemas.microsoft.com/office/powerpoint/2010/main" val="4128034783"/>
              </p:ext>
            </p:extLst>
          </p:nvPr>
        </p:nvGraphicFramePr>
        <p:xfrm>
          <a:off x="457200" y="4998720"/>
          <a:ext cx="8305800" cy="1554480"/>
        </p:xfrm>
        <a:graphic>
          <a:graphicData uri="http://schemas.openxmlformats.org/drawingml/2006/table">
            <a:tbl>
              <a:tblPr firstRow="1" bandRow="1">
                <a:tableStyleId>{2D5ABB26-0587-4C30-8999-92F81FD0307C}</a:tableStyleId>
              </a:tblPr>
              <a:tblGrid>
                <a:gridCol w="3581400"/>
                <a:gridCol w="4724400"/>
              </a:tblGrid>
              <a:tr h="391026">
                <a:tc>
                  <a:txBody>
                    <a:bodyPr/>
                    <a:lstStyle/>
                    <a:p>
                      <a:r>
                        <a:rPr lang="en-US" b="1" dirty="0" smtClean="0">
                          <a:solidFill>
                            <a:schemeClr val="bg2"/>
                          </a:solidFill>
                        </a:rPr>
                        <a:t>Major Fund Group</a:t>
                      </a:r>
                      <a:endParaRPr lang="en-US" b="1"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0" scaled="1"/>
                      <a:tileRect/>
                    </a:gradFill>
                  </a:tcPr>
                </a:tc>
                <a:tc>
                  <a:txBody>
                    <a:bodyPr/>
                    <a:lstStyle/>
                    <a:p>
                      <a:r>
                        <a:rPr lang="en-US" b="1" dirty="0" smtClean="0">
                          <a:solidFill>
                            <a:schemeClr val="bg2"/>
                          </a:solidFill>
                        </a:rPr>
                        <a:t>Paired Source Ranges</a:t>
                      </a:r>
                      <a:endParaRPr lang="en-US" b="1" dirty="0">
                        <a:solidFill>
                          <a:schemeClr val="bg2"/>
                        </a:solidFill>
                      </a:endParaRP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r h="351924">
                <a:tc rowSpan="3">
                  <a:txBody>
                    <a:bodyPr/>
                    <a:lstStyle/>
                    <a:p>
                      <a:pPr>
                        <a:tabLst>
                          <a:tab pos="3482975" algn="r"/>
                        </a:tabLst>
                      </a:pPr>
                      <a:r>
                        <a:rPr lang="en-US" dirty="0" smtClean="0">
                          <a:solidFill>
                            <a:schemeClr val="bg2"/>
                          </a:solidFill>
                        </a:rPr>
                        <a:t>Educational and Self-Supporting	241XX</a:t>
                      </a:r>
                      <a:endParaRPr lang="en-US"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456113" algn="r"/>
                        </a:tabLst>
                      </a:pPr>
                      <a:r>
                        <a:rPr lang="en-US" dirty="0" smtClean="0">
                          <a:solidFill>
                            <a:schemeClr val="bg2"/>
                          </a:solidFill>
                        </a:rPr>
                        <a:t>Student Fees</a:t>
                      </a:r>
                      <a:r>
                        <a:rPr lang="en-US" baseline="0" dirty="0" smtClean="0">
                          <a:solidFill>
                            <a:schemeClr val="bg2"/>
                          </a:solidFill>
                        </a:rPr>
                        <a:t> (non-state receipts)</a:t>
                      </a:r>
                      <a:r>
                        <a:rPr lang="en-US" dirty="0" smtClean="0">
                          <a:solidFill>
                            <a:schemeClr val="bg2"/>
                          </a:solidFill>
                        </a:rPr>
                        <a:t>	14200-14999</a:t>
                      </a: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386214">
                <a:tc vMerge="1">
                  <a:txBody>
                    <a:bodyPr/>
                    <a:lstStyle/>
                    <a:p>
                      <a:pPr>
                        <a:tabLst>
                          <a:tab pos="3482975" algn="r"/>
                        </a:tabLst>
                      </a:pPr>
                      <a:endParaRPr lang="en-US" dirty="0">
                        <a:solidFill>
                          <a:schemeClr val="bg2"/>
                        </a:solidFill>
                      </a:endParaRPr>
                    </a:p>
                  </a:txBody>
                  <a:tcP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456113" algn="r"/>
                        </a:tabLst>
                      </a:pPr>
                      <a:r>
                        <a:rPr lang="en-US" dirty="0" smtClean="0">
                          <a:solidFill>
                            <a:schemeClr val="bg2"/>
                          </a:solidFill>
                        </a:rPr>
                        <a:t>Residuals	16000-16499</a:t>
                      </a: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411480">
                <a:tc vMerge="1">
                  <a:txBody>
                    <a:bodyPr/>
                    <a:lstStyle/>
                    <a:p>
                      <a:pPr>
                        <a:tabLst>
                          <a:tab pos="3482975" algn="r"/>
                        </a:tabLst>
                      </a:pPr>
                      <a:endParaRPr lang="en-US" dirty="0">
                        <a:solidFill>
                          <a:schemeClr val="bg2"/>
                        </a:solidFill>
                      </a:endParaRPr>
                    </a:p>
                  </a:txBody>
                  <a:tcP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456113" algn="r"/>
                        </a:tabLst>
                      </a:pPr>
                      <a:r>
                        <a:rPr lang="en-US" dirty="0" smtClean="0">
                          <a:solidFill>
                            <a:schemeClr val="bg2"/>
                          </a:solidFill>
                        </a:rPr>
                        <a:t>Conferences/Workshops</a:t>
                      </a:r>
                      <a:r>
                        <a:rPr lang="en-US" baseline="0" dirty="0" smtClean="0">
                          <a:solidFill>
                            <a:schemeClr val="bg2"/>
                          </a:solidFill>
                        </a:rPr>
                        <a:t> 	16500-16999</a:t>
                      </a:r>
                      <a:endParaRPr lang="en-US" dirty="0">
                        <a:solidFill>
                          <a:schemeClr val="bg2"/>
                        </a:solidFill>
                      </a:endParaRP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bl>
          </a:graphicData>
        </a:graphic>
      </p:graphicFrame>
      <p:sp>
        <p:nvSpPr>
          <p:cNvPr id="33" name="Content Placeholder 5"/>
          <p:cNvSpPr txBox="1">
            <a:spLocks/>
          </p:cNvSpPr>
          <p:nvPr/>
        </p:nvSpPr>
        <p:spPr>
          <a:xfrm>
            <a:off x="609600" y="2819400"/>
            <a:ext cx="8534400" cy="1447800"/>
          </a:xfrm>
          <a:prstGeom prst="rect">
            <a:avLst/>
          </a:prstGeom>
        </p:spPr>
        <p:txBody>
          <a:bodyPr vert="horz" lIns="0" tIns="45720" rIns="0" bIns="45720" numCol="3" rtlCol="0">
            <a:noAutofit/>
          </a:bodyPr>
          <a:lst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pPr marL="68580" indent="0">
              <a:buNone/>
            </a:pPr>
            <a:r>
              <a:rPr lang="en-US" sz="1600" b="1" u="sng" dirty="0" smtClean="0"/>
              <a:t>Student Fees</a:t>
            </a:r>
          </a:p>
          <a:p>
            <a:r>
              <a:rPr lang="en-US" sz="1600" dirty="0" smtClean="0"/>
              <a:t>Field Training Fee-BIOS 14269</a:t>
            </a:r>
          </a:p>
          <a:p>
            <a:r>
              <a:rPr lang="en-US" sz="1600" dirty="0" smtClean="0"/>
              <a:t>Field Training Fee-HB 14270</a:t>
            </a:r>
          </a:p>
          <a:p>
            <a:r>
              <a:rPr lang="en-US" sz="1600" dirty="0" smtClean="0"/>
              <a:t>Field Training Fee-MCH 14271</a:t>
            </a:r>
          </a:p>
          <a:p>
            <a:pPr marL="68580" indent="0">
              <a:buNone/>
            </a:pPr>
            <a:r>
              <a:rPr lang="en-US" sz="1600" b="1" u="sng" dirty="0" smtClean="0"/>
              <a:t>Residuals</a:t>
            </a:r>
          </a:p>
          <a:p>
            <a:r>
              <a:rPr lang="en-US" sz="1600" dirty="0" smtClean="0"/>
              <a:t>HPM </a:t>
            </a:r>
            <a:r>
              <a:rPr lang="en-US" sz="1600" dirty="0"/>
              <a:t>Residuals 16163 </a:t>
            </a:r>
          </a:p>
          <a:p>
            <a:r>
              <a:rPr lang="en-US" sz="1600" dirty="0" smtClean="0"/>
              <a:t>NUTR Residuals 16257</a:t>
            </a:r>
          </a:p>
          <a:p>
            <a:r>
              <a:rPr lang="en-US" sz="1600" dirty="0" smtClean="0"/>
              <a:t>PHLP Residuals 16271</a:t>
            </a:r>
          </a:p>
          <a:p>
            <a:pPr marL="68580" indent="0">
              <a:buNone/>
            </a:pPr>
            <a:r>
              <a:rPr lang="en-US" sz="1600" b="1" u="sng" dirty="0" smtClean="0"/>
              <a:t>Conferences/Workshops</a:t>
            </a:r>
          </a:p>
          <a:p>
            <a:r>
              <a:rPr lang="en-US" sz="1600" dirty="0"/>
              <a:t>Bayesian Workshop 16609</a:t>
            </a:r>
          </a:p>
          <a:p>
            <a:r>
              <a:rPr lang="en-US" sz="1600" dirty="0" smtClean="0"/>
              <a:t>EPID Conference 16673</a:t>
            </a:r>
          </a:p>
          <a:p>
            <a:r>
              <a:rPr lang="en-US" sz="1600" dirty="0" smtClean="0"/>
              <a:t>ESE Conference 16680</a:t>
            </a:r>
          </a:p>
        </p:txBody>
      </p:sp>
    </p:spTree>
    <p:extLst>
      <p:ext uri="{BB962C8B-B14F-4D97-AF65-F5344CB8AC3E}">
        <p14:creationId xmlns:p14="http://schemas.microsoft.com/office/powerpoint/2010/main" val="261059229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1000"/>
                                        <p:tgtEl>
                                          <p:spTgt spid="5">
                                            <p:txEl>
                                              <p:pRg st="0" end="0"/>
                                            </p:txEl>
                                          </p:spTgt>
                                        </p:tgtEl>
                                      </p:cBhvr>
                                    </p:animEffect>
                                  </p:childTnLst>
                                </p:cTn>
                              </p:par>
                            </p:childTnLst>
                          </p:cTn>
                        </p:par>
                        <p:par>
                          <p:cTn id="8" fill="hold">
                            <p:stCondLst>
                              <p:cond delay="3900"/>
                            </p:stCondLst>
                            <p:childTnLst>
                              <p:par>
                                <p:cTn id="9" presetID="14" presetClass="entr" presetSubtype="10" fill="hold" grpId="0" nodeType="afterEffect">
                                  <p:stCondLst>
                                    <p:cond delay="0"/>
                                  </p:stCondLst>
                                  <p:iterate type="wd">
                                    <p:tmPct val="10000"/>
                                  </p:iterate>
                                  <p:childTnLst>
                                    <p:set>
                                      <p:cBhvr>
                                        <p:cTn id="10"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1" dur="1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iterate type="wd">
                                    <p:tmPct val="10000"/>
                                  </p:iterate>
                                  <p:childTnLst>
                                    <p:set>
                                      <p:cBhvr>
                                        <p:cTn id="15" dur="1" fill="hold">
                                          <p:stCondLst>
                                            <p:cond delay="0"/>
                                          </p:stCondLst>
                                        </p:cTn>
                                        <p:tgtEl>
                                          <p:spTgt spid="5">
                                            <p:txEl>
                                              <p:pRg st="5" end="5"/>
                                            </p:txEl>
                                          </p:spTgt>
                                        </p:tgtEl>
                                        <p:attrNameLst>
                                          <p:attrName>style.visibility</p:attrName>
                                        </p:attrNameLst>
                                      </p:cBhvr>
                                      <p:to>
                                        <p:strVal val="visible"/>
                                      </p:to>
                                    </p:set>
                                    <p:animEffect transition="in" filter="randombar(horizontal)">
                                      <p:cBhvr>
                                        <p:cTn id="16" dur="1000"/>
                                        <p:tgtEl>
                                          <p:spTgt spid="5">
                                            <p:txEl>
                                              <p:pRg st="5" end="5"/>
                                            </p:txEl>
                                          </p:spTgt>
                                        </p:tgtEl>
                                      </p:cBhvr>
                                    </p:animEffect>
                                  </p:childTnLst>
                                </p:cTn>
                              </p:par>
                            </p:childTnLst>
                          </p:cTn>
                        </p:par>
                        <p:par>
                          <p:cTn id="17" fill="hold">
                            <p:stCondLst>
                              <p:cond delay="2900"/>
                            </p:stCondLst>
                            <p:childTnLst>
                              <p:par>
                                <p:cTn id="18" presetID="14" presetClass="entr" presetSubtype="10" fill="hold" grpId="0" nodeType="afterEffect">
                                  <p:stCondLst>
                                    <p:cond delay="0"/>
                                  </p:stCondLst>
                                  <p:iterate type="wd">
                                    <p:tmPct val="10000"/>
                                  </p:iterate>
                                  <p:childTnLst>
                                    <p:set>
                                      <p:cBhvr>
                                        <p:cTn id="19" dur="1" fill="hold">
                                          <p:stCondLst>
                                            <p:cond delay="0"/>
                                          </p:stCondLst>
                                        </p:cTn>
                                        <p:tgtEl>
                                          <p:spTgt spid="33">
                                            <p:txEl>
                                              <p:pRg st="0" end="0"/>
                                            </p:txEl>
                                          </p:spTgt>
                                        </p:tgtEl>
                                        <p:attrNameLst>
                                          <p:attrName>style.visibility</p:attrName>
                                        </p:attrNameLst>
                                      </p:cBhvr>
                                      <p:to>
                                        <p:strVal val="visible"/>
                                      </p:to>
                                    </p:set>
                                    <p:animEffect transition="in" filter="randombar(horizontal)">
                                      <p:cBhvr>
                                        <p:cTn id="20" dur="1000"/>
                                        <p:tgtEl>
                                          <p:spTgt spid="33">
                                            <p:txEl>
                                              <p:pRg st="0" end="0"/>
                                            </p:txEl>
                                          </p:spTgt>
                                        </p:tgtEl>
                                      </p:cBhvr>
                                    </p:animEffect>
                                  </p:childTnLst>
                                </p:cTn>
                              </p:par>
                            </p:childTnLst>
                          </p:cTn>
                        </p:par>
                        <p:par>
                          <p:cTn id="21" fill="hold">
                            <p:stCondLst>
                              <p:cond delay="4000"/>
                            </p:stCondLst>
                            <p:childTnLst>
                              <p:par>
                                <p:cTn id="22" presetID="14" presetClass="entr" presetSubtype="10" fill="hold" grpId="0" nodeType="afterEffect">
                                  <p:stCondLst>
                                    <p:cond delay="0"/>
                                  </p:stCondLst>
                                  <p:iterate type="wd">
                                    <p:tmPct val="10000"/>
                                  </p:iterate>
                                  <p:childTnLst>
                                    <p:set>
                                      <p:cBhvr>
                                        <p:cTn id="23" dur="1" fill="hold">
                                          <p:stCondLst>
                                            <p:cond delay="0"/>
                                          </p:stCondLst>
                                        </p:cTn>
                                        <p:tgtEl>
                                          <p:spTgt spid="33">
                                            <p:txEl>
                                              <p:pRg st="1" end="1"/>
                                            </p:txEl>
                                          </p:spTgt>
                                        </p:tgtEl>
                                        <p:attrNameLst>
                                          <p:attrName>style.visibility</p:attrName>
                                        </p:attrNameLst>
                                      </p:cBhvr>
                                      <p:to>
                                        <p:strVal val="visible"/>
                                      </p:to>
                                    </p:set>
                                    <p:animEffect transition="in" filter="randombar(horizontal)">
                                      <p:cBhvr>
                                        <p:cTn id="24" dur="1000"/>
                                        <p:tgtEl>
                                          <p:spTgt spid="3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iterate type="wd">
                                    <p:tmPct val="10000"/>
                                  </p:iterate>
                                  <p:childTnLst>
                                    <p:set>
                                      <p:cBhvr>
                                        <p:cTn id="28" dur="1" fill="hold">
                                          <p:stCondLst>
                                            <p:cond delay="0"/>
                                          </p:stCondLst>
                                        </p:cTn>
                                        <p:tgtEl>
                                          <p:spTgt spid="33">
                                            <p:txEl>
                                              <p:pRg st="2" end="2"/>
                                            </p:txEl>
                                          </p:spTgt>
                                        </p:tgtEl>
                                        <p:attrNameLst>
                                          <p:attrName>style.visibility</p:attrName>
                                        </p:attrNameLst>
                                      </p:cBhvr>
                                      <p:to>
                                        <p:strVal val="visible"/>
                                      </p:to>
                                    </p:set>
                                    <p:animEffect transition="in" filter="randombar(horizontal)">
                                      <p:cBhvr>
                                        <p:cTn id="29" dur="1000"/>
                                        <p:tgtEl>
                                          <p:spTgt spid="3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iterate type="wd">
                                    <p:tmPct val="10000"/>
                                  </p:iterate>
                                  <p:childTnLst>
                                    <p:set>
                                      <p:cBhvr>
                                        <p:cTn id="33" dur="1" fill="hold">
                                          <p:stCondLst>
                                            <p:cond delay="0"/>
                                          </p:stCondLst>
                                        </p:cTn>
                                        <p:tgtEl>
                                          <p:spTgt spid="33">
                                            <p:txEl>
                                              <p:pRg st="3" end="3"/>
                                            </p:txEl>
                                          </p:spTgt>
                                        </p:tgtEl>
                                        <p:attrNameLst>
                                          <p:attrName>style.visibility</p:attrName>
                                        </p:attrNameLst>
                                      </p:cBhvr>
                                      <p:to>
                                        <p:strVal val="visible"/>
                                      </p:to>
                                    </p:set>
                                    <p:animEffect transition="in" filter="randombar(horizontal)">
                                      <p:cBhvr>
                                        <p:cTn id="34" dur="1000"/>
                                        <p:tgtEl>
                                          <p:spTgt spid="3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iterate type="wd">
                                    <p:tmPct val="10000"/>
                                  </p:iterate>
                                  <p:childTnLst>
                                    <p:set>
                                      <p:cBhvr>
                                        <p:cTn id="38" dur="1" fill="hold">
                                          <p:stCondLst>
                                            <p:cond delay="0"/>
                                          </p:stCondLst>
                                        </p:cTn>
                                        <p:tgtEl>
                                          <p:spTgt spid="33">
                                            <p:txEl>
                                              <p:pRg st="4" end="4"/>
                                            </p:txEl>
                                          </p:spTgt>
                                        </p:tgtEl>
                                        <p:attrNameLst>
                                          <p:attrName>style.visibility</p:attrName>
                                        </p:attrNameLst>
                                      </p:cBhvr>
                                      <p:to>
                                        <p:strVal val="visible"/>
                                      </p:to>
                                    </p:set>
                                    <p:animEffect transition="in" filter="randombar(horizontal)">
                                      <p:cBhvr>
                                        <p:cTn id="39" dur="1000"/>
                                        <p:tgtEl>
                                          <p:spTgt spid="3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iterate type="wd">
                                    <p:tmPct val="10000"/>
                                  </p:iterate>
                                  <p:childTnLst>
                                    <p:set>
                                      <p:cBhvr>
                                        <p:cTn id="43" dur="1" fill="hold">
                                          <p:stCondLst>
                                            <p:cond delay="0"/>
                                          </p:stCondLst>
                                        </p:cTn>
                                        <p:tgtEl>
                                          <p:spTgt spid="33">
                                            <p:txEl>
                                              <p:pRg st="5" end="5"/>
                                            </p:txEl>
                                          </p:spTgt>
                                        </p:tgtEl>
                                        <p:attrNameLst>
                                          <p:attrName>style.visibility</p:attrName>
                                        </p:attrNameLst>
                                      </p:cBhvr>
                                      <p:to>
                                        <p:strVal val="visible"/>
                                      </p:to>
                                    </p:set>
                                    <p:animEffect transition="in" filter="randombar(horizontal)">
                                      <p:cBhvr>
                                        <p:cTn id="44" dur="1000"/>
                                        <p:tgtEl>
                                          <p:spTgt spid="3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grpId="0" nodeType="clickEffect">
                                  <p:stCondLst>
                                    <p:cond delay="0"/>
                                  </p:stCondLst>
                                  <p:iterate type="wd">
                                    <p:tmPct val="10000"/>
                                  </p:iterate>
                                  <p:childTnLst>
                                    <p:set>
                                      <p:cBhvr>
                                        <p:cTn id="48" dur="1" fill="hold">
                                          <p:stCondLst>
                                            <p:cond delay="0"/>
                                          </p:stCondLst>
                                        </p:cTn>
                                        <p:tgtEl>
                                          <p:spTgt spid="33">
                                            <p:txEl>
                                              <p:pRg st="6" end="6"/>
                                            </p:txEl>
                                          </p:spTgt>
                                        </p:tgtEl>
                                        <p:attrNameLst>
                                          <p:attrName>style.visibility</p:attrName>
                                        </p:attrNameLst>
                                      </p:cBhvr>
                                      <p:to>
                                        <p:strVal val="visible"/>
                                      </p:to>
                                    </p:set>
                                    <p:animEffect transition="in" filter="randombar(horizontal)">
                                      <p:cBhvr>
                                        <p:cTn id="49" dur="1000"/>
                                        <p:tgtEl>
                                          <p:spTgt spid="3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4" presetClass="entr" presetSubtype="10" fill="hold" grpId="0" nodeType="clickEffect">
                                  <p:stCondLst>
                                    <p:cond delay="0"/>
                                  </p:stCondLst>
                                  <p:iterate type="wd">
                                    <p:tmPct val="10000"/>
                                  </p:iterate>
                                  <p:childTnLst>
                                    <p:set>
                                      <p:cBhvr>
                                        <p:cTn id="53" dur="1" fill="hold">
                                          <p:stCondLst>
                                            <p:cond delay="0"/>
                                          </p:stCondLst>
                                        </p:cTn>
                                        <p:tgtEl>
                                          <p:spTgt spid="33">
                                            <p:txEl>
                                              <p:pRg st="7" end="7"/>
                                            </p:txEl>
                                          </p:spTgt>
                                        </p:tgtEl>
                                        <p:attrNameLst>
                                          <p:attrName>style.visibility</p:attrName>
                                        </p:attrNameLst>
                                      </p:cBhvr>
                                      <p:to>
                                        <p:strVal val="visible"/>
                                      </p:to>
                                    </p:set>
                                    <p:animEffect transition="in" filter="randombar(horizontal)">
                                      <p:cBhvr>
                                        <p:cTn id="54" dur="1000"/>
                                        <p:tgtEl>
                                          <p:spTgt spid="33">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4" presetClass="entr" presetSubtype="10" fill="hold" grpId="0" nodeType="clickEffect">
                                  <p:stCondLst>
                                    <p:cond delay="0"/>
                                  </p:stCondLst>
                                  <p:iterate type="wd">
                                    <p:tmPct val="10000"/>
                                  </p:iterate>
                                  <p:childTnLst>
                                    <p:set>
                                      <p:cBhvr>
                                        <p:cTn id="58" dur="1" fill="hold">
                                          <p:stCondLst>
                                            <p:cond delay="0"/>
                                          </p:stCondLst>
                                        </p:cTn>
                                        <p:tgtEl>
                                          <p:spTgt spid="33">
                                            <p:txEl>
                                              <p:pRg st="8" end="8"/>
                                            </p:txEl>
                                          </p:spTgt>
                                        </p:tgtEl>
                                        <p:attrNameLst>
                                          <p:attrName>style.visibility</p:attrName>
                                        </p:attrNameLst>
                                      </p:cBhvr>
                                      <p:to>
                                        <p:strVal val="visible"/>
                                      </p:to>
                                    </p:set>
                                    <p:animEffect transition="in" filter="randombar(horizontal)">
                                      <p:cBhvr>
                                        <p:cTn id="59" dur="1000"/>
                                        <p:tgtEl>
                                          <p:spTgt spid="33">
                                            <p:txEl>
                                              <p:pRg st="8" end="8"/>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4" presetClass="entr" presetSubtype="10" fill="hold" grpId="0" nodeType="clickEffect">
                                  <p:stCondLst>
                                    <p:cond delay="0"/>
                                  </p:stCondLst>
                                  <p:iterate type="wd">
                                    <p:tmPct val="10000"/>
                                  </p:iterate>
                                  <p:childTnLst>
                                    <p:set>
                                      <p:cBhvr>
                                        <p:cTn id="63" dur="1" fill="hold">
                                          <p:stCondLst>
                                            <p:cond delay="0"/>
                                          </p:stCondLst>
                                        </p:cTn>
                                        <p:tgtEl>
                                          <p:spTgt spid="33">
                                            <p:txEl>
                                              <p:pRg st="9" end="9"/>
                                            </p:txEl>
                                          </p:spTgt>
                                        </p:tgtEl>
                                        <p:attrNameLst>
                                          <p:attrName>style.visibility</p:attrName>
                                        </p:attrNameLst>
                                      </p:cBhvr>
                                      <p:to>
                                        <p:strVal val="visible"/>
                                      </p:to>
                                    </p:set>
                                    <p:animEffect transition="in" filter="randombar(horizontal)">
                                      <p:cBhvr>
                                        <p:cTn id="64" dur="1000"/>
                                        <p:tgtEl>
                                          <p:spTgt spid="33">
                                            <p:txEl>
                                              <p:pRg st="9" end="9"/>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4" presetClass="entr" presetSubtype="10" fill="hold" grpId="0" nodeType="clickEffect">
                                  <p:stCondLst>
                                    <p:cond delay="0"/>
                                  </p:stCondLst>
                                  <p:iterate type="wd">
                                    <p:tmPct val="10000"/>
                                  </p:iterate>
                                  <p:childTnLst>
                                    <p:set>
                                      <p:cBhvr>
                                        <p:cTn id="68" dur="1" fill="hold">
                                          <p:stCondLst>
                                            <p:cond delay="0"/>
                                          </p:stCondLst>
                                        </p:cTn>
                                        <p:tgtEl>
                                          <p:spTgt spid="33">
                                            <p:txEl>
                                              <p:pRg st="10" end="10"/>
                                            </p:txEl>
                                          </p:spTgt>
                                        </p:tgtEl>
                                        <p:attrNameLst>
                                          <p:attrName>style.visibility</p:attrName>
                                        </p:attrNameLst>
                                      </p:cBhvr>
                                      <p:to>
                                        <p:strVal val="visible"/>
                                      </p:to>
                                    </p:set>
                                    <p:animEffect transition="in" filter="randombar(horizontal)">
                                      <p:cBhvr>
                                        <p:cTn id="69" dur="1000"/>
                                        <p:tgtEl>
                                          <p:spTgt spid="33">
                                            <p:txEl>
                                              <p:pRg st="10" end="1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4" presetClass="entr" presetSubtype="10" fill="hold" grpId="0" nodeType="clickEffect">
                                  <p:stCondLst>
                                    <p:cond delay="0"/>
                                  </p:stCondLst>
                                  <p:iterate type="wd">
                                    <p:tmPct val="10000"/>
                                  </p:iterate>
                                  <p:childTnLst>
                                    <p:set>
                                      <p:cBhvr>
                                        <p:cTn id="73" dur="1" fill="hold">
                                          <p:stCondLst>
                                            <p:cond delay="0"/>
                                          </p:stCondLst>
                                        </p:cTn>
                                        <p:tgtEl>
                                          <p:spTgt spid="33">
                                            <p:txEl>
                                              <p:pRg st="11" end="11"/>
                                            </p:txEl>
                                          </p:spTgt>
                                        </p:tgtEl>
                                        <p:attrNameLst>
                                          <p:attrName>style.visibility</p:attrName>
                                        </p:attrNameLst>
                                      </p:cBhvr>
                                      <p:to>
                                        <p:strVal val="visible"/>
                                      </p:to>
                                    </p:set>
                                    <p:animEffect transition="in" filter="randombar(horizontal)">
                                      <p:cBhvr>
                                        <p:cTn id="74" dur="1000"/>
                                        <p:tgtEl>
                                          <p:spTgt spid="3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868362"/>
          </a:xfrm>
        </p:spPr>
        <p:txBody>
          <a:bodyPr>
            <a:normAutofit/>
          </a:bodyPr>
          <a:lstStyle/>
          <a:p>
            <a:r>
              <a:rPr lang="en-US" dirty="0" smtClean="0"/>
              <a:t>3. Endowment Income</a:t>
            </a:r>
            <a:endParaRPr lang="en-US" dirty="0"/>
          </a:p>
        </p:txBody>
      </p:sp>
      <p:sp>
        <p:nvSpPr>
          <p:cNvPr id="5" name="Content Placeholder 5"/>
          <p:cNvSpPr>
            <a:spLocks noGrp="1"/>
          </p:cNvSpPr>
          <p:nvPr>
            <p:ph idx="1"/>
          </p:nvPr>
        </p:nvSpPr>
        <p:spPr>
          <a:xfrm>
            <a:off x="327504" y="990600"/>
            <a:ext cx="8587895" cy="1905000"/>
          </a:xfrm>
        </p:spPr>
        <p:txBody>
          <a:bodyPr>
            <a:normAutofit/>
          </a:bodyPr>
          <a:lstStyle/>
          <a:p>
            <a:pPr>
              <a:spcAft>
                <a:spcPts val="1000"/>
              </a:spcAft>
            </a:pPr>
            <a:r>
              <a:rPr lang="en-US" sz="1800" dirty="0" smtClean="0"/>
              <a:t>The Fund for endowment income depends on whether the funding is Unrestricted (Fund 281XX) or Restricted (Fund 282XX). </a:t>
            </a:r>
          </a:p>
          <a:p>
            <a:pPr>
              <a:spcAft>
                <a:spcPts val="1000"/>
              </a:spcAft>
            </a:pPr>
            <a:r>
              <a:rPr lang="en-US" sz="1800" dirty="0" smtClean="0"/>
              <a:t>All SPH endowments are designated Restricted by the University. </a:t>
            </a:r>
          </a:p>
          <a:p>
            <a:pPr>
              <a:spcAft>
                <a:spcPts val="1000"/>
              </a:spcAft>
            </a:pPr>
            <a:r>
              <a:rPr lang="en-US" sz="1800" dirty="0" smtClean="0"/>
              <a:t>Each old endowment account will be mapped to a unique Source representing the named endowment. Examples include:</a:t>
            </a:r>
          </a:p>
        </p:txBody>
      </p:sp>
      <p:graphicFrame>
        <p:nvGraphicFramePr>
          <p:cNvPr id="29" name="Table 28"/>
          <p:cNvGraphicFramePr>
            <a:graphicFrameLocks noGrp="1"/>
          </p:cNvGraphicFramePr>
          <p:nvPr>
            <p:extLst>
              <p:ext uri="{D42A27DB-BD31-4B8C-83A1-F6EECF244321}">
                <p14:modId xmlns:p14="http://schemas.microsoft.com/office/powerpoint/2010/main" val="1027100345"/>
              </p:ext>
            </p:extLst>
          </p:nvPr>
        </p:nvGraphicFramePr>
        <p:xfrm>
          <a:off x="363064" y="4419600"/>
          <a:ext cx="8305800" cy="1249680"/>
        </p:xfrm>
        <a:graphic>
          <a:graphicData uri="http://schemas.openxmlformats.org/drawingml/2006/table">
            <a:tbl>
              <a:tblPr firstRow="1" bandRow="1">
                <a:tableStyleId>{2D5ABB26-0587-4C30-8999-92F81FD0307C}</a:tableStyleId>
              </a:tblPr>
              <a:tblGrid>
                <a:gridCol w="3581400"/>
                <a:gridCol w="4724400"/>
              </a:tblGrid>
              <a:tr h="391026">
                <a:tc>
                  <a:txBody>
                    <a:bodyPr/>
                    <a:lstStyle/>
                    <a:p>
                      <a:r>
                        <a:rPr lang="en-US" b="1" dirty="0" smtClean="0">
                          <a:solidFill>
                            <a:schemeClr val="bg2"/>
                          </a:solidFill>
                        </a:rPr>
                        <a:t>Major Fund Group</a:t>
                      </a:r>
                      <a:endParaRPr lang="en-US" b="1"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0" scaled="1"/>
                      <a:tileRect/>
                    </a:gradFill>
                  </a:tcPr>
                </a:tc>
                <a:tc>
                  <a:txBody>
                    <a:bodyPr/>
                    <a:lstStyle/>
                    <a:p>
                      <a:r>
                        <a:rPr lang="en-US" b="1" dirty="0" smtClean="0">
                          <a:solidFill>
                            <a:schemeClr val="bg2"/>
                          </a:solidFill>
                        </a:rPr>
                        <a:t>Paired Source Ranges</a:t>
                      </a:r>
                      <a:endParaRPr lang="en-US" b="1" dirty="0">
                        <a:solidFill>
                          <a:schemeClr val="bg2"/>
                        </a:solidFill>
                      </a:endParaRP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r h="858654">
                <a:tc>
                  <a:txBody>
                    <a:bodyPr/>
                    <a:lstStyle/>
                    <a:p>
                      <a:pPr>
                        <a:tabLst>
                          <a:tab pos="3482975" algn="r"/>
                        </a:tabLst>
                      </a:pPr>
                      <a:r>
                        <a:rPr lang="en-US" dirty="0" smtClean="0">
                          <a:solidFill>
                            <a:schemeClr val="bg2"/>
                          </a:solidFill>
                        </a:rPr>
                        <a:t>Restricted Endowment Income	282XX</a:t>
                      </a:r>
                      <a:endParaRPr lang="en-US"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456113" algn="r"/>
                        </a:tabLst>
                      </a:pPr>
                      <a:r>
                        <a:rPr lang="en-US" dirty="0" smtClean="0">
                          <a:solidFill>
                            <a:schemeClr val="bg2"/>
                          </a:solidFill>
                        </a:rPr>
                        <a:t>University Endowments	70000-78999</a:t>
                      </a: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bl>
          </a:graphicData>
        </a:graphic>
      </p:graphicFrame>
      <p:sp>
        <p:nvSpPr>
          <p:cNvPr id="14" name="Content Placeholder 5"/>
          <p:cNvSpPr txBox="1">
            <a:spLocks/>
          </p:cNvSpPr>
          <p:nvPr/>
        </p:nvSpPr>
        <p:spPr>
          <a:xfrm>
            <a:off x="841452" y="3048000"/>
            <a:ext cx="7616748" cy="762000"/>
          </a:xfrm>
          <a:prstGeom prst="rect">
            <a:avLst/>
          </a:prstGeom>
        </p:spPr>
        <p:txBody>
          <a:bodyPr vert="horz" lIns="0" tIns="45720" rIns="0" bIns="45720" numCol="2" rtlCol="0">
            <a:normAutofit/>
          </a:bodyPr>
          <a:lst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r>
              <a:rPr lang="en-US" sz="1600" dirty="0" err="1" smtClean="0"/>
              <a:t>Kenan</a:t>
            </a:r>
            <a:r>
              <a:rPr lang="en-US" sz="1600" dirty="0" smtClean="0"/>
              <a:t> Professorships 70084</a:t>
            </a:r>
          </a:p>
          <a:p>
            <a:r>
              <a:rPr lang="en-US" sz="1600" dirty="0" smtClean="0"/>
              <a:t>W.R. </a:t>
            </a:r>
            <a:r>
              <a:rPr lang="en-US" sz="1600" dirty="0" err="1"/>
              <a:t>K</a:t>
            </a:r>
            <a:r>
              <a:rPr lang="en-US" sz="1600" dirty="0" err="1" smtClean="0"/>
              <a:t>enan</a:t>
            </a:r>
            <a:r>
              <a:rPr lang="en-US" sz="1600" dirty="0" smtClean="0"/>
              <a:t> Jr. Professorship 70085</a:t>
            </a:r>
          </a:p>
          <a:p>
            <a:r>
              <a:rPr lang="en-US" sz="1600" dirty="0" err="1" smtClean="0"/>
              <a:t>Gillings</a:t>
            </a:r>
            <a:r>
              <a:rPr lang="en-US" sz="1600" dirty="0" smtClean="0"/>
              <a:t> Professorship in Bios 70853</a:t>
            </a:r>
          </a:p>
          <a:p>
            <a:r>
              <a:rPr lang="en-US" sz="1600" dirty="0" smtClean="0"/>
              <a:t>Dorothy Fay Dunn Scholarship 71229</a:t>
            </a:r>
          </a:p>
        </p:txBody>
      </p:sp>
    </p:spTree>
    <p:extLst>
      <p:ext uri="{BB962C8B-B14F-4D97-AF65-F5344CB8AC3E}">
        <p14:creationId xmlns:p14="http://schemas.microsoft.com/office/powerpoint/2010/main" val="137169902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1000"/>
                                        <p:tgtEl>
                                          <p:spTgt spid="5">
                                            <p:txEl>
                                              <p:pRg st="0" end="0"/>
                                            </p:txEl>
                                          </p:spTgt>
                                        </p:tgtEl>
                                      </p:cBhvr>
                                    </p:animEffect>
                                  </p:childTnLst>
                                </p:cTn>
                              </p:par>
                            </p:childTnLst>
                          </p:cTn>
                        </p:par>
                        <p:par>
                          <p:cTn id="8" fill="hold">
                            <p:stCondLst>
                              <p:cond delay="3100"/>
                            </p:stCondLst>
                            <p:childTnLst>
                              <p:par>
                                <p:cTn id="9" presetID="14" presetClass="entr" presetSubtype="10" fill="hold" grpId="0" nodeType="afterEffect">
                                  <p:stCondLst>
                                    <p:cond delay="0"/>
                                  </p:stCondLst>
                                  <p:iterate type="wd">
                                    <p:tmPct val="10000"/>
                                  </p:iterate>
                                  <p:childTnLst>
                                    <p:set>
                                      <p:cBhvr>
                                        <p:cTn id="10"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1" dur="1000"/>
                                        <p:tgtEl>
                                          <p:spTgt spid="5">
                                            <p:txEl>
                                              <p:pRg st="1" end="1"/>
                                            </p:txEl>
                                          </p:spTgt>
                                        </p:tgtEl>
                                      </p:cBhvr>
                                    </p:animEffect>
                                  </p:childTnLst>
                                </p:cTn>
                              </p:par>
                            </p:childTnLst>
                          </p:cTn>
                        </p:par>
                        <p:par>
                          <p:cTn id="12" fill="hold">
                            <p:stCondLst>
                              <p:cond delay="5000"/>
                            </p:stCondLst>
                            <p:childTnLst>
                              <p:par>
                                <p:cTn id="13" presetID="14" presetClass="entr" presetSubtype="10" fill="hold" grpId="0" nodeType="afterEffect">
                                  <p:stCondLst>
                                    <p:cond delay="0"/>
                                  </p:stCondLst>
                                  <p:iterate type="wd">
                                    <p:tmPct val="10000"/>
                                  </p:iterate>
                                  <p:childTnLst>
                                    <p:set>
                                      <p:cBhvr>
                                        <p:cTn id="14"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5" dur="1000"/>
                                        <p:tgtEl>
                                          <p:spTgt spid="5">
                                            <p:txEl>
                                              <p:pRg st="2" end="2"/>
                                            </p:txEl>
                                          </p:spTgt>
                                        </p:tgtEl>
                                      </p:cBhvr>
                                    </p:animEffect>
                                  </p:childTnLst>
                                </p:cTn>
                              </p:par>
                            </p:childTnLst>
                          </p:cTn>
                        </p:par>
                        <p:par>
                          <p:cTn id="16" fill="hold">
                            <p:stCondLst>
                              <p:cond delay="7800"/>
                            </p:stCondLst>
                            <p:childTnLst>
                              <p:par>
                                <p:cTn id="17" presetID="14" presetClass="entr" presetSubtype="10" fill="hold" grpId="0" nodeType="afterEffect">
                                  <p:stCondLst>
                                    <p:cond delay="0"/>
                                  </p:stCondLst>
                                  <p:iterate type="wd">
                                    <p:tmPct val="10000"/>
                                  </p:iterate>
                                  <p:childTnLst>
                                    <p:set>
                                      <p:cBhvr>
                                        <p:cTn id="18" dur="1" fill="hold">
                                          <p:stCondLst>
                                            <p:cond delay="0"/>
                                          </p:stCondLst>
                                        </p:cTn>
                                        <p:tgtEl>
                                          <p:spTgt spid="14">
                                            <p:txEl>
                                              <p:pRg st="0" end="0"/>
                                            </p:txEl>
                                          </p:spTgt>
                                        </p:tgtEl>
                                        <p:attrNameLst>
                                          <p:attrName>style.visibility</p:attrName>
                                        </p:attrNameLst>
                                      </p:cBhvr>
                                      <p:to>
                                        <p:strVal val="visible"/>
                                      </p:to>
                                    </p:set>
                                    <p:animEffect transition="in" filter="randombar(horizontal)">
                                      <p:cBhvr>
                                        <p:cTn id="19" dur="1000"/>
                                        <p:tgtEl>
                                          <p:spTgt spid="1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iterate type="wd">
                                    <p:tmPct val="10000"/>
                                  </p:iterate>
                                  <p:childTnLst>
                                    <p:set>
                                      <p:cBhvr>
                                        <p:cTn id="23" dur="1" fill="hold">
                                          <p:stCondLst>
                                            <p:cond delay="0"/>
                                          </p:stCondLst>
                                        </p:cTn>
                                        <p:tgtEl>
                                          <p:spTgt spid="14">
                                            <p:txEl>
                                              <p:pRg st="1" end="1"/>
                                            </p:txEl>
                                          </p:spTgt>
                                        </p:tgtEl>
                                        <p:attrNameLst>
                                          <p:attrName>style.visibility</p:attrName>
                                        </p:attrNameLst>
                                      </p:cBhvr>
                                      <p:to>
                                        <p:strVal val="visible"/>
                                      </p:to>
                                    </p:set>
                                    <p:animEffect transition="in" filter="randombar(horizontal)">
                                      <p:cBhvr>
                                        <p:cTn id="24" dur="1000"/>
                                        <p:tgtEl>
                                          <p:spTgt spid="14">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iterate type="wd">
                                    <p:tmPct val="10000"/>
                                  </p:iterate>
                                  <p:childTnLst>
                                    <p:set>
                                      <p:cBhvr>
                                        <p:cTn id="28" dur="1" fill="hold">
                                          <p:stCondLst>
                                            <p:cond delay="0"/>
                                          </p:stCondLst>
                                        </p:cTn>
                                        <p:tgtEl>
                                          <p:spTgt spid="14">
                                            <p:txEl>
                                              <p:pRg st="2" end="2"/>
                                            </p:txEl>
                                          </p:spTgt>
                                        </p:tgtEl>
                                        <p:attrNameLst>
                                          <p:attrName>style.visibility</p:attrName>
                                        </p:attrNameLst>
                                      </p:cBhvr>
                                      <p:to>
                                        <p:strVal val="visible"/>
                                      </p:to>
                                    </p:set>
                                    <p:animEffect transition="in" filter="randombar(horizontal)">
                                      <p:cBhvr>
                                        <p:cTn id="29" dur="1000"/>
                                        <p:tgtEl>
                                          <p:spTgt spid="14">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iterate type="wd">
                                    <p:tmPct val="10000"/>
                                  </p:iterate>
                                  <p:childTnLst>
                                    <p:set>
                                      <p:cBhvr>
                                        <p:cTn id="33" dur="1" fill="hold">
                                          <p:stCondLst>
                                            <p:cond delay="0"/>
                                          </p:stCondLst>
                                        </p:cTn>
                                        <p:tgtEl>
                                          <p:spTgt spid="14">
                                            <p:txEl>
                                              <p:pRg st="3" end="3"/>
                                            </p:txEl>
                                          </p:spTgt>
                                        </p:tgtEl>
                                        <p:attrNameLst>
                                          <p:attrName>style.visibility</p:attrName>
                                        </p:attrNameLst>
                                      </p:cBhvr>
                                      <p:to>
                                        <p:strVal val="visible"/>
                                      </p:to>
                                    </p:set>
                                    <p:animEffect transition="in" filter="randombar(horizontal)">
                                      <p:cBhvr>
                                        <p:cTn id="34" dur="10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868362"/>
          </a:xfrm>
        </p:spPr>
        <p:txBody>
          <a:bodyPr>
            <a:normAutofit/>
          </a:bodyPr>
          <a:lstStyle/>
          <a:p>
            <a:r>
              <a:rPr lang="en-US" dirty="0" smtClean="0"/>
              <a:t>4. University Trusts</a:t>
            </a:r>
            <a:endParaRPr lang="en-US" dirty="0"/>
          </a:p>
        </p:txBody>
      </p:sp>
      <p:sp>
        <p:nvSpPr>
          <p:cNvPr id="5" name="Content Placeholder 5"/>
          <p:cNvSpPr>
            <a:spLocks noGrp="1"/>
          </p:cNvSpPr>
          <p:nvPr>
            <p:ph idx="1"/>
          </p:nvPr>
        </p:nvSpPr>
        <p:spPr>
          <a:xfrm>
            <a:off x="327504" y="990600"/>
            <a:ext cx="8587896" cy="2819400"/>
          </a:xfrm>
        </p:spPr>
        <p:txBody>
          <a:bodyPr>
            <a:noAutofit/>
          </a:bodyPr>
          <a:lstStyle/>
          <a:p>
            <a:pPr>
              <a:spcAft>
                <a:spcPts val="800"/>
              </a:spcAft>
            </a:pPr>
            <a:r>
              <a:rPr lang="en-US" sz="1800" dirty="0" smtClean="0"/>
              <a:t>University Trusts includes gifts, contractual trusts (non-OSR) and foundation allocations.</a:t>
            </a:r>
          </a:p>
          <a:p>
            <a:pPr>
              <a:spcAft>
                <a:spcPts val="800"/>
              </a:spcAft>
            </a:pPr>
            <a:r>
              <a:rPr lang="en-US" sz="1800" dirty="0"/>
              <a:t>All SPH </a:t>
            </a:r>
            <a:r>
              <a:rPr lang="en-US" sz="1800" dirty="0" smtClean="0"/>
              <a:t>trusts </a:t>
            </a:r>
            <a:r>
              <a:rPr lang="en-US" sz="1800" dirty="0"/>
              <a:t>are designated </a:t>
            </a:r>
            <a:r>
              <a:rPr lang="en-US" sz="1800" dirty="0" smtClean="0"/>
              <a:t>Restricted </a:t>
            </a:r>
            <a:r>
              <a:rPr lang="en-US" sz="1800" dirty="0"/>
              <a:t>by the </a:t>
            </a:r>
            <a:r>
              <a:rPr lang="en-US" sz="1800" dirty="0" smtClean="0"/>
              <a:t>University due to GAAP reporting requirements.  Refer to the fund’s Fund Authority to guide use.</a:t>
            </a:r>
            <a:endParaRPr lang="en-US" sz="1800" dirty="0"/>
          </a:p>
          <a:p>
            <a:pPr>
              <a:spcAft>
                <a:spcPts val="800"/>
              </a:spcAft>
            </a:pPr>
            <a:r>
              <a:rPr lang="en-US" sz="1800" dirty="0" smtClean="0"/>
              <a:t>The Sources for allocations from </a:t>
            </a:r>
            <a:r>
              <a:rPr lang="en-US" sz="1800" dirty="0"/>
              <a:t>the Public Health Foundation </a:t>
            </a:r>
            <a:r>
              <a:rPr lang="en-US" sz="1800" dirty="0" smtClean="0"/>
              <a:t>begin with “H”. Sources from other foundations will have a different prefix, such as “U” representing UNC Chapel Hill Foundation.</a:t>
            </a:r>
          </a:p>
          <a:p>
            <a:pPr>
              <a:spcAft>
                <a:spcPts val="800"/>
              </a:spcAft>
            </a:pPr>
            <a:r>
              <a:rPr lang="en-US" sz="1800" dirty="0" smtClean="0"/>
              <a:t>Notice the Source ranges depend on the type of trust arrangement: </a:t>
            </a:r>
          </a:p>
        </p:txBody>
      </p:sp>
      <p:graphicFrame>
        <p:nvGraphicFramePr>
          <p:cNvPr id="29" name="Table 28"/>
          <p:cNvGraphicFramePr>
            <a:graphicFrameLocks noGrp="1"/>
          </p:cNvGraphicFramePr>
          <p:nvPr>
            <p:extLst>
              <p:ext uri="{D42A27DB-BD31-4B8C-83A1-F6EECF244321}">
                <p14:modId xmlns:p14="http://schemas.microsoft.com/office/powerpoint/2010/main" val="1742905307"/>
              </p:ext>
            </p:extLst>
          </p:nvPr>
        </p:nvGraphicFramePr>
        <p:xfrm>
          <a:off x="468552" y="4638174"/>
          <a:ext cx="8305800" cy="1305426"/>
        </p:xfrm>
        <a:graphic>
          <a:graphicData uri="http://schemas.openxmlformats.org/drawingml/2006/table">
            <a:tbl>
              <a:tblPr firstRow="1" bandRow="1">
                <a:tableStyleId>{2D5ABB26-0587-4C30-8999-92F81FD0307C}</a:tableStyleId>
              </a:tblPr>
              <a:tblGrid>
                <a:gridCol w="3581400"/>
                <a:gridCol w="4724400"/>
              </a:tblGrid>
              <a:tr h="391026">
                <a:tc>
                  <a:txBody>
                    <a:bodyPr/>
                    <a:lstStyle/>
                    <a:p>
                      <a:r>
                        <a:rPr lang="en-US" b="1" dirty="0" smtClean="0">
                          <a:solidFill>
                            <a:schemeClr val="bg2"/>
                          </a:solidFill>
                        </a:rPr>
                        <a:t>Major Fund Group</a:t>
                      </a:r>
                      <a:endParaRPr lang="en-US" b="1"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0" scaled="1"/>
                      <a:tileRect/>
                    </a:gradFill>
                  </a:tcPr>
                </a:tc>
                <a:tc>
                  <a:txBody>
                    <a:bodyPr/>
                    <a:lstStyle/>
                    <a:p>
                      <a:r>
                        <a:rPr lang="en-US" b="1" dirty="0" smtClean="0">
                          <a:solidFill>
                            <a:schemeClr val="bg2"/>
                          </a:solidFill>
                        </a:rPr>
                        <a:t>Paired Source Ranges</a:t>
                      </a:r>
                      <a:endParaRPr lang="en-US" b="1" dirty="0">
                        <a:solidFill>
                          <a:schemeClr val="bg2"/>
                        </a:solidFill>
                      </a:endParaRP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r h="866140">
                <a:tc>
                  <a:txBody>
                    <a:bodyPr/>
                    <a:lstStyle/>
                    <a:p>
                      <a:pPr marL="0" marR="0" indent="0" algn="l" defTabSz="914400" rtl="0" eaLnBrk="1" fontAlgn="auto" latinLnBrk="0" hangingPunct="1">
                        <a:lnSpc>
                          <a:spcPct val="100000"/>
                        </a:lnSpc>
                        <a:spcBef>
                          <a:spcPts val="0"/>
                        </a:spcBef>
                        <a:spcAft>
                          <a:spcPts val="0"/>
                        </a:spcAft>
                        <a:buClrTx/>
                        <a:buSzTx/>
                        <a:buFontTx/>
                        <a:buNone/>
                        <a:tabLst>
                          <a:tab pos="3482975" algn="r"/>
                        </a:tabLst>
                        <a:defRPr/>
                      </a:pPr>
                      <a:r>
                        <a:rPr lang="en-US" dirty="0" smtClean="0">
                          <a:solidFill>
                            <a:schemeClr val="bg2"/>
                          </a:solidFill>
                        </a:rPr>
                        <a:t>Restricted University Trusts	292XX</a:t>
                      </a:r>
                    </a:p>
                    <a:p>
                      <a:pPr>
                        <a:tabLst>
                          <a:tab pos="3482975" algn="r"/>
                        </a:tabLst>
                      </a:pPr>
                      <a:endParaRPr lang="en-US" dirty="0">
                        <a:solidFill>
                          <a:schemeClr val="bg2"/>
                        </a:solidFill>
                      </a:endParaRPr>
                    </a:p>
                  </a:txBody>
                  <a:tcPr>
                    <a:lnL>
                      <a:noFill/>
                    </a:lnL>
                    <a:lnR w="12700" cap="flat" cmpd="sng" algn="ctr">
                      <a:solidFill>
                        <a:schemeClr val="bg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tabLst>
                          <a:tab pos="4456113" algn="r"/>
                        </a:tabLst>
                      </a:pPr>
                      <a:r>
                        <a:rPr lang="en-US" dirty="0" smtClean="0">
                          <a:solidFill>
                            <a:schemeClr val="bg2"/>
                          </a:solidFill>
                        </a:rPr>
                        <a:t>Contract Trusts (non-OSR)	46000-48999</a:t>
                      </a:r>
                    </a:p>
                    <a:p>
                      <a:pPr>
                        <a:tabLst>
                          <a:tab pos="4456113" algn="r"/>
                        </a:tabLst>
                      </a:pPr>
                      <a:r>
                        <a:rPr lang="en-US" dirty="0" smtClean="0">
                          <a:solidFill>
                            <a:schemeClr val="bg2"/>
                          </a:solidFill>
                        </a:rPr>
                        <a:t>Restricted Gifts, Bequests	50000-59999</a:t>
                      </a:r>
                    </a:p>
                    <a:p>
                      <a:pPr>
                        <a:tabLst>
                          <a:tab pos="4456113" algn="r"/>
                        </a:tabLst>
                      </a:pPr>
                      <a:r>
                        <a:rPr lang="en-US" dirty="0" smtClean="0">
                          <a:solidFill>
                            <a:schemeClr val="bg2"/>
                          </a:solidFill>
                        </a:rPr>
                        <a:t>Allocations from Foundation	H0001-H9999</a:t>
                      </a:r>
                    </a:p>
                  </a:txBody>
                  <a:tcPr>
                    <a:lnL w="12700" cap="flat" cmpd="sng" algn="ctr">
                      <a:solidFill>
                        <a:schemeClr val="bg1"/>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bl>
          </a:graphicData>
        </a:graphic>
      </p:graphicFrame>
      <p:sp>
        <p:nvSpPr>
          <p:cNvPr id="14" name="Content Placeholder 5"/>
          <p:cNvSpPr txBox="1">
            <a:spLocks/>
          </p:cNvSpPr>
          <p:nvPr/>
        </p:nvSpPr>
        <p:spPr>
          <a:xfrm>
            <a:off x="716280" y="3657600"/>
            <a:ext cx="7616748" cy="762000"/>
          </a:xfrm>
          <a:prstGeom prst="rect">
            <a:avLst/>
          </a:prstGeom>
        </p:spPr>
        <p:txBody>
          <a:bodyPr vert="horz" lIns="0" tIns="45720" rIns="0" bIns="45720" numCol="2" rtlCol="0">
            <a:normAutofit/>
          </a:bodyPr>
          <a:lst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r>
              <a:rPr lang="en-US" sz="1600" dirty="0" smtClean="0"/>
              <a:t>FHI-UNC </a:t>
            </a:r>
            <a:r>
              <a:rPr lang="en-US" sz="1600" dirty="0" smtClean="0"/>
              <a:t>Fellowship Program 46047</a:t>
            </a:r>
          </a:p>
          <a:p>
            <a:r>
              <a:rPr lang="en-US" sz="1600" dirty="0" smtClean="0"/>
              <a:t>CEHS Gifts 51241</a:t>
            </a:r>
          </a:p>
          <a:p>
            <a:r>
              <a:rPr lang="en-US" sz="1600" dirty="0" smtClean="0"/>
              <a:t>Jo Anne Earp Scholarship Fund H0014</a:t>
            </a:r>
          </a:p>
        </p:txBody>
      </p:sp>
    </p:spTree>
    <p:extLst>
      <p:ext uri="{BB962C8B-B14F-4D97-AF65-F5344CB8AC3E}">
        <p14:creationId xmlns:p14="http://schemas.microsoft.com/office/powerpoint/2010/main" val="238276223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1000"/>
                                        <p:tgtEl>
                                          <p:spTgt spid="5">
                                            <p:txEl>
                                              <p:pRg st="0" end="0"/>
                                            </p:txEl>
                                          </p:spTgt>
                                        </p:tgtEl>
                                      </p:cBhvr>
                                    </p:animEffect>
                                  </p:childTnLst>
                                </p:cTn>
                              </p:par>
                            </p:childTnLst>
                          </p:cTn>
                        </p:par>
                        <p:par>
                          <p:cTn id="8" fill="hold">
                            <p:stCondLst>
                              <p:cond delay="2300"/>
                            </p:stCondLst>
                            <p:childTnLst>
                              <p:par>
                                <p:cTn id="9" presetID="14" presetClass="entr" presetSubtype="10" fill="hold" grpId="0" nodeType="afterEffect">
                                  <p:stCondLst>
                                    <p:cond delay="0"/>
                                  </p:stCondLst>
                                  <p:iterate type="wd">
                                    <p:tmPct val="10000"/>
                                  </p:iterate>
                                  <p:childTnLst>
                                    <p:set>
                                      <p:cBhvr>
                                        <p:cTn id="10"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1" dur="1000"/>
                                        <p:tgtEl>
                                          <p:spTgt spid="5">
                                            <p:txEl>
                                              <p:pRg st="1" end="1"/>
                                            </p:txEl>
                                          </p:spTgt>
                                        </p:tgtEl>
                                      </p:cBhvr>
                                    </p:animEffect>
                                  </p:childTnLst>
                                </p:cTn>
                              </p:par>
                            </p:childTnLst>
                          </p:cTn>
                        </p:par>
                        <p:par>
                          <p:cTn id="12" fill="hold">
                            <p:stCondLst>
                              <p:cond delay="5700"/>
                            </p:stCondLst>
                            <p:childTnLst>
                              <p:par>
                                <p:cTn id="13" presetID="14" presetClass="entr" presetSubtype="10" fill="hold" grpId="0" nodeType="afterEffect">
                                  <p:stCondLst>
                                    <p:cond delay="0"/>
                                  </p:stCondLst>
                                  <p:iterate type="wd">
                                    <p:tmPct val="10000"/>
                                  </p:iterate>
                                  <p:childTnLst>
                                    <p:set>
                                      <p:cBhvr>
                                        <p:cTn id="14"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5" dur="1000"/>
                                        <p:tgtEl>
                                          <p:spTgt spid="5">
                                            <p:txEl>
                                              <p:pRg st="2" end="2"/>
                                            </p:txEl>
                                          </p:spTgt>
                                        </p:tgtEl>
                                      </p:cBhvr>
                                    </p:animEffect>
                                  </p:childTnLst>
                                </p:cTn>
                              </p:par>
                            </p:childTnLst>
                          </p:cTn>
                        </p:par>
                        <p:par>
                          <p:cTn id="16" fill="hold">
                            <p:stCondLst>
                              <p:cond delay="10100"/>
                            </p:stCondLst>
                            <p:childTnLst>
                              <p:par>
                                <p:cTn id="17" presetID="14" presetClass="entr" presetSubtype="10" fill="hold" grpId="0" nodeType="afterEffect">
                                  <p:stCondLst>
                                    <p:cond delay="0"/>
                                  </p:stCondLst>
                                  <p:iterate type="wd">
                                    <p:tmPct val="10000"/>
                                  </p:iterate>
                                  <p:childTnLst>
                                    <p:set>
                                      <p:cBhvr>
                                        <p:cTn id="18" dur="1" fill="hold">
                                          <p:stCondLst>
                                            <p:cond delay="0"/>
                                          </p:stCondLst>
                                        </p:cTn>
                                        <p:tgtEl>
                                          <p:spTgt spid="5">
                                            <p:txEl>
                                              <p:pRg st="3" end="3"/>
                                            </p:txEl>
                                          </p:spTgt>
                                        </p:tgtEl>
                                        <p:attrNameLst>
                                          <p:attrName>style.visibility</p:attrName>
                                        </p:attrNameLst>
                                      </p:cBhvr>
                                      <p:to>
                                        <p:strVal val="visible"/>
                                      </p:to>
                                    </p:set>
                                    <p:animEffect transition="in" filter="randombar(horizontal)">
                                      <p:cBhvr>
                                        <p:cTn id="19" dur="1000"/>
                                        <p:tgtEl>
                                          <p:spTgt spid="5">
                                            <p:txEl>
                                              <p:pRg st="3" end="3"/>
                                            </p:txEl>
                                          </p:spTgt>
                                        </p:tgtEl>
                                      </p:cBhvr>
                                    </p:animEffect>
                                  </p:childTnLst>
                                </p:cTn>
                              </p:par>
                            </p:childTnLst>
                          </p:cTn>
                        </p:par>
                        <p:par>
                          <p:cTn id="20" fill="hold">
                            <p:stCondLst>
                              <p:cond delay="12200"/>
                            </p:stCondLst>
                            <p:childTnLst>
                              <p:par>
                                <p:cTn id="21" presetID="14" presetClass="entr" presetSubtype="10" fill="hold" grpId="0" nodeType="afterEffect">
                                  <p:stCondLst>
                                    <p:cond delay="0"/>
                                  </p:stCondLst>
                                  <p:iterate type="wd">
                                    <p:tmPct val="10000"/>
                                  </p:iterate>
                                  <p:childTnLst>
                                    <p:set>
                                      <p:cBhvr>
                                        <p:cTn id="22" dur="1" fill="hold">
                                          <p:stCondLst>
                                            <p:cond delay="0"/>
                                          </p:stCondLst>
                                        </p:cTn>
                                        <p:tgtEl>
                                          <p:spTgt spid="14">
                                            <p:txEl>
                                              <p:pRg st="0" end="0"/>
                                            </p:txEl>
                                          </p:spTgt>
                                        </p:tgtEl>
                                        <p:attrNameLst>
                                          <p:attrName>style.visibility</p:attrName>
                                        </p:attrNameLst>
                                      </p:cBhvr>
                                      <p:to>
                                        <p:strVal val="visible"/>
                                      </p:to>
                                    </p:set>
                                    <p:animEffect transition="in" filter="randombar(horizontal)">
                                      <p:cBhvr>
                                        <p:cTn id="23" dur="1000"/>
                                        <p:tgtEl>
                                          <p:spTgt spid="1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iterate type="wd">
                                    <p:tmPct val="10000"/>
                                  </p:iterate>
                                  <p:childTnLst>
                                    <p:set>
                                      <p:cBhvr>
                                        <p:cTn id="27" dur="1" fill="hold">
                                          <p:stCondLst>
                                            <p:cond delay="0"/>
                                          </p:stCondLst>
                                        </p:cTn>
                                        <p:tgtEl>
                                          <p:spTgt spid="14">
                                            <p:txEl>
                                              <p:pRg st="1" end="1"/>
                                            </p:txEl>
                                          </p:spTgt>
                                        </p:tgtEl>
                                        <p:attrNameLst>
                                          <p:attrName>style.visibility</p:attrName>
                                        </p:attrNameLst>
                                      </p:cBhvr>
                                      <p:to>
                                        <p:strVal val="visible"/>
                                      </p:to>
                                    </p:set>
                                    <p:animEffect transition="in" filter="randombar(horizontal)">
                                      <p:cBhvr>
                                        <p:cTn id="28" dur="1000"/>
                                        <p:tgtEl>
                                          <p:spTgt spid="14">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iterate type="wd">
                                    <p:tmPct val="10000"/>
                                  </p:iterate>
                                  <p:childTnLst>
                                    <p:set>
                                      <p:cBhvr>
                                        <p:cTn id="32" dur="1" fill="hold">
                                          <p:stCondLst>
                                            <p:cond delay="0"/>
                                          </p:stCondLst>
                                        </p:cTn>
                                        <p:tgtEl>
                                          <p:spTgt spid="14">
                                            <p:txEl>
                                              <p:pRg st="2" end="2"/>
                                            </p:txEl>
                                          </p:spTgt>
                                        </p:tgtEl>
                                        <p:attrNameLst>
                                          <p:attrName>style.visibility</p:attrName>
                                        </p:attrNameLst>
                                      </p:cBhvr>
                                      <p:to>
                                        <p:strVal val="visible"/>
                                      </p:to>
                                    </p:set>
                                    <p:animEffect transition="in" filter="randombar(horizontal)">
                                      <p:cBhvr>
                                        <p:cTn id="33" dur="10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4" grpId="0" build="p"/>
    </p:bld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TC101859862[[fn=Urban Pop]]</Template>
  <TotalTime>2677</TotalTime>
  <Words>1520</Words>
  <Application>Microsoft Office PowerPoint</Application>
  <PresentationFormat>On-screen Show (4:3)</PresentationFormat>
  <Paragraphs>229</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Urban Pop</vt:lpstr>
      <vt:lpstr>Chartfield Foundations- Source-Deep Dive</vt:lpstr>
      <vt:lpstr>#3. Source – A Deeper Dive</vt:lpstr>
      <vt:lpstr>Core Chartfields – Source</vt:lpstr>
      <vt:lpstr>Core Chartfields – Source</vt:lpstr>
      <vt:lpstr>Fund-Source Pairings</vt:lpstr>
      <vt:lpstr>1. State</vt:lpstr>
      <vt:lpstr>2. Educational and Self-Supporting</vt:lpstr>
      <vt:lpstr>3. Endowment Income</vt:lpstr>
      <vt:lpstr>4. University Trusts</vt:lpstr>
      <vt:lpstr>5. Auxiliary</vt:lpstr>
      <vt:lpstr>6. Contracts and Grants</vt:lpstr>
      <vt:lpstr>7. Overhead (F&amp;A)</vt:lpstr>
      <vt:lpstr>Fund-Source-Department </vt:lpstr>
      <vt:lpstr>Fund-Source-Department </vt:lpstr>
      <vt:lpstr>Fund-Source-Department</vt:lpstr>
      <vt:lpstr>Searching in ConnectCarolina</vt:lpstr>
      <vt:lpstr>Core Chartfields</vt:lpstr>
    </vt:vector>
  </TitlesOfParts>
  <Company>The University of North Carolina at Chapel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Chartfield Foundations in 6</dc:title>
  <dc:creator>GY</dc:creator>
  <cp:lastModifiedBy>GY</cp:lastModifiedBy>
  <cp:revision>485</cp:revision>
  <cp:lastPrinted>2014-08-15T19:11:17Z</cp:lastPrinted>
  <dcterms:created xsi:type="dcterms:W3CDTF">2014-07-11T19:19:43Z</dcterms:created>
  <dcterms:modified xsi:type="dcterms:W3CDTF">2014-09-02T16:36:15Z</dcterms:modified>
</cp:coreProperties>
</file>