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8" r:id="rId3"/>
    <p:sldId id="257" r:id="rId4"/>
    <p:sldId id="25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8" r:id="rId13"/>
    <p:sldId id="279" r:id="rId14"/>
    <p:sldId id="282" r:id="rId15"/>
    <p:sldId id="280" r:id="rId16"/>
    <p:sldId id="281" r:id="rId17"/>
    <p:sldId id="269" r:id="rId1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294B"/>
    <a:srgbClr val="4B9C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090"/>
    <p:restoredTop sz="94674"/>
  </p:normalViewPr>
  <p:slideViewPr>
    <p:cSldViewPr snapToGrid="0" snapToObjects="1">
      <p:cViewPr>
        <p:scale>
          <a:sx n="125" d="100"/>
          <a:sy n="125" d="100"/>
        </p:scale>
        <p:origin x="1240" y="9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53D9-7EF3-F849-818D-9E0DD8E86B08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1765-81EA-7F48-BB46-3341FFC32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03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53D9-7EF3-F849-818D-9E0DD8E86B08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1765-81EA-7F48-BB46-3341FFC32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61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53D9-7EF3-F849-818D-9E0DD8E86B08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1765-81EA-7F48-BB46-3341FFC32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5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53D9-7EF3-F849-818D-9E0DD8E86B08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1765-81EA-7F48-BB46-3341FFC32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9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53D9-7EF3-F849-818D-9E0DD8E86B08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1765-81EA-7F48-BB46-3341FFC32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17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53D9-7EF3-F849-818D-9E0DD8E86B08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1765-81EA-7F48-BB46-3341FFC32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624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53D9-7EF3-F849-818D-9E0DD8E86B08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1765-81EA-7F48-BB46-3341FFC32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91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53D9-7EF3-F849-818D-9E0DD8E86B08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1765-81EA-7F48-BB46-3341FFC32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4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53D9-7EF3-F849-818D-9E0DD8E86B08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1765-81EA-7F48-BB46-3341FFC32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8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53D9-7EF3-F849-818D-9E0DD8E86B08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1765-81EA-7F48-BB46-3341FFC32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51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53D9-7EF3-F849-818D-9E0DD8E86B08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1765-81EA-7F48-BB46-3341FFC32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05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653D9-7EF3-F849-818D-9E0DD8E86B08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91765-81EA-7F48-BB46-3341FFC32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2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phcomm@unc.edu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phcomm@unc.edu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D2BC4D2-84A8-AE45-AC3E-9697C7250D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399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404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C0AC2C2-B3C3-5146-B4B9-235AE3E0B37A}"/>
              </a:ext>
            </a:extLst>
          </p:cNvPr>
          <p:cNvSpPr>
            <a:spLocks/>
          </p:cNvSpPr>
          <p:nvPr/>
        </p:nvSpPr>
        <p:spPr>
          <a:xfrm>
            <a:off x="-4286" y="4732806"/>
            <a:ext cx="9142000" cy="414811"/>
          </a:xfrm>
          <a:prstGeom prst="rect">
            <a:avLst/>
          </a:prstGeom>
          <a:solidFill>
            <a:srgbClr val="4B9C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4A4F72-46B8-1945-A765-53EFE6CD7158}"/>
              </a:ext>
            </a:extLst>
          </p:cNvPr>
          <p:cNvSpPr>
            <a:spLocks/>
          </p:cNvSpPr>
          <p:nvPr/>
        </p:nvSpPr>
        <p:spPr>
          <a:xfrm>
            <a:off x="-4286" y="4671084"/>
            <a:ext cx="9142000" cy="61722"/>
          </a:xfrm>
          <a:prstGeom prst="rect">
            <a:avLst/>
          </a:prstGeom>
          <a:solidFill>
            <a:srgbClr val="1329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288583-E101-BF45-B4A6-AC53DA8789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1203" y="4817321"/>
            <a:ext cx="1821593" cy="234205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F216BB7F-FD06-8747-B2AC-C56C603A74D0}"/>
              </a:ext>
            </a:extLst>
          </p:cNvPr>
          <p:cNvSpPr txBox="1">
            <a:spLocks/>
          </p:cNvSpPr>
          <p:nvPr/>
        </p:nvSpPr>
        <p:spPr>
          <a:xfrm>
            <a:off x="2257425" y="790677"/>
            <a:ext cx="4629150" cy="667561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accent1"/>
              </a:buClr>
            </a:pPr>
            <a:r>
              <a:rPr lang="en-US" sz="1800" dirty="0">
                <a:solidFill>
                  <a:srgbClr val="13294B"/>
                </a:solidFill>
                <a:latin typeface="Avenir Next Medium" charset="0"/>
                <a:ea typeface="Avenir Next Medium" charset="0"/>
                <a:cs typeface="Avenir Next Medium" charset="0"/>
              </a:rPr>
              <a:t>Remember, empty space is your friend.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46FC270-4135-9047-8AF5-78564EABD709}"/>
              </a:ext>
            </a:extLst>
          </p:cNvPr>
          <p:cNvSpPr txBox="1">
            <a:spLocks/>
          </p:cNvSpPr>
          <p:nvPr/>
        </p:nvSpPr>
        <p:spPr>
          <a:xfrm>
            <a:off x="4960498" y="3034118"/>
            <a:ext cx="1926077" cy="738695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accent1"/>
              </a:buClr>
            </a:pPr>
            <a:r>
              <a:rPr lang="en-US" sz="1013" dirty="0">
                <a:solidFill>
                  <a:srgbClr val="13294B"/>
                </a:solidFill>
                <a:latin typeface="Avenir Next Medium" charset="0"/>
                <a:ea typeface="Avenir Next Medium" charset="0"/>
                <a:cs typeface="Avenir Next Medium" charset="0"/>
              </a:rPr>
              <a:t>Empty space creates contrast. It’s not necessary to fill every section of your slide.</a:t>
            </a:r>
          </a:p>
        </p:txBody>
      </p:sp>
    </p:spTree>
    <p:extLst>
      <p:ext uri="{BB962C8B-B14F-4D97-AF65-F5344CB8AC3E}">
        <p14:creationId xmlns:p14="http://schemas.microsoft.com/office/powerpoint/2010/main" val="2990601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C0AC2C2-B3C3-5146-B4B9-235AE3E0B37A}"/>
              </a:ext>
            </a:extLst>
          </p:cNvPr>
          <p:cNvSpPr>
            <a:spLocks/>
          </p:cNvSpPr>
          <p:nvPr/>
        </p:nvSpPr>
        <p:spPr>
          <a:xfrm>
            <a:off x="-4286" y="4732806"/>
            <a:ext cx="9142000" cy="414811"/>
          </a:xfrm>
          <a:prstGeom prst="rect">
            <a:avLst/>
          </a:prstGeom>
          <a:solidFill>
            <a:srgbClr val="4B9C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4A4F72-46B8-1945-A765-53EFE6CD7158}"/>
              </a:ext>
            </a:extLst>
          </p:cNvPr>
          <p:cNvSpPr>
            <a:spLocks/>
          </p:cNvSpPr>
          <p:nvPr/>
        </p:nvSpPr>
        <p:spPr>
          <a:xfrm>
            <a:off x="-4286" y="4671084"/>
            <a:ext cx="9142000" cy="61722"/>
          </a:xfrm>
          <a:prstGeom prst="rect">
            <a:avLst/>
          </a:prstGeom>
          <a:solidFill>
            <a:srgbClr val="1329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288583-E101-BF45-B4A6-AC53DA8789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1203" y="4817321"/>
            <a:ext cx="1821593" cy="23420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5AEF5D00-406E-2047-BB26-B264296311EF}"/>
              </a:ext>
            </a:extLst>
          </p:cNvPr>
          <p:cNvSpPr txBox="1">
            <a:spLocks/>
          </p:cNvSpPr>
          <p:nvPr/>
        </p:nvSpPr>
        <p:spPr>
          <a:xfrm>
            <a:off x="2257425" y="1595034"/>
            <a:ext cx="4629150" cy="2356111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accent1"/>
              </a:buClr>
            </a:pPr>
            <a:r>
              <a:rPr lang="en-US" sz="1969" dirty="0">
                <a:solidFill>
                  <a:srgbClr val="13294B"/>
                </a:solidFill>
                <a:latin typeface="Century Gothic" panose="020B0502020202020204" pitchFamily="34" charset="0"/>
                <a:ea typeface="Verdana" charset="0"/>
                <a:cs typeface="Futura Medium" panose="020B0602020204020303" pitchFamily="34" charset="-79"/>
              </a:rPr>
              <a:t>Try to keep slides short and simple.</a:t>
            </a:r>
          </a:p>
          <a:p>
            <a:pPr algn="l">
              <a:buClr>
                <a:schemeClr val="accent1"/>
              </a:buClr>
            </a:pPr>
            <a:endParaRPr lang="en-US" sz="1800" dirty="0">
              <a:solidFill>
                <a:srgbClr val="13294B"/>
              </a:solidFill>
              <a:latin typeface="Century Gothic" panose="020B0502020202020204" pitchFamily="34" charset="0"/>
              <a:ea typeface="Verdana" charset="0"/>
              <a:cs typeface="Futura Medium" panose="020B0602020204020303" pitchFamily="34" charset="-79"/>
            </a:endParaRPr>
          </a:p>
          <a:p>
            <a:pPr algn="l">
              <a:buClr>
                <a:schemeClr val="accent1"/>
              </a:buClr>
            </a:pPr>
            <a:r>
              <a:rPr lang="en-US" sz="1181" dirty="0">
                <a:solidFill>
                  <a:srgbClr val="13294B"/>
                </a:solidFill>
                <a:latin typeface="Century Gothic" panose="020B0502020202020204" pitchFamily="34" charset="0"/>
                <a:ea typeface="Verdana" charset="0"/>
                <a:cs typeface="Futura Medium" panose="020B0602020204020303" pitchFamily="34" charset="-79"/>
              </a:rPr>
              <a:t>Don’t fill slides with long sentences or phrases that you can verbally state. Instead, choose words or short phrases that convey the context of your subject, or act as a springboard for more conversation.</a:t>
            </a:r>
          </a:p>
          <a:p>
            <a:pPr algn="l">
              <a:buClr>
                <a:schemeClr val="accent1"/>
              </a:buClr>
            </a:pPr>
            <a:endParaRPr lang="en-US" sz="1406" dirty="0">
              <a:solidFill>
                <a:srgbClr val="13294B"/>
              </a:solidFill>
              <a:latin typeface="Century Gothic" panose="020B0502020202020204" pitchFamily="34" charset="0"/>
              <a:ea typeface="Verdana" charset="0"/>
              <a:cs typeface="Futura Medium" panose="020B0602020204020303" pitchFamily="34" charset="-79"/>
            </a:endParaRPr>
          </a:p>
          <a:p>
            <a:pPr algn="l">
              <a:buClr>
                <a:schemeClr val="accent1"/>
              </a:buClr>
            </a:pPr>
            <a:r>
              <a:rPr lang="en-US" sz="1800" dirty="0">
                <a:solidFill>
                  <a:srgbClr val="13294B"/>
                </a:solidFill>
                <a:latin typeface="Century Gothic" panose="020B0502020202020204" pitchFamily="34" charset="0"/>
                <a:ea typeface="Verdana" charset="0"/>
                <a:cs typeface="Futura Medium" panose="020B0602020204020303" pitchFamily="34" charset="-79"/>
              </a:rPr>
              <a:t>Like this</a:t>
            </a:r>
            <a:r>
              <a:rPr lang="mr-IN" sz="1800" dirty="0">
                <a:solidFill>
                  <a:srgbClr val="13294B"/>
                </a:solidFill>
                <a:latin typeface="Century Gothic" panose="020B0502020202020204" pitchFamily="34" charset="0"/>
                <a:ea typeface="Verdana" charset="0"/>
                <a:cs typeface="Verdana" charset="0"/>
              </a:rPr>
              <a:t>…</a:t>
            </a:r>
            <a:endParaRPr lang="en-US" sz="1800" dirty="0">
              <a:solidFill>
                <a:srgbClr val="13294B"/>
              </a:solidFill>
              <a:latin typeface="Century Gothic" panose="020B0502020202020204" pitchFamily="34" charset="0"/>
              <a:ea typeface="Verdana" charset="0"/>
              <a:cs typeface="Futura Medium" panose="020B0602020204020303" pitchFamily="34" charset="-79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ED2E80A-462F-174F-9C73-5F8973C6D863}"/>
              </a:ext>
            </a:extLst>
          </p:cNvPr>
          <p:cNvSpPr txBox="1">
            <a:spLocks/>
          </p:cNvSpPr>
          <p:nvPr/>
        </p:nvSpPr>
        <p:spPr>
          <a:xfrm>
            <a:off x="2257425" y="936592"/>
            <a:ext cx="4629150" cy="549005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accent1"/>
              </a:buClr>
            </a:pPr>
            <a:r>
              <a:rPr lang="en-US" sz="3600" b="1" dirty="0">
                <a:solidFill>
                  <a:srgbClr val="13294B"/>
                </a:solidFill>
                <a:latin typeface="Century Gothic" panose="020B0502020202020204" pitchFamily="34" charset="0"/>
                <a:ea typeface="Verdana" charset="0"/>
                <a:cs typeface="Verdana" charset="0"/>
              </a:rPr>
              <a:t>One more thing…</a:t>
            </a:r>
          </a:p>
        </p:txBody>
      </p:sp>
    </p:spTree>
    <p:extLst>
      <p:ext uri="{BB962C8B-B14F-4D97-AF65-F5344CB8AC3E}">
        <p14:creationId xmlns:p14="http://schemas.microsoft.com/office/powerpoint/2010/main" val="1209351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C0AC2C2-B3C3-5146-B4B9-235AE3E0B37A}"/>
              </a:ext>
            </a:extLst>
          </p:cNvPr>
          <p:cNvSpPr>
            <a:spLocks/>
          </p:cNvSpPr>
          <p:nvPr/>
        </p:nvSpPr>
        <p:spPr>
          <a:xfrm>
            <a:off x="-4286" y="4732806"/>
            <a:ext cx="9142000" cy="414811"/>
          </a:xfrm>
          <a:prstGeom prst="rect">
            <a:avLst/>
          </a:prstGeom>
          <a:solidFill>
            <a:srgbClr val="4B9C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4A4F72-46B8-1945-A765-53EFE6CD7158}"/>
              </a:ext>
            </a:extLst>
          </p:cNvPr>
          <p:cNvSpPr>
            <a:spLocks/>
          </p:cNvSpPr>
          <p:nvPr/>
        </p:nvSpPr>
        <p:spPr>
          <a:xfrm>
            <a:off x="-4286" y="4671084"/>
            <a:ext cx="9142000" cy="61722"/>
          </a:xfrm>
          <a:prstGeom prst="rect">
            <a:avLst/>
          </a:prstGeom>
          <a:solidFill>
            <a:srgbClr val="1329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288583-E101-BF45-B4A6-AC53DA8789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1203" y="4817321"/>
            <a:ext cx="1821593" cy="234205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AC91C8C5-AB92-264B-8D01-8A1CC7544F58}"/>
              </a:ext>
            </a:extLst>
          </p:cNvPr>
          <p:cNvSpPr txBox="1">
            <a:spLocks/>
          </p:cNvSpPr>
          <p:nvPr/>
        </p:nvSpPr>
        <p:spPr>
          <a:xfrm>
            <a:off x="2634981" y="1927750"/>
            <a:ext cx="5086619" cy="1187382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92881" indent="-192881" algn="l">
              <a:buFont typeface="Arial" charset="0"/>
              <a:buChar char="•"/>
            </a:pPr>
            <a:r>
              <a:rPr lang="en-US" sz="1350" dirty="0">
                <a:solidFill>
                  <a:srgbClr val="13294B"/>
                </a:solidFill>
                <a:latin typeface="Futura Medium" charset="0"/>
                <a:ea typeface="Futura Medium" charset="0"/>
                <a:cs typeface="Futura Medium" charset="0"/>
              </a:rPr>
              <a:t>Don’t fill slides with long sentences.</a:t>
            </a:r>
          </a:p>
          <a:p>
            <a:pPr marL="192881" indent="-192881" algn="l">
              <a:buFont typeface="Arial" charset="0"/>
              <a:buChar char="•"/>
            </a:pPr>
            <a:r>
              <a:rPr lang="en-US" sz="1350" dirty="0">
                <a:solidFill>
                  <a:srgbClr val="13294B"/>
                </a:solidFill>
                <a:latin typeface="Futura Medium" charset="0"/>
                <a:ea typeface="Futura Medium" charset="0"/>
                <a:cs typeface="Futura Medium" charset="0"/>
              </a:rPr>
              <a:t>Choose words or short phrases that convey your subject.</a:t>
            </a:r>
          </a:p>
          <a:p>
            <a:pPr marL="192881" indent="-192881" algn="l">
              <a:buFont typeface="Arial" charset="0"/>
              <a:buChar char="•"/>
            </a:pPr>
            <a:r>
              <a:rPr lang="en-US" sz="1350" dirty="0">
                <a:solidFill>
                  <a:srgbClr val="13294B"/>
                </a:solidFill>
                <a:latin typeface="Futura Medium" charset="0"/>
                <a:ea typeface="Futura Medium" charset="0"/>
                <a:cs typeface="Futura Medium" charset="0"/>
              </a:rPr>
              <a:t>Elaborate aloud on those points.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FDD8E95-F916-2942-8817-75AB0DDD4B4E}"/>
              </a:ext>
            </a:extLst>
          </p:cNvPr>
          <p:cNvSpPr txBox="1">
            <a:spLocks/>
          </p:cNvSpPr>
          <p:nvPr/>
        </p:nvSpPr>
        <p:spPr>
          <a:xfrm>
            <a:off x="2257425" y="987166"/>
            <a:ext cx="4629150" cy="859570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accent1"/>
              </a:buClr>
            </a:pPr>
            <a:r>
              <a:rPr lang="en-US" sz="2475" dirty="0">
                <a:solidFill>
                  <a:srgbClr val="13294B"/>
                </a:solidFill>
                <a:latin typeface="Futura Medium" charset="0"/>
                <a:ea typeface="Futura Medium" charset="0"/>
                <a:cs typeface="Futura Medium" charset="0"/>
              </a:rPr>
              <a:t>Short and simple</a:t>
            </a:r>
          </a:p>
        </p:txBody>
      </p:sp>
    </p:spTree>
    <p:extLst>
      <p:ext uri="{BB962C8B-B14F-4D97-AF65-F5344CB8AC3E}">
        <p14:creationId xmlns:p14="http://schemas.microsoft.com/office/powerpoint/2010/main" val="905520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C0AC2C2-B3C3-5146-B4B9-235AE3E0B37A}"/>
              </a:ext>
            </a:extLst>
          </p:cNvPr>
          <p:cNvSpPr>
            <a:spLocks/>
          </p:cNvSpPr>
          <p:nvPr/>
        </p:nvSpPr>
        <p:spPr>
          <a:xfrm>
            <a:off x="-4286" y="4732806"/>
            <a:ext cx="9142000" cy="414811"/>
          </a:xfrm>
          <a:prstGeom prst="rect">
            <a:avLst/>
          </a:prstGeom>
          <a:solidFill>
            <a:srgbClr val="4B9C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4A4F72-46B8-1945-A765-53EFE6CD7158}"/>
              </a:ext>
            </a:extLst>
          </p:cNvPr>
          <p:cNvSpPr>
            <a:spLocks/>
          </p:cNvSpPr>
          <p:nvPr/>
        </p:nvSpPr>
        <p:spPr>
          <a:xfrm>
            <a:off x="-4286" y="4671084"/>
            <a:ext cx="9142000" cy="61722"/>
          </a:xfrm>
          <a:prstGeom prst="rect">
            <a:avLst/>
          </a:prstGeom>
          <a:solidFill>
            <a:srgbClr val="1329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288583-E101-BF45-B4A6-AC53DA8789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1203" y="4817321"/>
            <a:ext cx="1821593" cy="234205"/>
          </a:xfrm>
          <a:prstGeom prst="rect">
            <a:avLst/>
          </a:prstGeom>
        </p:spPr>
      </p:pic>
      <p:pic>
        <p:nvPicPr>
          <p:cNvPr id="9" name="Picture 8" descr="A graphical representation of the Gillings School cupola" title="Gillings School cupola">
            <a:extLst>
              <a:ext uri="{FF2B5EF4-FFF2-40B4-BE49-F238E27FC236}">
                <a16:creationId xmlns:a16="http://schemas.microsoft.com/office/drawing/2014/main" id="{BBC7BCDE-A07D-704C-8133-E3B1DC02070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9396" r="163"/>
          <a:stretch/>
        </p:blipFill>
        <p:spPr>
          <a:xfrm>
            <a:off x="6102286" y="148419"/>
            <a:ext cx="3041714" cy="4522665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EAFAE352-8E6C-D94D-8EC2-77EC847A4982}"/>
              </a:ext>
            </a:extLst>
          </p:cNvPr>
          <p:cNvSpPr txBox="1">
            <a:spLocks/>
          </p:cNvSpPr>
          <p:nvPr/>
        </p:nvSpPr>
        <p:spPr>
          <a:xfrm>
            <a:off x="1801729" y="1351598"/>
            <a:ext cx="3598946" cy="988695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accent1"/>
              </a:buClr>
            </a:pPr>
            <a:r>
              <a:rPr lang="en-US" sz="3038" b="1" dirty="0">
                <a:solidFill>
                  <a:srgbClr val="13294B"/>
                </a:solidFill>
                <a:latin typeface="Avenir Next Demi Bold" panose="020B0503020202020204" pitchFamily="34" charset="0"/>
                <a:ea typeface="Gill Sans" charset="0"/>
                <a:cs typeface="Gill Sans" charset="0"/>
              </a:rPr>
              <a:t>Thank You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A271C71-4EDE-154D-BAD4-FB4F167D5F6C}"/>
              </a:ext>
            </a:extLst>
          </p:cNvPr>
          <p:cNvSpPr txBox="1">
            <a:spLocks/>
          </p:cNvSpPr>
          <p:nvPr/>
        </p:nvSpPr>
        <p:spPr>
          <a:xfrm>
            <a:off x="1801729" y="2458781"/>
            <a:ext cx="4853071" cy="1060329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accent1"/>
              </a:buClr>
            </a:pPr>
            <a:r>
              <a:rPr lang="en-US" sz="1200" dirty="0">
                <a:solidFill>
                  <a:srgbClr val="13294B"/>
                </a:solidFill>
                <a:latin typeface="Futura Medium" panose="020B0602020204020303" pitchFamily="34" charset="-79"/>
                <a:ea typeface="Gill Sans" charset="0"/>
                <a:cs typeface="Futura Medium" panose="020B0602020204020303" pitchFamily="34" charset="-79"/>
              </a:rPr>
              <a:t>This is an optional background. You also can duplicate the title page, or any other background, if you want to signify that the presentation is complete.</a:t>
            </a:r>
          </a:p>
          <a:p>
            <a:pPr algn="l">
              <a:buClr>
                <a:schemeClr val="accent1"/>
              </a:buClr>
            </a:pPr>
            <a:endParaRPr lang="en-US" sz="1200" dirty="0">
              <a:solidFill>
                <a:srgbClr val="13294B"/>
              </a:solidFill>
              <a:latin typeface="Futura Medium" panose="020B0602020204020303" pitchFamily="34" charset="-79"/>
              <a:ea typeface="Gill Sans" charset="0"/>
              <a:cs typeface="Futura Medium" panose="020B0602020204020303" pitchFamily="34" charset="-79"/>
            </a:endParaRPr>
          </a:p>
          <a:p>
            <a:pPr algn="l">
              <a:buClr>
                <a:schemeClr val="accent1"/>
              </a:buClr>
            </a:pPr>
            <a:r>
              <a:rPr lang="en-US" sz="1200" dirty="0">
                <a:solidFill>
                  <a:srgbClr val="13294B"/>
                </a:solidFill>
                <a:latin typeface="Futura Medium" panose="020B0602020204020303" pitchFamily="34" charset="-79"/>
                <a:ea typeface="Futura Medium" charset="0"/>
                <a:cs typeface="Futura Medium" panose="020B0602020204020303" pitchFamily="34" charset="-79"/>
              </a:rPr>
              <a:t>Please contact </a:t>
            </a:r>
            <a:r>
              <a:rPr lang="en-US" sz="1200" dirty="0">
                <a:solidFill>
                  <a:srgbClr val="13294B"/>
                </a:solidFill>
                <a:latin typeface="Futura Medium" panose="020B0602020204020303" pitchFamily="34" charset="-79"/>
                <a:ea typeface="Futura Medium" charset="0"/>
                <a:cs typeface="Futura Medium" panose="020B0602020204020303" pitchFamily="34" charset="-79"/>
                <a:hlinkClick r:id="rId4"/>
              </a:rPr>
              <a:t>sphcomm@unc.edu</a:t>
            </a:r>
            <a:r>
              <a:rPr lang="en-US" sz="1200" dirty="0">
                <a:solidFill>
                  <a:srgbClr val="13294B"/>
                </a:solidFill>
                <a:latin typeface="Futura Medium" panose="020B0602020204020303" pitchFamily="34" charset="-79"/>
                <a:ea typeface="Futura Medium" charset="0"/>
                <a:cs typeface="Futura Medium" panose="020B0602020204020303" pitchFamily="34" charset="-79"/>
              </a:rPr>
              <a:t> for questions about these slides.</a:t>
            </a:r>
          </a:p>
          <a:p>
            <a:pPr algn="l">
              <a:buClr>
                <a:schemeClr val="accent1"/>
              </a:buClr>
            </a:pPr>
            <a:endParaRPr lang="en-US" sz="1200" dirty="0">
              <a:solidFill>
                <a:srgbClr val="13294B"/>
              </a:solidFill>
              <a:latin typeface="Futura Medium" panose="020B0602020204020303" pitchFamily="34" charset="-79"/>
              <a:ea typeface="Gill Sans" charset="0"/>
              <a:cs typeface="Futura Medium" panose="020B06020202040203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37697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C0AC2C2-B3C3-5146-B4B9-235AE3E0B37A}"/>
              </a:ext>
            </a:extLst>
          </p:cNvPr>
          <p:cNvSpPr>
            <a:spLocks/>
          </p:cNvSpPr>
          <p:nvPr/>
        </p:nvSpPr>
        <p:spPr>
          <a:xfrm>
            <a:off x="-4286" y="4732806"/>
            <a:ext cx="9142000" cy="414811"/>
          </a:xfrm>
          <a:prstGeom prst="rect">
            <a:avLst/>
          </a:prstGeom>
          <a:solidFill>
            <a:srgbClr val="4B9C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4A4F72-46B8-1945-A765-53EFE6CD7158}"/>
              </a:ext>
            </a:extLst>
          </p:cNvPr>
          <p:cNvSpPr>
            <a:spLocks/>
          </p:cNvSpPr>
          <p:nvPr/>
        </p:nvSpPr>
        <p:spPr>
          <a:xfrm>
            <a:off x="-4286" y="4671084"/>
            <a:ext cx="9142000" cy="61722"/>
          </a:xfrm>
          <a:prstGeom prst="rect">
            <a:avLst/>
          </a:prstGeom>
          <a:solidFill>
            <a:srgbClr val="1329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288583-E101-BF45-B4A6-AC53DA8789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1203" y="4817321"/>
            <a:ext cx="1821593" cy="234205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AC91C8C5-AB92-264B-8D01-8A1CC7544F58}"/>
              </a:ext>
            </a:extLst>
          </p:cNvPr>
          <p:cNvSpPr txBox="1">
            <a:spLocks/>
          </p:cNvSpPr>
          <p:nvPr/>
        </p:nvSpPr>
        <p:spPr>
          <a:xfrm>
            <a:off x="2634981" y="1927750"/>
            <a:ext cx="4251595" cy="1187382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350" dirty="0">
                <a:solidFill>
                  <a:srgbClr val="13294B"/>
                </a:solidFill>
                <a:latin typeface="Futura Medium" charset="0"/>
                <a:ea typeface="Futura Medium" charset="0"/>
                <a:cs typeface="Futura Medium" charset="0"/>
              </a:rPr>
              <a:t>The following slides contain additional logos.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FDD8E95-F916-2942-8817-75AB0DDD4B4E}"/>
              </a:ext>
            </a:extLst>
          </p:cNvPr>
          <p:cNvSpPr txBox="1">
            <a:spLocks/>
          </p:cNvSpPr>
          <p:nvPr/>
        </p:nvSpPr>
        <p:spPr>
          <a:xfrm>
            <a:off x="2257425" y="987166"/>
            <a:ext cx="4629150" cy="859570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accent1"/>
              </a:buClr>
            </a:pPr>
            <a:r>
              <a:rPr lang="en-US" sz="2475" dirty="0">
                <a:solidFill>
                  <a:srgbClr val="13294B"/>
                </a:solidFill>
                <a:latin typeface="Futura Medium" charset="0"/>
                <a:ea typeface="Futura Medium" charset="0"/>
                <a:cs typeface="Futura Medium" charset="0"/>
              </a:rPr>
              <a:t>Logos</a:t>
            </a:r>
          </a:p>
        </p:txBody>
      </p:sp>
    </p:spTree>
    <p:extLst>
      <p:ext uri="{BB962C8B-B14F-4D97-AF65-F5344CB8AC3E}">
        <p14:creationId xmlns:p14="http://schemas.microsoft.com/office/powerpoint/2010/main" val="157835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52D3ABA-6A5E-4649-A837-A547FD0C6D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9560" y="1171841"/>
            <a:ext cx="3484880" cy="279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795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FE6AC60-8219-8342-92C5-B12645EF11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994" y="2197735"/>
            <a:ext cx="5818011" cy="748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168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title="Well to the World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427" y="979071"/>
            <a:ext cx="4247147" cy="318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98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000251" y="797422"/>
            <a:ext cx="5143499" cy="2559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vert="horz" lIns="51435" tIns="25718" rIns="51435" bIns="25718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56" i="1" dirty="0">
                <a:solidFill>
                  <a:srgbClr val="FF0000"/>
                </a:solidFill>
                <a:latin typeface="Avenir Next Medium" panose="020B0503020202020204" pitchFamily="34" charset="0"/>
                <a:ea typeface="Franklin Gothic Book" charset="0"/>
                <a:cs typeface="Franklin Gothic Book" charset="0"/>
              </a:rPr>
              <a:t>This is an instructional slide. Please remember to delete this slide from the presentation.</a:t>
            </a:r>
            <a:endParaRPr lang="en-US" sz="956" i="1" dirty="0">
              <a:latin typeface="Avenir Next Medium" panose="020B0503020202020204" pitchFamily="34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57425" y="1120260"/>
            <a:ext cx="4629150" cy="3135376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accent1"/>
              </a:buClr>
            </a:pPr>
            <a:r>
              <a:rPr lang="en-US" sz="2756" b="1" dirty="0">
                <a:solidFill>
                  <a:srgbClr val="13294B"/>
                </a:solidFill>
                <a:latin typeface="Avenir Next Demi Bold" panose="020B0503020202020204" pitchFamily="34" charset="0"/>
                <a:ea typeface="Futura Medium" charset="0"/>
                <a:cs typeface="Futura Medium" charset="0"/>
              </a:rPr>
              <a:t>About these slides</a:t>
            </a:r>
          </a:p>
          <a:p>
            <a:pPr algn="l">
              <a:buClr>
                <a:schemeClr val="accent1"/>
              </a:buClr>
            </a:pPr>
            <a:endParaRPr lang="en-US" sz="2756" b="1" dirty="0">
              <a:solidFill>
                <a:srgbClr val="13294B"/>
              </a:solidFill>
              <a:latin typeface="Avenir Next Demi Bold" panose="020B0503020202020204" pitchFamily="34" charset="0"/>
              <a:ea typeface="Futura Medium" charset="0"/>
              <a:cs typeface="Futura Medium" charset="0"/>
            </a:endParaRPr>
          </a:p>
          <a:p>
            <a:pPr algn="l">
              <a:buClr>
                <a:schemeClr val="accent1"/>
              </a:buClr>
            </a:pPr>
            <a:r>
              <a:rPr lang="en-US" sz="1125" dirty="0">
                <a:solidFill>
                  <a:srgbClr val="13294B"/>
                </a:solidFill>
                <a:latin typeface="Avenir Next Medium" panose="020B0503020202020204" pitchFamily="34" charset="0"/>
                <a:ea typeface="Futura Medium" charset="0"/>
                <a:cs typeface="Futura Medium" charset="0"/>
              </a:rPr>
              <a:t>The following slides in this widescreen (16:9) presentation are background slides, meaning that you will place your own text on them.</a:t>
            </a:r>
          </a:p>
          <a:p>
            <a:pPr algn="l">
              <a:buClr>
                <a:schemeClr val="accent1"/>
              </a:buClr>
            </a:pPr>
            <a:endParaRPr lang="en-US" sz="1125" dirty="0">
              <a:solidFill>
                <a:srgbClr val="13294B"/>
              </a:solidFill>
              <a:latin typeface="Avenir Next Medium" panose="020B0503020202020204" pitchFamily="34" charset="0"/>
              <a:ea typeface="Futura Medium" charset="0"/>
              <a:cs typeface="Futura Medium" charset="0"/>
            </a:endParaRPr>
          </a:p>
          <a:p>
            <a:pPr algn="l">
              <a:buClr>
                <a:schemeClr val="accent1"/>
              </a:buClr>
            </a:pPr>
            <a:r>
              <a:rPr lang="en-US" sz="1125" dirty="0">
                <a:solidFill>
                  <a:srgbClr val="13294B"/>
                </a:solidFill>
                <a:latin typeface="Avenir Next Medium" panose="020B0503020202020204" pitchFamily="34" charset="0"/>
                <a:ea typeface="Futura Medium" charset="0"/>
                <a:cs typeface="Futura Medium" charset="0"/>
              </a:rPr>
              <a:t>Many of the slides in this deck contain tips to help with your design.</a:t>
            </a:r>
          </a:p>
          <a:p>
            <a:pPr algn="l">
              <a:buClr>
                <a:schemeClr val="accent1"/>
              </a:buClr>
            </a:pPr>
            <a:endParaRPr lang="en-US" sz="1125" dirty="0">
              <a:solidFill>
                <a:srgbClr val="13294B"/>
              </a:solidFill>
              <a:latin typeface="Avenir Next Medium" panose="020B0503020202020204" pitchFamily="34" charset="0"/>
              <a:ea typeface="Futura Medium" charset="0"/>
              <a:cs typeface="Futura Medium" charset="0"/>
            </a:endParaRPr>
          </a:p>
          <a:p>
            <a:pPr algn="l">
              <a:buClr>
                <a:schemeClr val="accent1"/>
              </a:buClr>
            </a:pPr>
            <a:r>
              <a:rPr lang="en-US" sz="1125" dirty="0">
                <a:solidFill>
                  <a:srgbClr val="13294B"/>
                </a:solidFill>
                <a:latin typeface="Avenir Next Medium" panose="020B0503020202020204" pitchFamily="34" charset="0"/>
                <a:ea typeface="Futura Medium" charset="0"/>
                <a:cs typeface="Futura Medium" charset="0"/>
              </a:rPr>
              <a:t>You should delete any slide you do not use, and duplicate any slide you want to use more than once.</a:t>
            </a:r>
          </a:p>
          <a:p>
            <a:pPr algn="l">
              <a:buClr>
                <a:schemeClr val="accent1"/>
              </a:buClr>
            </a:pPr>
            <a:endParaRPr lang="en-US" sz="1125" dirty="0">
              <a:solidFill>
                <a:srgbClr val="13294B"/>
              </a:solidFill>
              <a:latin typeface="Avenir Next Medium" panose="020B0503020202020204" pitchFamily="34" charset="0"/>
              <a:ea typeface="Futura Medium" charset="0"/>
              <a:cs typeface="Futura Medium" charset="0"/>
            </a:endParaRPr>
          </a:p>
          <a:p>
            <a:pPr algn="l">
              <a:buClr>
                <a:schemeClr val="accent1"/>
              </a:buClr>
            </a:pPr>
            <a:r>
              <a:rPr lang="en-US" sz="1125" dirty="0">
                <a:solidFill>
                  <a:srgbClr val="13294B"/>
                </a:solidFill>
                <a:latin typeface="Avenir Next Medium" panose="020B0503020202020204" pitchFamily="34" charset="0"/>
                <a:ea typeface="Futura Medium" charset="0"/>
                <a:cs typeface="Futura Medium" charset="0"/>
              </a:rPr>
              <a:t>Contact </a:t>
            </a:r>
            <a:r>
              <a:rPr lang="en-US" sz="1125" dirty="0">
                <a:solidFill>
                  <a:srgbClr val="13294B"/>
                </a:solidFill>
                <a:latin typeface="Avenir Next Medium" panose="020B0503020202020204" pitchFamily="34" charset="0"/>
                <a:ea typeface="Futura Medium" charset="0"/>
                <a:cs typeface="Futura Medium" charset="0"/>
                <a:hlinkClick r:id="rId2"/>
              </a:rPr>
              <a:t>sphcomm@unc.edu</a:t>
            </a:r>
            <a:r>
              <a:rPr lang="en-US" sz="1125" dirty="0">
                <a:solidFill>
                  <a:srgbClr val="13294B"/>
                </a:solidFill>
                <a:latin typeface="Avenir Next Medium" panose="020B0503020202020204" pitchFamily="34" charset="0"/>
                <a:ea typeface="Futura Medium" charset="0"/>
                <a:cs typeface="Futura Medium" charset="0"/>
              </a:rPr>
              <a:t> if you have any questions.</a:t>
            </a:r>
          </a:p>
        </p:txBody>
      </p:sp>
    </p:spTree>
    <p:extLst>
      <p:ext uri="{BB962C8B-B14F-4D97-AF65-F5344CB8AC3E}">
        <p14:creationId xmlns:p14="http://schemas.microsoft.com/office/powerpoint/2010/main" val="1912926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90AE530-A9AB-4747-A8A1-5E9E3BB7470F}"/>
              </a:ext>
            </a:extLst>
          </p:cNvPr>
          <p:cNvSpPr/>
          <p:nvPr/>
        </p:nvSpPr>
        <p:spPr>
          <a:xfrm>
            <a:off x="0" y="2005418"/>
            <a:ext cx="9142286" cy="1132665"/>
          </a:xfrm>
          <a:prstGeom prst="rect">
            <a:avLst/>
          </a:prstGeom>
          <a:solidFill>
            <a:srgbClr val="4B9C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010890"/>
            <a:ext cx="9142286" cy="1127193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chemeClr val="accent1"/>
              </a:buClr>
            </a:pPr>
            <a:r>
              <a:rPr lang="en-US" sz="2306" dirty="0">
                <a:solidFill>
                  <a:schemeClr val="bg1"/>
                </a:solidFill>
                <a:latin typeface="Avenir Next Medium" panose="020B0503020202020204" pitchFamily="34" charset="0"/>
                <a:ea typeface="Arial" charset="0"/>
                <a:cs typeface="Arial" charset="0"/>
              </a:rPr>
              <a:t>Title of presentation goes here.</a:t>
            </a:r>
          </a:p>
          <a:p>
            <a:pPr>
              <a:buClr>
                <a:schemeClr val="accent1"/>
              </a:buClr>
            </a:pPr>
            <a:r>
              <a:rPr lang="en-US" sz="1406" dirty="0">
                <a:solidFill>
                  <a:schemeClr val="bg1"/>
                </a:solidFill>
                <a:latin typeface="Avenir Next Medium" panose="020B0503020202020204" pitchFamily="34" charset="0"/>
                <a:ea typeface="Arial" charset="0"/>
                <a:cs typeface="Arial" charset="0"/>
              </a:rPr>
              <a:t>Subheading (if needed) goes here.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532340" y="695282"/>
            <a:ext cx="2079320" cy="362495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chemeClr val="accent1"/>
              </a:buClr>
            </a:pPr>
            <a:r>
              <a:rPr lang="en-US" sz="1200" dirty="0">
                <a:solidFill>
                  <a:srgbClr val="13294B"/>
                </a:solidFill>
                <a:latin typeface="Futura Medium" charset="0"/>
                <a:ea typeface="Futura Medium" charset="0"/>
                <a:cs typeface="Futura Medium" charset="0"/>
              </a:rPr>
              <a:t>Optional date goes here.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928BA4-B954-2446-A634-2A2881736F63}"/>
              </a:ext>
            </a:extLst>
          </p:cNvPr>
          <p:cNvSpPr/>
          <p:nvPr/>
        </p:nvSpPr>
        <p:spPr>
          <a:xfrm>
            <a:off x="0" y="1959699"/>
            <a:ext cx="9144000" cy="61722"/>
          </a:xfrm>
          <a:prstGeom prst="rect">
            <a:avLst/>
          </a:prstGeom>
          <a:solidFill>
            <a:srgbClr val="1329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541157-4634-4242-A76C-E7F2CD898D24}"/>
              </a:ext>
            </a:extLst>
          </p:cNvPr>
          <p:cNvSpPr/>
          <p:nvPr/>
        </p:nvSpPr>
        <p:spPr>
          <a:xfrm>
            <a:off x="0" y="3138083"/>
            <a:ext cx="9144000" cy="61722"/>
          </a:xfrm>
          <a:prstGeom prst="rect">
            <a:avLst/>
          </a:prstGeom>
          <a:solidFill>
            <a:srgbClr val="1329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276496-0BF9-1042-AAE8-6FCED4FCFE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7396" y="4147446"/>
            <a:ext cx="2629208" cy="338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500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C0AC2C2-B3C3-5146-B4B9-235AE3E0B37A}"/>
              </a:ext>
            </a:extLst>
          </p:cNvPr>
          <p:cNvSpPr>
            <a:spLocks/>
          </p:cNvSpPr>
          <p:nvPr/>
        </p:nvSpPr>
        <p:spPr>
          <a:xfrm>
            <a:off x="-4286" y="4732806"/>
            <a:ext cx="9142000" cy="414811"/>
          </a:xfrm>
          <a:prstGeom prst="rect">
            <a:avLst/>
          </a:prstGeom>
          <a:solidFill>
            <a:srgbClr val="4B9C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4A4F72-46B8-1945-A765-53EFE6CD7158}"/>
              </a:ext>
            </a:extLst>
          </p:cNvPr>
          <p:cNvSpPr>
            <a:spLocks/>
          </p:cNvSpPr>
          <p:nvPr/>
        </p:nvSpPr>
        <p:spPr>
          <a:xfrm>
            <a:off x="-4286" y="4671084"/>
            <a:ext cx="9142000" cy="61722"/>
          </a:xfrm>
          <a:prstGeom prst="rect">
            <a:avLst/>
          </a:prstGeom>
          <a:solidFill>
            <a:srgbClr val="1329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53D6BB-9E1B-8749-86A7-3A2B16342435}"/>
              </a:ext>
            </a:extLst>
          </p:cNvPr>
          <p:cNvSpPr>
            <a:spLocks/>
          </p:cNvSpPr>
          <p:nvPr/>
        </p:nvSpPr>
        <p:spPr>
          <a:xfrm>
            <a:off x="0" y="2706"/>
            <a:ext cx="9137714" cy="414810"/>
          </a:xfrm>
          <a:prstGeom prst="rect">
            <a:avLst/>
          </a:prstGeom>
          <a:solidFill>
            <a:srgbClr val="4B9C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25F1114-43D5-BC47-8C14-92A54823287A}"/>
              </a:ext>
            </a:extLst>
          </p:cNvPr>
          <p:cNvSpPr>
            <a:spLocks/>
          </p:cNvSpPr>
          <p:nvPr/>
        </p:nvSpPr>
        <p:spPr>
          <a:xfrm>
            <a:off x="-858" y="430603"/>
            <a:ext cx="9144000" cy="61722"/>
          </a:xfrm>
          <a:prstGeom prst="rect">
            <a:avLst/>
          </a:prstGeom>
          <a:solidFill>
            <a:srgbClr val="1329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56567" y="1089256"/>
            <a:ext cx="4629150" cy="2905532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accent1"/>
              </a:buClr>
            </a:pPr>
            <a:r>
              <a:rPr lang="en-US" sz="1575" dirty="0">
                <a:solidFill>
                  <a:srgbClr val="13294B"/>
                </a:solidFill>
                <a:latin typeface="Avenir Next Medium" panose="020B0503020202020204" pitchFamily="34" charset="0"/>
                <a:ea typeface="Futura Medium" charset="0"/>
                <a:cs typeface="Futura Medium" charset="0"/>
              </a:rPr>
              <a:t>This background design works well if you need to replicate a title throughout the presentation.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2024" y="70168"/>
            <a:ext cx="8759952" cy="322837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chemeClr val="accent1"/>
              </a:buClr>
            </a:pPr>
            <a:r>
              <a:rPr lang="en-US" sz="1350" dirty="0">
                <a:solidFill>
                  <a:schemeClr val="bg1"/>
                </a:solidFill>
                <a:latin typeface="Avenir Next Medium" panose="020B0503020202020204" pitchFamily="34" charset="0"/>
                <a:ea typeface="Futura Medium" charset="0"/>
                <a:cs typeface="Futura Medium" charset="0"/>
              </a:rPr>
              <a:t>Optional title goes here.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288583-E101-BF45-B4A6-AC53DA8789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1203" y="4817321"/>
            <a:ext cx="1821593" cy="234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823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C0AC2C2-B3C3-5146-B4B9-235AE3E0B37A}"/>
              </a:ext>
            </a:extLst>
          </p:cNvPr>
          <p:cNvSpPr>
            <a:spLocks/>
          </p:cNvSpPr>
          <p:nvPr/>
        </p:nvSpPr>
        <p:spPr>
          <a:xfrm>
            <a:off x="-4286" y="4732806"/>
            <a:ext cx="9142000" cy="414811"/>
          </a:xfrm>
          <a:prstGeom prst="rect">
            <a:avLst/>
          </a:prstGeom>
          <a:solidFill>
            <a:srgbClr val="4B9C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4A4F72-46B8-1945-A765-53EFE6CD7158}"/>
              </a:ext>
            </a:extLst>
          </p:cNvPr>
          <p:cNvSpPr>
            <a:spLocks/>
          </p:cNvSpPr>
          <p:nvPr/>
        </p:nvSpPr>
        <p:spPr>
          <a:xfrm>
            <a:off x="-4286" y="4671084"/>
            <a:ext cx="9142000" cy="61722"/>
          </a:xfrm>
          <a:prstGeom prst="rect">
            <a:avLst/>
          </a:prstGeom>
          <a:solidFill>
            <a:srgbClr val="1329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53D6BB-9E1B-8749-86A7-3A2B16342435}"/>
              </a:ext>
            </a:extLst>
          </p:cNvPr>
          <p:cNvSpPr>
            <a:spLocks/>
          </p:cNvSpPr>
          <p:nvPr/>
        </p:nvSpPr>
        <p:spPr>
          <a:xfrm>
            <a:off x="0" y="2706"/>
            <a:ext cx="9137714" cy="414810"/>
          </a:xfrm>
          <a:prstGeom prst="rect">
            <a:avLst/>
          </a:prstGeom>
          <a:solidFill>
            <a:srgbClr val="4B9C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25F1114-43D5-BC47-8C14-92A54823287A}"/>
              </a:ext>
            </a:extLst>
          </p:cNvPr>
          <p:cNvSpPr>
            <a:spLocks/>
          </p:cNvSpPr>
          <p:nvPr/>
        </p:nvSpPr>
        <p:spPr>
          <a:xfrm>
            <a:off x="-858" y="430603"/>
            <a:ext cx="9144000" cy="61722"/>
          </a:xfrm>
          <a:prstGeom prst="rect">
            <a:avLst/>
          </a:prstGeom>
          <a:solidFill>
            <a:srgbClr val="1329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56567" y="1089256"/>
            <a:ext cx="4629150" cy="2905532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accent1"/>
              </a:buClr>
            </a:pPr>
            <a:r>
              <a:rPr lang="en-US" sz="1575" dirty="0">
                <a:solidFill>
                  <a:srgbClr val="13294B"/>
                </a:solidFill>
                <a:latin typeface="Avenir Next Medium" charset="0"/>
                <a:ea typeface="Avenir Next Medium" charset="0"/>
                <a:cs typeface="Avenir Next Medium" charset="0"/>
              </a:rPr>
              <a:t>This works well if you need to replicate a title and include a date, page number or secondary heading.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2024" y="70168"/>
            <a:ext cx="4187952" cy="322837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chemeClr val="accent1"/>
              </a:buClr>
            </a:pPr>
            <a:r>
              <a:rPr lang="en-US" sz="1350" dirty="0">
                <a:solidFill>
                  <a:schemeClr val="bg1"/>
                </a:solidFill>
                <a:latin typeface="Avenir Next Medium" panose="020B0503020202020204" pitchFamily="34" charset="0"/>
                <a:ea typeface="Futura Medium" charset="0"/>
                <a:cs typeface="Futura Medium" charset="0"/>
              </a:rPr>
              <a:t>Optional title goes here.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288583-E101-BF45-B4A6-AC53DA8789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1203" y="4817321"/>
            <a:ext cx="1821593" cy="23420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F2F702F-1FBF-3845-9AEC-F374204C6E08}"/>
              </a:ext>
            </a:extLst>
          </p:cNvPr>
          <p:cNvSpPr txBox="1">
            <a:spLocks/>
          </p:cNvSpPr>
          <p:nvPr/>
        </p:nvSpPr>
        <p:spPr>
          <a:xfrm>
            <a:off x="4764024" y="50327"/>
            <a:ext cx="4187952" cy="322837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chemeClr val="accent1"/>
              </a:buClr>
            </a:pPr>
            <a:r>
              <a:rPr lang="en-US" sz="1300" dirty="0">
                <a:solidFill>
                  <a:schemeClr val="bg1"/>
                </a:solidFill>
                <a:latin typeface="Avenir Next Medium" panose="020B0503020202020204" pitchFamily="34" charset="0"/>
                <a:ea typeface="Avenir Next" charset="0"/>
                <a:cs typeface="Avenir Next" charset="0"/>
              </a:rPr>
              <a:t>Optional date/title goes here.</a:t>
            </a:r>
          </a:p>
        </p:txBody>
      </p:sp>
    </p:spTree>
    <p:extLst>
      <p:ext uri="{BB962C8B-B14F-4D97-AF65-F5344CB8AC3E}">
        <p14:creationId xmlns:p14="http://schemas.microsoft.com/office/powerpoint/2010/main" val="1996477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C0AC2C2-B3C3-5146-B4B9-235AE3E0B37A}"/>
              </a:ext>
            </a:extLst>
          </p:cNvPr>
          <p:cNvSpPr>
            <a:spLocks/>
          </p:cNvSpPr>
          <p:nvPr/>
        </p:nvSpPr>
        <p:spPr>
          <a:xfrm>
            <a:off x="-4286" y="4732806"/>
            <a:ext cx="9142000" cy="414811"/>
          </a:xfrm>
          <a:prstGeom prst="rect">
            <a:avLst/>
          </a:prstGeom>
          <a:solidFill>
            <a:srgbClr val="4B9C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4A4F72-46B8-1945-A765-53EFE6CD7158}"/>
              </a:ext>
            </a:extLst>
          </p:cNvPr>
          <p:cNvSpPr>
            <a:spLocks/>
          </p:cNvSpPr>
          <p:nvPr/>
        </p:nvSpPr>
        <p:spPr>
          <a:xfrm>
            <a:off x="-4286" y="4671084"/>
            <a:ext cx="9142000" cy="61722"/>
          </a:xfrm>
          <a:prstGeom prst="rect">
            <a:avLst/>
          </a:prstGeom>
          <a:solidFill>
            <a:srgbClr val="1329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49083" y="2053017"/>
            <a:ext cx="4245833" cy="1037466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accent1"/>
              </a:buClr>
            </a:pPr>
            <a:r>
              <a:rPr lang="en-US" sz="1600" dirty="0">
                <a:solidFill>
                  <a:srgbClr val="13294B"/>
                </a:solidFill>
                <a:latin typeface="Avenir Next Medium" charset="0"/>
                <a:ea typeface="Avenir Next Medium" charset="0"/>
                <a:cs typeface="Avenir Next Medium" charset="0"/>
              </a:rPr>
              <a:t>If you do </a:t>
            </a:r>
            <a:r>
              <a:rPr lang="en-US" sz="1600" i="1" dirty="0">
                <a:solidFill>
                  <a:srgbClr val="13294B"/>
                </a:solidFill>
                <a:latin typeface="Avenir Next Medium" charset="0"/>
                <a:ea typeface="Avenir Next Medium" charset="0"/>
                <a:cs typeface="Avenir Next Medium" charset="0"/>
              </a:rPr>
              <a:t>not</a:t>
            </a:r>
            <a:r>
              <a:rPr lang="en-US" sz="1600" dirty="0">
                <a:solidFill>
                  <a:srgbClr val="13294B"/>
                </a:solidFill>
                <a:latin typeface="Avenir Next Medium" charset="0"/>
                <a:ea typeface="Avenir Next Medium" charset="0"/>
                <a:cs typeface="Avenir Next Medium" charset="0"/>
              </a:rPr>
              <a:t> need to replicate a title, this background design allows for more space.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288583-E101-BF45-B4A6-AC53DA8789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1203" y="4817321"/>
            <a:ext cx="1821593" cy="234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082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C0AC2C2-B3C3-5146-B4B9-235AE3E0B37A}"/>
              </a:ext>
            </a:extLst>
          </p:cNvPr>
          <p:cNvSpPr>
            <a:spLocks/>
          </p:cNvSpPr>
          <p:nvPr/>
        </p:nvSpPr>
        <p:spPr>
          <a:xfrm>
            <a:off x="-4286" y="4732806"/>
            <a:ext cx="9142000" cy="414811"/>
          </a:xfrm>
          <a:prstGeom prst="rect">
            <a:avLst/>
          </a:prstGeom>
          <a:solidFill>
            <a:srgbClr val="4B9C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4A4F72-46B8-1945-A765-53EFE6CD7158}"/>
              </a:ext>
            </a:extLst>
          </p:cNvPr>
          <p:cNvSpPr>
            <a:spLocks/>
          </p:cNvSpPr>
          <p:nvPr/>
        </p:nvSpPr>
        <p:spPr>
          <a:xfrm>
            <a:off x="-4286" y="4671084"/>
            <a:ext cx="9142000" cy="61722"/>
          </a:xfrm>
          <a:prstGeom prst="rect">
            <a:avLst/>
          </a:prstGeom>
          <a:solidFill>
            <a:srgbClr val="1329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288583-E101-BF45-B4A6-AC53DA8789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1203" y="4817321"/>
            <a:ext cx="1821593" cy="23420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BFB47408-E7E4-7F4D-B20C-41EACDDE32E9}"/>
              </a:ext>
            </a:extLst>
          </p:cNvPr>
          <p:cNvSpPr txBox="1">
            <a:spLocks/>
          </p:cNvSpPr>
          <p:nvPr/>
        </p:nvSpPr>
        <p:spPr>
          <a:xfrm>
            <a:off x="950388" y="587477"/>
            <a:ext cx="4629150" cy="1176439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accent1"/>
              </a:buClr>
            </a:pPr>
            <a:r>
              <a:rPr lang="en-US" sz="1800" dirty="0">
                <a:solidFill>
                  <a:srgbClr val="13294B"/>
                </a:solidFill>
                <a:latin typeface="Avenir Next" charset="0"/>
                <a:ea typeface="Avenir Next" charset="0"/>
                <a:cs typeface="Avenir Next" charset="0"/>
              </a:rPr>
              <a:t>Choose a typeface and use it consistently throughout the presentation. Sans Serif typefaces are recommended for all digital presentations.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D78C487-94A4-5644-A1C5-BF6D2DAEC2F7}"/>
              </a:ext>
            </a:extLst>
          </p:cNvPr>
          <p:cNvSpPr txBox="1">
            <a:spLocks/>
          </p:cNvSpPr>
          <p:nvPr/>
        </p:nvSpPr>
        <p:spPr>
          <a:xfrm>
            <a:off x="1300480" y="1972433"/>
            <a:ext cx="7437120" cy="2084759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accent1"/>
              </a:buClr>
            </a:pPr>
            <a:r>
              <a:rPr lang="en-US" sz="1400" dirty="0">
                <a:solidFill>
                  <a:srgbClr val="13294B"/>
                </a:solidFill>
                <a:latin typeface="+mn-lt"/>
                <a:ea typeface="Helvetica" charset="0"/>
                <a:cs typeface="Helvetica" charset="0"/>
              </a:rPr>
              <a:t>Sans Serif typeface examples (some of these are not available on Windows-based computers)</a:t>
            </a:r>
          </a:p>
          <a:p>
            <a:pPr marL="192881" indent="-192881" algn="l">
              <a:buClr>
                <a:schemeClr val="accent1"/>
              </a:buClr>
              <a:buFont typeface="Arial" charset="0"/>
              <a:buChar char="•"/>
            </a:pPr>
            <a:r>
              <a:rPr lang="en-US" sz="1294" dirty="0">
                <a:solidFill>
                  <a:srgbClr val="13294B"/>
                </a:solidFill>
                <a:latin typeface="Helvetica" charset="0"/>
                <a:ea typeface="Helvetica" charset="0"/>
                <a:cs typeface="Helvetica" charset="0"/>
              </a:rPr>
              <a:t>Helvetica</a:t>
            </a:r>
          </a:p>
          <a:p>
            <a:pPr marL="192881" indent="-192881" algn="l">
              <a:buClr>
                <a:schemeClr val="accent1"/>
              </a:buClr>
              <a:buFont typeface="Arial" charset="0"/>
              <a:buChar char="•"/>
            </a:pPr>
            <a:r>
              <a:rPr lang="en-US" sz="1294" dirty="0">
                <a:solidFill>
                  <a:srgbClr val="13294B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Franklin Gothic Book </a:t>
            </a:r>
          </a:p>
          <a:p>
            <a:pPr marL="192881" indent="-192881" algn="l">
              <a:buClr>
                <a:schemeClr val="accent1"/>
              </a:buClr>
              <a:buFont typeface="Arial" charset="0"/>
              <a:buChar char="•"/>
            </a:pPr>
            <a:r>
              <a:rPr lang="en-US" sz="1294" dirty="0" err="1">
                <a:solidFill>
                  <a:srgbClr val="13294B"/>
                </a:solidFill>
                <a:latin typeface="Futura Medium" charset="0"/>
                <a:ea typeface="Futura Medium" charset="0"/>
                <a:cs typeface="Futura Medium" charset="0"/>
              </a:rPr>
              <a:t>Futura</a:t>
            </a:r>
            <a:endParaRPr lang="en-US" sz="1294" dirty="0">
              <a:solidFill>
                <a:srgbClr val="13294B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marL="192881" indent="-192881" algn="l">
              <a:buClr>
                <a:schemeClr val="accent1"/>
              </a:buClr>
              <a:buFont typeface="Arial" charset="0"/>
              <a:buChar char="•"/>
            </a:pPr>
            <a:r>
              <a:rPr lang="en-US" sz="1294" dirty="0" err="1">
                <a:solidFill>
                  <a:srgbClr val="13294B"/>
                </a:solidFill>
                <a:latin typeface="Avenir Medium" charset="0"/>
                <a:ea typeface="Avenir Medium" charset="0"/>
                <a:cs typeface="Avenir Medium" charset="0"/>
              </a:rPr>
              <a:t>Avenir</a:t>
            </a:r>
            <a:endParaRPr lang="en-US" sz="1294" dirty="0">
              <a:solidFill>
                <a:srgbClr val="13294B"/>
              </a:solidFill>
              <a:latin typeface="Avenir Medium" charset="0"/>
              <a:ea typeface="Avenir Medium" charset="0"/>
              <a:cs typeface="Avenir Medium" charset="0"/>
            </a:endParaRPr>
          </a:p>
          <a:p>
            <a:pPr marL="192881" indent="-192881" algn="l">
              <a:buClr>
                <a:schemeClr val="accent1"/>
              </a:buClr>
              <a:buFont typeface="Arial" charset="0"/>
              <a:buChar char="•"/>
            </a:pPr>
            <a:r>
              <a:rPr lang="en-US" sz="1294" dirty="0">
                <a:solidFill>
                  <a:srgbClr val="13294B"/>
                </a:solidFill>
                <a:latin typeface="Arial" charset="0"/>
                <a:ea typeface="Arial" charset="0"/>
                <a:cs typeface="Arial" charset="0"/>
              </a:rPr>
              <a:t>Arial</a:t>
            </a:r>
          </a:p>
          <a:p>
            <a:pPr marL="192881" indent="-192881" algn="l">
              <a:buClr>
                <a:schemeClr val="accent1"/>
              </a:buClr>
              <a:buFont typeface="Arial" charset="0"/>
              <a:buChar char="•"/>
            </a:pPr>
            <a:r>
              <a:rPr lang="en-US" sz="1294" dirty="0">
                <a:solidFill>
                  <a:srgbClr val="13294B"/>
                </a:solidFill>
                <a:latin typeface="Verdana" charset="0"/>
                <a:ea typeface="Verdana" charset="0"/>
                <a:cs typeface="Verdana" charset="0"/>
              </a:rPr>
              <a:t>Verdana</a:t>
            </a:r>
          </a:p>
          <a:p>
            <a:pPr marL="192881" indent="-192881" algn="l">
              <a:buClr>
                <a:schemeClr val="accent1"/>
              </a:buClr>
              <a:buFont typeface="Arial" charset="0"/>
              <a:buChar char="•"/>
            </a:pPr>
            <a:r>
              <a:rPr lang="en-US" sz="1294" dirty="0">
                <a:solidFill>
                  <a:srgbClr val="13294B"/>
                </a:solidFill>
                <a:latin typeface="Century Gothic" panose="020B0502020202020204" pitchFamily="34" charset="0"/>
                <a:ea typeface="Verdana" charset="0"/>
                <a:cs typeface="Verdana" charset="0"/>
              </a:rPr>
              <a:t>Century Gothic</a:t>
            </a:r>
          </a:p>
          <a:p>
            <a:pPr algn="l">
              <a:buClr>
                <a:schemeClr val="accent1"/>
              </a:buClr>
            </a:pPr>
            <a:endParaRPr lang="en-US" sz="1125" dirty="0">
              <a:solidFill>
                <a:srgbClr val="13294B"/>
              </a:solidFill>
              <a:latin typeface="Century Gothic" panose="020B0502020202020204" pitchFamily="34" charset="0"/>
              <a:ea typeface="Georgia" charset="0"/>
              <a:cs typeface="Georgia" charset="0"/>
            </a:endParaRPr>
          </a:p>
          <a:p>
            <a:pPr algn="l">
              <a:buClr>
                <a:schemeClr val="accent1"/>
              </a:buClr>
            </a:pPr>
            <a:r>
              <a:rPr lang="en-US" sz="1000" dirty="0">
                <a:solidFill>
                  <a:srgbClr val="13294B"/>
                </a:solidFill>
                <a:latin typeface="Century Gothic" panose="020B0502020202020204" pitchFamily="34" charset="0"/>
                <a:ea typeface="Avenir Next" charset="0"/>
                <a:cs typeface="Avenir Next" charset="0"/>
              </a:rPr>
              <a:t>This presentation contains slides with different typefaces. This is deliberate in order to provide multiple examples.</a:t>
            </a:r>
          </a:p>
        </p:txBody>
      </p:sp>
    </p:spTree>
    <p:extLst>
      <p:ext uri="{BB962C8B-B14F-4D97-AF65-F5344CB8AC3E}">
        <p14:creationId xmlns:p14="http://schemas.microsoft.com/office/powerpoint/2010/main" val="583124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C0AC2C2-B3C3-5146-B4B9-235AE3E0B37A}"/>
              </a:ext>
            </a:extLst>
          </p:cNvPr>
          <p:cNvSpPr>
            <a:spLocks/>
          </p:cNvSpPr>
          <p:nvPr/>
        </p:nvSpPr>
        <p:spPr>
          <a:xfrm>
            <a:off x="-4286" y="4732806"/>
            <a:ext cx="9142000" cy="414811"/>
          </a:xfrm>
          <a:prstGeom prst="rect">
            <a:avLst/>
          </a:prstGeom>
          <a:solidFill>
            <a:srgbClr val="4B9C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4A4F72-46B8-1945-A765-53EFE6CD7158}"/>
              </a:ext>
            </a:extLst>
          </p:cNvPr>
          <p:cNvSpPr>
            <a:spLocks/>
          </p:cNvSpPr>
          <p:nvPr/>
        </p:nvSpPr>
        <p:spPr>
          <a:xfrm>
            <a:off x="-4286" y="4671084"/>
            <a:ext cx="9142000" cy="61722"/>
          </a:xfrm>
          <a:prstGeom prst="rect">
            <a:avLst/>
          </a:prstGeom>
          <a:solidFill>
            <a:srgbClr val="1329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288583-E101-BF45-B4A6-AC53DA8789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1203" y="4817321"/>
            <a:ext cx="1821593" cy="234205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C22835D9-0EC2-8A4E-A1DD-0AA3A837B8D7}"/>
              </a:ext>
            </a:extLst>
          </p:cNvPr>
          <p:cNvSpPr txBox="1">
            <a:spLocks/>
          </p:cNvSpPr>
          <p:nvPr/>
        </p:nvSpPr>
        <p:spPr>
          <a:xfrm>
            <a:off x="1229360" y="800838"/>
            <a:ext cx="6116320" cy="760582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accent1"/>
              </a:buClr>
            </a:pPr>
            <a:r>
              <a:rPr lang="en-US" sz="3200" dirty="0">
                <a:solidFill>
                  <a:srgbClr val="13294B"/>
                </a:solidFill>
                <a:latin typeface="Futura Medium" panose="020B0602020204020303" pitchFamily="34" charset="-79"/>
                <a:ea typeface="Avenir Next Medium" charset="0"/>
                <a:cs typeface="Futura Medium" panose="020B0602020204020303" pitchFamily="34" charset="-79"/>
              </a:rPr>
              <a:t>Use different text sizes for greater contrast.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F02EC03-A15A-8D46-8FB0-38D0AA8DDE13}"/>
              </a:ext>
            </a:extLst>
          </p:cNvPr>
          <p:cNvSpPr txBox="1">
            <a:spLocks/>
          </p:cNvSpPr>
          <p:nvPr/>
        </p:nvSpPr>
        <p:spPr>
          <a:xfrm>
            <a:off x="2846705" y="2132885"/>
            <a:ext cx="4629150" cy="1663961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60735" indent="-160735" algn="l">
              <a:buClr>
                <a:schemeClr val="accent1"/>
              </a:buClr>
              <a:buFont typeface="Arial" charset="0"/>
              <a:buChar char="•"/>
            </a:pPr>
            <a:r>
              <a:rPr lang="en-US" sz="1100" dirty="0">
                <a:solidFill>
                  <a:srgbClr val="13294B"/>
                </a:solidFill>
                <a:latin typeface="Futura Medium" panose="020B0602020204020303" pitchFamily="34" charset="-79"/>
                <a:ea typeface="Avenir Next Medium" charset="0"/>
                <a:cs typeface="Futura Medium" panose="020B0602020204020303" pitchFamily="34" charset="-79"/>
              </a:rPr>
              <a:t>Different text sizes help the audience recognize the focal point of your presentation.</a:t>
            </a:r>
          </a:p>
          <a:p>
            <a:pPr marL="160735" indent="-160735" algn="l">
              <a:buClr>
                <a:schemeClr val="accent1"/>
              </a:buClr>
              <a:buFont typeface="Arial" charset="0"/>
              <a:buChar char="•"/>
            </a:pPr>
            <a:r>
              <a:rPr lang="en-US" sz="1100" dirty="0">
                <a:solidFill>
                  <a:srgbClr val="13294B"/>
                </a:solidFill>
                <a:latin typeface="Futura Medium" panose="020B0602020204020303" pitchFamily="34" charset="-79"/>
                <a:ea typeface="Avenir Next Medium" charset="0"/>
                <a:cs typeface="Futura Medium" panose="020B0602020204020303" pitchFamily="34" charset="-79"/>
              </a:rPr>
              <a:t>The contrast in text size should be clearly different. A 20-point difference is a good starting point.</a:t>
            </a:r>
          </a:p>
          <a:p>
            <a:pPr marL="160735" indent="-160735" algn="l">
              <a:buClr>
                <a:schemeClr val="accent1"/>
              </a:buClr>
              <a:buFont typeface="Arial" charset="0"/>
              <a:buChar char="•"/>
            </a:pPr>
            <a:r>
              <a:rPr lang="en-US" sz="1100" dirty="0">
                <a:solidFill>
                  <a:srgbClr val="13294B"/>
                </a:solidFill>
                <a:latin typeface="Futura Medium" panose="020B0602020204020303" pitchFamily="34" charset="-79"/>
                <a:ea typeface="Avenir Next Medium" charset="0"/>
                <a:cs typeface="Futura Medium" panose="020B0602020204020303" pitchFamily="34" charset="-79"/>
              </a:rPr>
              <a:t>A succession of slides that use the same contrast can help your presentation appear more cohesive.</a:t>
            </a:r>
          </a:p>
        </p:txBody>
      </p:sp>
    </p:spTree>
    <p:extLst>
      <p:ext uri="{BB962C8B-B14F-4D97-AF65-F5344CB8AC3E}">
        <p14:creationId xmlns:p14="http://schemas.microsoft.com/office/powerpoint/2010/main" val="1915574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C0AC2C2-B3C3-5146-B4B9-235AE3E0B37A}"/>
              </a:ext>
            </a:extLst>
          </p:cNvPr>
          <p:cNvSpPr>
            <a:spLocks/>
          </p:cNvSpPr>
          <p:nvPr/>
        </p:nvSpPr>
        <p:spPr>
          <a:xfrm>
            <a:off x="-4286" y="4732806"/>
            <a:ext cx="9142000" cy="414811"/>
          </a:xfrm>
          <a:prstGeom prst="rect">
            <a:avLst/>
          </a:prstGeom>
          <a:solidFill>
            <a:srgbClr val="4B9C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4A4F72-46B8-1945-A765-53EFE6CD7158}"/>
              </a:ext>
            </a:extLst>
          </p:cNvPr>
          <p:cNvSpPr>
            <a:spLocks/>
          </p:cNvSpPr>
          <p:nvPr/>
        </p:nvSpPr>
        <p:spPr>
          <a:xfrm>
            <a:off x="-4286" y="4671084"/>
            <a:ext cx="9142000" cy="61722"/>
          </a:xfrm>
          <a:prstGeom prst="rect">
            <a:avLst/>
          </a:prstGeom>
          <a:solidFill>
            <a:srgbClr val="1329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288583-E101-BF45-B4A6-AC53DA8789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1203" y="4817321"/>
            <a:ext cx="1821593" cy="23420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CB8900AC-5715-A343-9CBD-0FAA2A940552}"/>
              </a:ext>
            </a:extLst>
          </p:cNvPr>
          <p:cNvSpPr txBox="1">
            <a:spLocks/>
          </p:cNvSpPr>
          <p:nvPr/>
        </p:nvSpPr>
        <p:spPr>
          <a:xfrm>
            <a:off x="2257425" y="790678"/>
            <a:ext cx="4629150" cy="1056059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accent1"/>
              </a:buClr>
            </a:pPr>
            <a:r>
              <a:rPr lang="en-US" sz="2025" dirty="0">
                <a:solidFill>
                  <a:srgbClr val="13294B"/>
                </a:solidFill>
                <a:latin typeface="Avenir Next Medium" charset="0"/>
                <a:ea typeface="Avenir Next Medium" charset="0"/>
                <a:cs typeface="Avenir Next Medium" charset="0"/>
              </a:rPr>
              <a:t>Alignment is important.</a:t>
            </a:r>
          </a:p>
          <a:p>
            <a:pPr algn="l">
              <a:buClr>
                <a:schemeClr val="accent1"/>
              </a:buClr>
            </a:pPr>
            <a:r>
              <a:rPr lang="en-US" sz="1181" dirty="0">
                <a:solidFill>
                  <a:srgbClr val="13294B"/>
                </a:solidFill>
                <a:latin typeface="Avenir Next Medium" charset="0"/>
                <a:ea typeface="Avenir Next Medium" charset="0"/>
                <a:cs typeface="Avenir Next Medium" charset="0"/>
              </a:rPr>
              <a:t>If possible, do not center large portions of text.</a:t>
            </a:r>
            <a:r>
              <a:rPr lang="en-US" sz="1013" dirty="0">
                <a:solidFill>
                  <a:srgbClr val="13294B"/>
                </a:solidFill>
                <a:latin typeface="Avenir Next Medium" charset="0"/>
                <a:ea typeface="Avenir Next Medium" charset="0"/>
                <a:cs typeface="Avenir Next Medium" charset="0"/>
              </a:rPr>
              <a:t> 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4E69ACE5-CF8C-B445-B7C0-5F0CE40250DD}"/>
              </a:ext>
            </a:extLst>
          </p:cNvPr>
          <p:cNvSpPr txBox="1">
            <a:spLocks/>
          </p:cNvSpPr>
          <p:nvPr/>
        </p:nvSpPr>
        <p:spPr>
          <a:xfrm>
            <a:off x="4648605" y="1846738"/>
            <a:ext cx="2237970" cy="508877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accent1"/>
              </a:buClr>
            </a:pPr>
            <a:r>
              <a:rPr lang="en-US" sz="1013" dirty="0">
                <a:solidFill>
                  <a:srgbClr val="13294B"/>
                </a:solidFill>
                <a:latin typeface="Avenir Next Medium" charset="0"/>
                <a:ea typeface="Avenir Next Medium" charset="0"/>
                <a:cs typeface="Avenir Next Medium" charset="0"/>
              </a:rPr>
              <a:t>This is an example of a left-aligned text box.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FEC9F6E-68E6-0345-B62B-55F415FEA35E}"/>
              </a:ext>
            </a:extLst>
          </p:cNvPr>
          <p:cNvSpPr txBox="1">
            <a:spLocks/>
          </p:cNvSpPr>
          <p:nvPr/>
        </p:nvSpPr>
        <p:spPr>
          <a:xfrm>
            <a:off x="4648606" y="3346011"/>
            <a:ext cx="2237970" cy="64567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accent1"/>
              </a:buClr>
            </a:pPr>
            <a:r>
              <a:rPr lang="en-US" sz="1013" dirty="0">
                <a:solidFill>
                  <a:srgbClr val="13294B"/>
                </a:solidFill>
                <a:latin typeface="Avenir Next Medium" charset="0"/>
                <a:ea typeface="Avenir Next Medium" charset="0"/>
                <a:cs typeface="Avenir Next Medium" charset="0"/>
              </a:rPr>
              <a:t>Left- or right-aligned text gives the impression that text is ‘anchored’ instead of floating.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52D998D-1A8F-FC40-97D6-D156CA54B19A}"/>
              </a:ext>
            </a:extLst>
          </p:cNvPr>
          <p:cNvSpPr txBox="1">
            <a:spLocks/>
          </p:cNvSpPr>
          <p:nvPr/>
        </p:nvSpPr>
        <p:spPr>
          <a:xfrm>
            <a:off x="4648606" y="2547128"/>
            <a:ext cx="2237970" cy="67850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chemeClr val="accent1"/>
              </a:buClr>
            </a:pPr>
            <a:r>
              <a:rPr lang="en-US" sz="1013" dirty="0">
                <a:solidFill>
                  <a:srgbClr val="13294B"/>
                </a:solidFill>
                <a:latin typeface="Avenir Next Medium" charset="0"/>
                <a:ea typeface="Avenir Next Medium" charset="0"/>
                <a:cs typeface="Avenir Next Medium" charset="0"/>
              </a:rPr>
              <a:t>A center-aligned text box can look awkward.</a:t>
            </a:r>
          </a:p>
        </p:txBody>
      </p:sp>
    </p:spTree>
    <p:extLst>
      <p:ext uri="{BB962C8B-B14F-4D97-AF65-F5344CB8AC3E}">
        <p14:creationId xmlns:p14="http://schemas.microsoft.com/office/powerpoint/2010/main" val="3356575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33614</TotalTime>
  <Words>512</Words>
  <Application>Microsoft Macintosh PowerPoint</Application>
  <PresentationFormat>On-screen Show (16:9)</PresentationFormat>
  <Paragraphs>57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30" baseType="lpstr">
      <vt:lpstr>Arial</vt:lpstr>
      <vt:lpstr>Avenir Medium</vt:lpstr>
      <vt:lpstr>Avenir Next</vt:lpstr>
      <vt:lpstr>Avenir Next Demi Bold</vt:lpstr>
      <vt:lpstr>Avenir Next Medium</vt:lpstr>
      <vt:lpstr>Calibri</vt:lpstr>
      <vt:lpstr>Calibri Light</vt:lpstr>
      <vt:lpstr>Century Gothic</vt:lpstr>
      <vt:lpstr>Franklin Gothic Book</vt:lpstr>
      <vt:lpstr>Futura Medium</vt:lpstr>
      <vt:lpstr>Helvetica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Moore, Branson</dc:creator>
  <cp:lastModifiedBy>Moore, Branson</cp:lastModifiedBy>
  <cp:revision>124</cp:revision>
  <dcterms:created xsi:type="dcterms:W3CDTF">2017-05-22T14:58:16Z</dcterms:created>
  <dcterms:modified xsi:type="dcterms:W3CDTF">2019-10-22T14:04:48Z</dcterms:modified>
</cp:coreProperties>
</file>