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294B"/>
    <a:srgbClr val="4B9C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84"/>
    <p:restoredTop sz="94674"/>
  </p:normalViewPr>
  <p:slideViewPr>
    <p:cSldViewPr snapToGrid="0" snapToObjects="1">
      <p:cViewPr>
        <p:scale>
          <a:sx n="100" d="100"/>
          <a:sy n="100" d="100"/>
        </p:scale>
        <p:origin x="928" y="1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53D9-7EF3-F849-818D-9E0DD8E86B08}" type="datetimeFigureOut">
              <a:rPr lang="en-US" smtClean="0"/>
              <a:t>5/22/17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91765-81EA-7F48-BB46-3341FFC32D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53D9-7EF3-F849-818D-9E0DD8E86B08}" type="datetimeFigureOut">
              <a:rPr lang="en-US" smtClean="0"/>
              <a:t>5/22/17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91765-81EA-7F48-BB46-3341FFC32D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53D9-7EF3-F849-818D-9E0DD8E86B08}" type="datetimeFigureOut">
              <a:rPr lang="en-US" smtClean="0"/>
              <a:t>5/22/17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91765-81EA-7F48-BB46-3341FFC32D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53D9-7EF3-F849-818D-9E0DD8E86B08}" type="datetimeFigureOut">
              <a:rPr lang="en-US" smtClean="0"/>
              <a:t>5/22/17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91765-81EA-7F48-BB46-3341FFC32D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53D9-7EF3-F849-818D-9E0DD8E86B08}" type="datetimeFigureOut">
              <a:rPr lang="en-US" smtClean="0"/>
              <a:t>5/22/17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91765-81EA-7F48-BB46-3341FFC32D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53D9-7EF3-F849-818D-9E0DD8E86B08}" type="datetimeFigureOut">
              <a:rPr lang="en-US" smtClean="0"/>
              <a:t>5/22/17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91765-81EA-7F48-BB46-3341FFC32D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53D9-7EF3-F849-818D-9E0DD8E86B08}" type="datetimeFigureOut">
              <a:rPr lang="en-US" smtClean="0"/>
              <a:t>5/22/17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91765-81EA-7F48-BB46-3341FFC32D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53D9-7EF3-F849-818D-9E0DD8E86B08}" type="datetimeFigureOut">
              <a:rPr lang="en-US" smtClean="0"/>
              <a:t>5/22/17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91765-81EA-7F48-BB46-3341FFC32D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53D9-7EF3-F849-818D-9E0DD8E86B08}" type="datetimeFigureOut">
              <a:rPr lang="en-US" smtClean="0"/>
              <a:t>5/22/17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91765-81EA-7F48-BB46-3341FFC32D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53D9-7EF3-F849-818D-9E0DD8E86B08}" type="datetimeFigureOut">
              <a:rPr lang="en-US" smtClean="0"/>
              <a:t>5/22/17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91765-81EA-7F48-BB46-3341FFC32D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53D9-7EF3-F849-818D-9E0DD8E86B08}" type="datetimeFigureOut">
              <a:rPr lang="en-US" smtClean="0"/>
              <a:t>5/22/17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91765-81EA-7F48-BB46-3341FFC32D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653D9-7EF3-F849-818D-9E0DD8E86B08}" type="datetimeFigureOut">
              <a:rPr lang="en-US" smtClean="0"/>
              <a:t>5/22/17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91765-81EA-7F48-BB46-3341FFC32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09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404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62648"/>
            <a:ext cx="8229600" cy="11867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accent1"/>
              </a:buClr>
            </a:pPr>
            <a:r>
              <a:rPr lang="en-US" sz="3200" dirty="0" smtClean="0">
                <a:solidFill>
                  <a:srgbClr val="13294B"/>
                </a:solidFill>
                <a:latin typeface="Avenir Next Medium" charset="0"/>
                <a:ea typeface="Avenir Next Medium" charset="0"/>
                <a:cs typeface="Avenir Next Medium" charset="0"/>
              </a:rPr>
              <a:t>Remember, empty space is your friend.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262664" y="4250986"/>
            <a:ext cx="3424136" cy="1313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accent1"/>
              </a:buClr>
            </a:pPr>
            <a:r>
              <a:rPr lang="en-US" sz="1800" dirty="0" smtClean="0">
                <a:solidFill>
                  <a:srgbClr val="13294B"/>
                </a:solidFill>
                <a:latin typeface="Avenir Next Medium" charset="0"/>
                <a:ea typeface="Avenir Next Medium" charset="0"/>
                <a:cs typeface="Avenir Next Medium" charset="0"/>
              </a:rPr>
              <a:t>Empty space creates contrast. It’s not necessary to fill every section of your slide.</a:t>
            </a:r>
          </a:p>
        </p:txBody>
      </p:sp>
    </p:spTree>
    <p:extLst>
      <p:ext uri="{BB962C8B-B14F-4D97-AF65-F5344CB8AC3E}">
        <p14:creationId xmlns:p14="http://schemas.microsoft.com/office/powerpoint/2010/main" val="1986424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1692613"/>
            <a:ext cx="8229600" cy="41886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accent1"/>
              </a:buClr>
            </a:pPr>
            <a:r>
              <a:rPr lang="en-US" sz="3500" dirty="0" smtClean="0">
                <a:solidFill>
                  <a:srgbClr val="13294B"/>
                </a:solidFill>
                <a:latin typeface="Verdana" charset="0"/>
                <a:ea typeface="Verdana" charset="0"/>
                <a:cs typeface="Verdana" charset="0"/>
              </a:rPr>
              <a:t>Try to keep slides </a:t>
            </a:r>
            <a:r>
              <a:rPr lang="en-US" sz="3500" dirty="0">
                <a:solidFill>
                  <a:srgbClr val="13294B"/>
                </a:solidFill>
                <a:latin typeface="Verdana" charset="0"/>
                <a:ea typeface="Verdana" charset="0"/>
                <a:cs typeface="Verdana" charset="0"/>
              </a:rPr>
              <a:t>short and simple.</a:t>
            </a:r>
          </a:p>
          <a:p>
            <a:pPr algn="l">
              <a:buClr>
                <a:schemeClr val="accent1"/>
              </a:buClr>
            </a:pPr>
            <a:endParaRPr lang="en-US" sz="3200" dirty="0">
              <a:solidFill>
                <a:srgbClr val="13294B"/>
              </a:solidFill>
              <a:latin typeface="Verdana" charset="0"/>
              <a:ea typeface="Verdana" charset="0"/>
              <a:cs typeface="Verdana" charset="0"/>
            </a:endParaRPr>
          </a:p>
          <a:p>
            <a:pPr algn="l">
              <a:buClr>
                <a:schemeClr val="accent1"/>
              </a:buClr>
            </a:pPr>
            <a:r>
              <a:rPr lang="en-US" sz="2100" dirty="0">
                <a:solidFill>
                  <a:srgbClr val="13294B"/>
                </a:solidFill>
                <a:latin typeface="Verdana" charset="0"/>
                <a:ea typeface="Verdana" charset="0"/>
                <a:cs typeface="Verdana" charset="0"/>
              </a:rPr>
              <a:t>Don’t fill </a:t>
            </a:r>
            <a:r>
              <a:rPr lang="en-US" sz="2100" dirty="0" smtClean="0">
                <a:solidFill>
                  <a:srgbClr val="13294B"/>
                </a:solidFill>
                <a:latin typeface="Verdana" charset="0"/>
                <a:ea typeface="Verdana" charset="0"/>
                <a:cs typeface="Verdana" charset="0"/>
              </a:rPr>
              <a:t>slides </a:t>
            </a:r>
            <a:r>
              <a:rPr lang="en-US" sz="2100" dirty="0">
                <a:solidFill>
                  <a:srgbClr val="13294B"/>
                </a:solidFill>
                <a:latin typeface="Verdana" charset="0"/>
                <a:ea typeface="Verdana" charset="0"/>
                <a:cs typeface="Verdana" charset="0"/>
              </a:rPr>
              <a:t>with long sentences or phrases that you can verbally state. Instead, choose words or short phrases that convey the context of your subject, or act as a springboard for more conversation</a:t>
            </a:r>
            <a:r>
              <a:rPr lang="en-US" sz="2100" dirty="0" smtClean="0">
                <a:solidFill>
                  <a:srgbClr val="13294B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 algn="l">
              <a:buClr>
                <a:schemeClr val="accent1"/>
              </a:buClr>
            </a:pPr>
            <a:endParaRPr lang="en-US" sz="2500" dirty="0" smtClean="0">
              <a:solidFill>
                <a:srgbClr val="13294B"/>
              </a:solidFill>
              <a:latin typeface="Verdana" charset="0"/>
              <a:ea typeface="Verdana" charset="0"/>
              <a:cs typeface="Verdana" charset="0"/>
            </a:endParaRPr>
          </a:p>
          <a:p>
            <a:pPr algn="l">
              <a:buClr>
                <a:schemeClr val="accent1"/>
              </a:buClr>
            </a:pPr>
            <a:r>
              <a:rPr lang="en-US" sz="3200" dirty="0" smtClean="0">
                <a:solidFill>
                  <a:srgbClr val="13294B"/>
                </a:solidFill>
                <a:latin typeface="Verdana" charset="0"/>
                <a:ea typeface="Verdana" charset="0"/>
                <a:cs typeface="Verdana" charset="0"/>
              </a:rPr>
              <a:t>Like this</a:t>
            </a:r>
            <a:r>
              <a:rPr lang="mr-IN" sz="3200" dirty="0" smtClean="0">
                <a:solidFill>
                  <a:srgbClr val="13294B"/>
                </a:solidFill>
                <a:latin typeface="Verdana" charset="0"/>
                <a:ea typeface="Verdana" charset="0"/>
                <a:cs typeface="Verdana" charset="0"/>
              </a:rPr>
              <a:t>…</a:t>
            </a:r>
            <a:endParaRPr lang="en-US" sz="3200" dirty="0">
              <a:solidFill>
                <a:srgbClr val="13294B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522051"/>
            <a:ext cx="8229600" cy="976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accent1"/>
              </a:buClr>
            </a:pPr>
            <a:r>
              <a:rPr lang="en-US" sz="2400" dirty="0" smtClean="0">
                <a:solidFill>
                  <a:srgbClr val="13294B"/>
                </a:solidFill>
                <a:latin typeface="Verdana" charset="0"/>
                <a:ea typeface="Verdana" charset="0"/>
                <a:cs typeface="Verdana" charset="0"/>
              </a:rPr>
              <a:t>One more thing</a:t>
            </a:r>
            <a:endParaRPr lang="en-US" sz="2400" dirty="0">
              <a:solidFill>
                <a:srgbClr val="13294B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420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128410" y="2284109"/>
            <a:ext cx="7558390" cy="2110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Arial" charset="0"/>
              <a:buChar char="•"/>
            </a:pPr>
            <a:r>
              <a:rPr lang="en-US" sz="2400" dirty="0" smtClean="0">
                <a:solidFill>
                  <a:srgbClr val="13294B"/>
                </a:solidFill>
                <a:latin typeface="Futura Medium" charset="0"/>
                <a:ea typeface="Futura Medium" charset="0"/>
                <a:cs typeface="Futura Medium" charset="0"/>
              </a:rPr>
              <a:t>Don’t </a:t>
            </a:r>
            <a:r>
              <a:rPr lang="en-US" sz="2400" dirty="0">
                <a:solidFill>
                  <a:srgbClr val="13294B"/>
                </a:solidFill>
                <a:latin typeface="Futura Medium" charset="0"/>
                <a:ea typeface="Futura Medium" charset="0"/>
                <a:cs typeface="Futura Medium" charset="0"/>
              </a:rPr>
              <a:t>fill slides with long </a:t>
            </a:r>
            <a:r>
              <a:rPr lang="en-US" sz="2400" dirty="0" smtClean="0">
                <a:solidFill>
                  <a:srgbClr val="13294B"/>
                </a:solidFill>
                <a:latin typeface="Futura Medium" charset="0"/>
                <a:ea typeface="Futura Medium" charset="0"/>
                <a:cs typeface="Futura Medium" charset="0"/>
              </a:rPr>
              <a:t>sentences.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sz="2400" dirty="0" smtClean="0">
                <a:solidFill>
                  <a:srgbClr val="13294B"/>
                </a:solidFill>
                <a:latin typeface="Futura Medium" charset="0"/>
                <a:ea typeface="Futura Medium" charset="0"/>
                <a:cs typeface="Futura Medium" charset="0"/>
              </a:rPr>
              <a:t>Choose </a:t>
            </a:r>
            <a:r>
              <a:rPr lang="en-US" sz="2400" dirty="0">
                <a:solidFill>
                  <a:srgbClr val="13294B"/>
                </a:solidFill>
                <a:latin typeface="Futura Medium" charset="0"/>
                <a:ea typeface="Futura Medium" charset="0"/>
                <a:cs typeface="Futura Medium" charset="0"/>
              </a:rPr>
              <a:t>words or short phrases that convey </a:t>
            </a:r>
            <a:r>
              <a:rPr lang="en-US" sz="2400" dirty="0" smtClean="0">
                <a:solidFill>
                  <a:srgbClr val="13294B"/>
                </a:solidFill>
                <a:latin typeface="Futura Medium" charset="0"/>
                <a:ea typeface="Futura Medium" charset="0"/>
                <a:cs typeface="Futura Medium" charset="0"/>
              </a:rPr>
              <a:t>your subject.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sz="2400" dirty="0" smtClean="0">
                <a:solidFill>
                  <a:srgbClr val="13294B"/>
                </a:solidFill>
                <a:latin typeface="Futura Medium" charset="0"/>
                <a:ea typeface="Futura Medium" charset="0"/>
                <a:cs typeface="Futura Medium" charset="0"/>
              </a:rPr>
              <a:t>Elaborate </a:t>
            </a:r>
            <a:r>
              <a:rPr lang="en-US" sz="2400" dirty="0">
                <a:solidFill>
                  <a:srgbClr val="13294B"/>
                </a:solidFill>
                <a:latin typeface="Futura Medium" charset="0"/>
                <a:ea typeface="Futura Medium" charset="0"/>
                <a:cs typeface="Futura Medium" charset="0"/>
              </a:rPr>
              <a:t>aloud on those points.</a:t>
            </a:r>
            <a:endParaRPr lang="en-US" sz="2400" dirty="0">
              <a:solidFill>
                <a:srgbClr val="13294B"/>
              </a:solidFill>
              <a:effectLst/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11961"/>
            <a:ext cx="8229600" cy="1528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accent1"/>
              </a:buClr>
            </a:pPr>
            <a:r>
              <a:rPr lang="en-US" dirty="0" smtClean="0">
                <a:solidFill>
                  <a:srgbClr val="13294B"/>
                </a:solidFill>
                <a:latin typeface="Futura Medium" charset="0"/>
                <a:ea typeface="Futura Medium" charset="0"/>
                <a:cs typeface="Futura Medium" charset="0"/>
              </a:rPr>
              <a:t>Short and simple</a:t>
            </a:r>
            <a:endParaRPr lang="en-US" dirty="0">
              <a:solidFill>
                <a:srgbClr val="13294B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643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1259840"/>
            <a:ext cx="6332706" cy="1757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chemeClr val="accent1"/>
              </a:buClr>
            </a:pPr>
            <a:r>
              <a:rPr lang="en-US" sz="5400" dirty="0" smtClean="0">
                <a:solidFill>
                  <a:srgbClr val="13294B"/>
                </a:solidFill>
                <a:latin typeface="Gill Sans" charset="0"/>
                <a:ea typeface="Gill Sans" charset="0"/>
                <a:cs typeface="Gill Sans" charset="0"/>
              </a:rPr>
              <a:t>Thank You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2949210"/>
            <a:ext cx="6332706" cy="1243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accent1"/>
              </a:buClr>
            </a:pPr>
            <a:r>
              <a:rPr lang="en-US" sz="1600" dirty="0" smtClean="0">
                <a:solidFill>
                  <a:srgbClr val="13294B"/>
                </a:solidFill>
                <a:latin typeface="Gill Sans" charset="0"/>
                <a:ea typeface="Gill Sans" charset="0"/>
                <a:cs typeface="Gill Sans" charset="0"/>
              </a:rPr>
              <a:t>This is an optional background. You also could duplicate the title page, or any other background, if you want to signify that the presentation is complete.</a:t>
            </a:r>
          </a:p>
        </p:txBody>
      </p:sp>
    </p:spTree>
    <p:extLst>
      <p:ext uri="{BB962C8B-B14F-4D97-AF65-F5344CB8AC3E}">
        <p14:creationId xmlns:p14="http://schemas.microsoft.com/office/powerpoint/2010/main" val="144256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98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3999" cy="5739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chemeClr val="accent1"/>
              </a:buClr>
            </a:pPr>
            <a:r>
              <a:rPr lang="en-US" sz="2000" dirty="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Optional Title Goes Here.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74639"/>
            <a:ext cx="8229600" cy="45493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b="1" i="1" dirty="0" smtClean="0">
                <a:solidFill>
                  <a:srgbClr val="FF0000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This is an instructional slide. Please remember to delete this slide from the presentation.</a:t>
            </a:r>
            <a:endParaRPr lang="en-US" sz="1400" dirty="0"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848571"/>
            <a:ext cx="8229600" cy="5574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accent1"/>
              </a:buClr>
            </a:pPr>
            <a:r>
              <a:rPr lang="en-US" sz="4900" dirty="0" smtClean="0">
                <a:solidFill>
                  <a:srgbClr val="13294B"/>
                </a:solidFill>
                <a:latin typeface="Futura Medium" charset="0"/>
                <a:ea typeface="Futura Medium" charset="0"/>
                <a:cs typeface="Futura Medium" charset="0"/>
              </a:rPr>
              <a:t>About these slides</a:t>
            </a:r>
          </a:p>
          <a:p>
            <a:pPr algn="l">
              <a:buClr>
                <a:schemeClr val="accent1"/>
              </a:buClr>
            </a:pPr>
            <a:r>
              <a:rPr lang="en-US" sz="2000" dirty="0" smtClean="0">
                <a:solidFill>
                  <a:srgbClr val="13294B"/>
                </a:solidFill>
                <a:latin typeface="Futura Medium" charset="0"/>
                <a:ea typeface="Futura Medium" charset="0"/>
                <a:cs typeface="Futura Medium" charset="0"/>
              </a:rPr>
              <a:t>The following slides in this standard (4:3) presentation are </a:t>
            </a:r>
            <a:r>
              <a:rPr lang="en-US" sz="2000" i="1" dirty="0" smtClean="0">
                <a:solidFill>
                  <a:srgbClr val="13294B"/>
                </a:solidFill>
                <a:latin typeface="Futura Medium" charset="0"/>
                <a:ea typeface="Futura Medium" charset="0"/>
                <a:cs typeface="Futura Medium" charset="0"/>
              </a:rPr>
              <a:t>background slides</a:t>
            </a:r>
            <a:r>
              <a:rPr lang="en-US" sz="2000" dirty="0" smtClean="0">
                <a:solidFill>
                  <a:srgbClr val="13294B"/>
                </a:solidFill>
                <a:latin typeface="Futura Medium" charset="0"/>
                <a:ea typeface="Futura Medium" charset="0"/>
                <a:cs typeface="Futura Medium" charset="0"/>
              </a:rPr>
              <a:t>, meaning that you will place your own text on them.</a:t>
            </a:r>
          </a:p>
          <a:p>
            <a:pPr algn="l">
              <a:buClr>
                <a:schemeClr val="accent1"/>
              </a:buClr>
            </a:pPr>
            <a:endParaRPr lang="en-US" sz="2000" dirty="0">
              <a:solidFill>
                <a:srgbClr val="13294B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algn="l">
              <a:buClr>
                <a:schemeClr val="accent1"/>
              </a:buClr>
            </a:pPr>
            <a:r>
              <a:rPr lang="en-US" sz="2000" dirty="0" smtClean="0">
                <a:solidFill>
                  <a:srgbClr val="13294B"/>
                </a:solidFill>
                <a:latin typeface="Futura Medium" charset="0"/>
                <a:ea typeface="Futura Medium" charset="0"/>
                <a:cs typeface="Futura Medium" charset="0"/>
              </a:rPr>
              <a:t>Many of the slides in this deck contain tips to help with your design.</a:t>
            </a:r>
          </a:p>
          <a:p>
            <a:pPr algn="l">
              <a:buClr>
                <a:schemeClr val="accent1"/>
              </a:buClr>
            </a:pPr>
            <a:endParaRPr lang="en-US" sz="2000" dirty="0" smtClean="0">
              <a:solidFill>
                <a:srgbClr val="13294B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algn="l">
              <a:buClr>
                <a:schemeClr val="accent1"/>
              </a:buClr>
            </a:pPr>
            <a:r>
              <a:rPr lang="en-US" sz="2000" dirty="0" smtClean="0">
                <a:solidFill>
                  <a:srgbClr val="13294B"/>
                </a:solidFill>
                <a:latin typeface="Futura Medium" charset="0"/>
                <a:ea typeface="Futura Medium" charset="0"/>
                <a:cs typeface="Futura Medium" charset="0"/>
              </a:rPr>
              <a:t>You should delete any slide you do not use, and duplicate any slide you want to use more than once.</a:t>
            </a:r>
          </a:p>
        </p:txBody>
      </p:sp>
    </p:spTree>
    <p:extLst>
      <p:ext uri="{BB962C8B-B14F-4D97-AF65-F5344CB8AC3E}">
        <p14:creationId xmlns:p14="http://schemas.microsoft.com/office/powerpoint/2010/main" val="1912926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63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2431914"/>
            <a:ext cx="8229600" cy="20038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chemeClr val="accent1"/>
              </a:buClr>
            </a:pPr>
            <a:r>
              <a:rPr lang="en-US" sz="4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Title of presentation goes here.</a:t>
            </a:r>
          </a:p>
          <a:p>
            <a:pPr>
              <a:buClr>
                <a:schemeClr val="accent1"/>
              </a:buClr>
            </a:pPr>
            <a:r>
              <a:rPr lang="en-US" sz="25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Subheading (if needed) goes here.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212505" y="249306"/>
            <a:ext cx="2857554" cy="6444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chemeClr val="accent1"/>
              </a:buClr>
            </a:pPr>
            <a:r>
              <a:rPr lang="en-US" sz="1400" dirty="0" smtClean="0">
                <a:solidFill>
                  <a:srgbClr val="13294B"/>
                </a:solidFill>
                <a:latin typeface="Futura Medium" charset="0"/>
                <a:ea typeface="Futura Medium" charset="0"/>
                <a:cs typeface="Futura Medium" charset="0"/>
              </a:rPr>
              <a:t>Optional date goes here.</a:t>
            </a:r>
          </a:p>
        </p:txBody>
      </p:sp>
    </p:spTree>
    <p:extLst>
      <p:ext uri="{BB962C8B-B14F-4D97-AF65-F5344CB8AC3E}">
        <p14:creationId xmlns:p14="http://schemas.microsoft.com/office/powerpoint/2010/main" val="1516500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787939"/>
            <a:ext cx="8229600" cy="51653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accent1"/>
              </a:buClr>
            </a:pPr>
            <a:r>
              <a:rPr lang="en-US" sz="2800" dirty="0" smtClean="0">
                <a:solidFill>
                  <a:srgbClr val="13294B"/>
                </a:solidFill>
                <a:latin typeface="Futura Medium" charset="0"/>
                <a:ea typeface="Futura Medium" charset="0"/>
                <a:cs typeface="Futura Medium" charset="0"/>
              </a:rPr>
              <a:t>This background design works well if you need to replicate a title throughout the presentation.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1" y="0"/>
            <a:ext cx="8229600" cy="5739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chemeClr val="accent1"/>
              </a:buClr>
            </a:pPr>
            <a:r>
              <a:rPr lang="en-US" sz="2000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Optional Title Goes Here.</a:t>
            </a:r>
          </a:p>
        </p:txBody>
      </p:sp>
    </p:spTree>
    <p:extLst>
      <p:ext uri="{BB962C8B-B14F-4D97-AF65-F5344CB8AC3E}">
        <p14:creationId xmlns:p14="http://schemas.microsoft.com/office/powerpoint/2010/main" val="1463823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787939"/>
            <a:ext cx="8229600" cy="51653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accent1"/>
              </a:buClr>
            </a:pPr>
            <a:r>
              <a:rPr lang="en-US" sz="2800" dirty="0" smtClean="0">
                <a:solidFill>
                  <a:srgbClr val="13294B"/>
                </a:solidFill>
                <a:latin typeface="Avenir Next Medium" charset="0"/>
                <a:ea typeface="Avenir Next Medium" charset="0"/>
                <a:cs typeface="Avenir Next Medium" charset="0"/>
              </a:rPr>
              <a:t>This also works well if you need to replicate a title and include a date.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199" y="0"/>
            <a:ext cx="4114801" cy="5739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accent1"/>
              </a:buClr>
            </a:pPr>
            <a:r>
              <a:rPr lang="en-US" sz="1400" dirty="0" smtClean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Optional Title Goes Here.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400799" y="0"/>
            <a:ext cx="2286001" cy="5739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buClr>
                <a:schemeClr val="accent1"/>
              </a:buClr>
            </a:pPr>
            <a:r>
              <a:rPr lang="en-US" sz="1400" dirty="0" smtClean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Optional </a:t>
            </a:r>
            <a:r>
              <a:rPr lang="en-US" sz="1400" dirty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d</a:t>
            </a:r>
            <a:r>
              <a:rPr lang="en-US" sz="1400" dirty="0" smtClean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ate </a:t>
            </a:r>
            <a:r>
              <a:rPr lang="en-US" sz="1400" dirty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g</a:t>
            </a:r>
            <a:r>
              <a:rPr lang="en-US" sz="1400" dirty="0" smtClean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oes here.</a:t>
            </a:r>
          </a:p>
        </p:txBody>
      </p:sp>
    </p:spTree>
    <p:extLst>
      <p:ext uri="{BB962C8B-B14F-4D97-AF65-F5344CB8AC3E}">
        <p14:creationId xmlns:p14="http://schemas.microsoft.com/office/powerpoint/2010/main" val="1681860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535021"/>
            <a:ext cx="8229600" cy="51653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accent1"/>
              </a:buClr>
            </a:pPr>
            <a:r>
              <a:rPr lang="en-US" sz="2800" dirty="0" smtClean="0">
                <a:solidFill>
                  <a:srgbClr val="13294B"/>
                </a:solidFill>
                <a:latin typeface="Avenir Next Medium" charset="0"/>
                <a:ea typeface="Avenir Next Medium" charset="0"/>
                <a:cs typeface="Avenir Next Medium" charset="0"/>
              </a:rPr>
              <a:t>If you do </a:t>
            </a:r>
            <a:r>
              <a:rPr lang="en-US" sz="2800" i="1" dirty="0" smtClean="0">
                <a:solidFill>
                  <a:srgbClr val="13294B"/>
                </a:solidFill>
                <a:latin typeface="Avenir Next Medium" charset="0"/>
                <a:ea typeface="Avenir Next Medium" charset="0"/>
                <a:cs typeface="Avenir Next Medium" charset="0"/>
              </a:rPr>
              <a:t>not</a:t>
            </a:r>
            <a:r>
              <a:rPr lang="en-US" sz="2800" dirty="0" smtClean="0">
                <a:solidFill>
                  <a:srgbClr val="13294B"/>
                </a:solidFill>
                <a:latin typeface="Avenir Next Medium" charset="0"/>
                <a:ea typeface="Avenir Next Medium" charset="0"/>
                <a:cs typeface="Avenir Next Medium" charset="0"/>
              </a:rPr>
              <a:t> need to replicate a title, this background design allows for more space.</a:t>
            </a:r>
          </a:p>
        </p:txBody>
      </p:sp>
    </p:spTree>
    <p:extLst>
      <p:ext uri="{BB962C8B-B14F-4D97-AF65-F5344CB8AC3E}">
        <p14:creationId xmlns:p14="http://schemas.microsoft.com/office/powerpoint/2010/main" val="1121769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262648"/>
            <a:ext cx="8229600" cy="20914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accent1"/>
              </a:buClr>
            </a:pPr>
            <a:r>
              <a:rPr lang="en-US" sz="3200" dirty="0">
                <a:solidFill>
                  <a:srgbClr val="13294B"/>
                </a:solidFill>
                <a:latin typeface="Avenir Next" charset="0"/>
                <a:ea typeface="Avenir Next" charset="0"/>
                <a:cs typeface="Avenir Next" charset="0"/>
              </a:rPr>
              <a:t>Choose a </a:t>
            </a:r>
            <a:r>
              <a:rPr lang="en-US" sz="3200" dirty="0" smtClean="0">
                <a:solidFill>
                  <a:srgbClr val="13294B"/>
                </a:solidFill>
                <a:latin typeface="Avenir Next" charset="0"/>
                <a:ea typeface="Avenir Next" charset="0"/>
                <a:cs typeface="Avenir Next" charset="0"/>
              </a:rPr>
              <a:t>typeface and use it consistently throughout </a:t>
            </a:r>
            <a:r>
              <a:rPr lang="en-US" sz="3200" dirty="0">
                <a:solidFill>
                  <a:srgbClr val="13294B"/>
                </a:solidFill>
                <a:latin typeface="Avenir Next" charset="0"/>
                <a:ea typeface="Avenir Next" charset="0"/>
                <a:cs typeface="Avenir Next" charset="0"/>
              </a:rPr>
              <a:t>the </a:t>
            </a:r>
            <a:r>
              <a:rPr lang="en-US" sz="3200" dirty="0" smtClean="0">
                <a:solidFill>
                  <a:srgbClr val="13294B"/>
                </a:solidFill>
                <a:latin typeface="Avenir Next" charset="0"/>
                <a:ea typeface="Avenir Next" charset="0"/>
                <a:cs typeface="Avenir Next" charset="0"/>
              </a:rPr>
              <a:t>presentation. Sans Serif typefaces are recommended for all digital presentations.</a:t>
            </a:r>
            <a:endParaRPr lang="en-US" sz="3200" dirty="0">
              <a:solidFill>
                <a:srgbClr val="13294B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354094"/>
            <a:ext cx="8229600" cy="3706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accent1"/>
              </a:buClr>
            </a:pPr>
            <a:r>
              <a:rPr lang="en-US" sz="2300" dirty="0">
                <a:solidFill>
                  <a:srgbClr val="13294B"/>
                </a:solidFill>
                <a:latin typeface="Helvetica" charset="0"/>
                <a:ea typeface="Helvetica" charset="0"/>
                <a:cs typeface="Helvetica" charset="0"/>
              </a:rPr>
              <a:t>Sans Serif </a:t>
            </a:r>
            <a:r>
              <a:rPr lang="en-US" sz="2300" dirty="0" smtClean="0">
                <a:solidFill>
                  <a:srgbClr val="13294B"/>
                </a:solidFill>
                <a:latin typeface="Helvetica" charset="0"/>
                <a:ea typeface="Helvetica" charset="0"/>
                <a:cs typeface="Helvetica" charset="0"/>
              </a:rPr>
              <a:t>typeface examples</a:t>
            </a:r>
            <a:endParaRPr lang="en-US" sz="2300" dirty="0">
              <a:solidFill>
                <a:srgbClr val="13294B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342900" indent="-342900" algn="l">
              <a:buClr>
                <a:schemeClr val="accent1"/>
              </a:buClr>
              <a:buFont typeface="Arial" charset="0"/>
              <a:buChar char="•"/>
            </a:pPr>
            <a:r>
              <a:rPr lang="en-US" sz="2300" dirty="0">
                <a:solidFill>
                  <a:srgbClr val="13294B"/>
                </a:solidFill>
                <a:latin typeface="Helvetica" charset="0"/>
                <a:ea typeface="Helvetica" charset="0"/>
                <a:cs typeface="Helvetica" charset="0"/>
              </a:rPr>
              <a:t>Helvetica</a:t>
            </a:r>
          </a:p>
          <a:p>
            <a:pPr marL="342900" indent="-342900" algn="l">
              <a:buClr>
                <a:schemeClr val="accent1"/>
              </a:buClr>
              <a:buFont typeface="Arial" charset="0"/>
              <a:buChar char="•"/>
            </a:pPr>
            <a:r>
              <a:rPr lang="en-US" sz="2300" dirty="0">
                <a:solidFill>
                  <a:srgbClr val="13294B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Franklin Gothic Book </a:t>
            </a:r>
          </a:p>
          <a:p>
            <a:pPr marL="342900" indent="-342900" algn="l">
              <a:buClr>
                <a:schemeClr val="accent1"/>
              </a:buClr>
              <a:buFont typeface="Arial" charset="0"/>
              <a:buChar char="•"/>
            </a:pPr>
            <a:r>
              <a:rPr lang="en-US" sz="2300" dirty="0" err="1">
                <a:solidFill>
                  <a:srgbClr val="13294B"/>
                </a:solidFill>
                <a:latin typeface="Futura Medium" charset="0"/>
                <a:ea typeface="Futura Medium" charset="0"/>
                <a:cs typeface="Futura Medium" charset="0"/>
              </a:rPr>
              <a:t>Futura</a:t>
            </a:r>
            <a:endParaRPr lang="en-US" sz="2300" dirty="0">
              <a:solidFill>
                <a:srgbClr val="13294B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marL="342900" indent="-342900" algn="l">
              <a:buClr>
                <a:schemeClr val="accent1"/>
              </a:buClr>
              <a:buFont typeface="Arial" charset="0"/>
              <a:buChar char="•"/>
            </a:pPr>
            <a:r>
              <a:rPr lang="en-US" sz="2300" dirty="0" err="1" smtClean="0">
                <a:solidFill>
                  <a:srgbClr val="13294B"/>
                </a:solidFill>
                <a:latin typeface="Avenir Medium" charset="0"/>
                <a:ea typeface="Avenir Medium" charset="0"/>
                <a:cs typeface="Avenir Medium" charset="0"/>
              </a:rPr>
              <a:t>Avenir</a:t>
            </a:r>
            <a:endParaRPr lang="en-US" sz="2300" dirty="0" smtClean="0">
              <a:solidFill>
                <a:srgbClr val="13294B"/>
              </a:solidFill>
              <a:latin typeface="Avenir Medium" charset="0"/>
              <a:ea typeface="Avenir Medium" charset="0"/>
              <a:cs typeface="Avenir Medium" charset="0"/>
            </a:endParaRPr>
          </a:p>
          <a:p>
            <a:pPr marL="342900" indent="-342900" algn="l">
              <a:buClr>
                <a:schemeClr val="accent1"/>
              </a:buClr>
              <a:buFont typeface="Arial" charset="0"/>
              <a:buChar char="•"/>
            </a:pPr>
            <a:r>
              <a:rPr lang="en-US" sz="2300" dirty="0" smtClean="0">
                <a:solidFill>
                  <a:srgbClr val="13294B"/>
                </a:solidFill>
                <a:latin typeface="Arial" charset="0"/>
                <a:ea typeface="Arial" charset="0"/>
                <a:cs typeface="Arial" charset="0"/>
              </a:rPr>
              <a:t>Arial</a:t>
            </a:r>
          </a:p>
          <a:p>
            <a:pPr marL="342900" indent="-342900" algn="l">
              <a:buClr>
                <a:schemeClr val="accent1"/>
              </a:buClr>
              <a:buFont typeface="Arial" charset="0"/>
              <a:buChar char="•"/>
            </a:pPr>
            <a:r>
              <a:rPr lang="en-US" sz="2300" dirty="0" smtClean="0">
                <a:solidFill>
                  <a:srgbClr val="13294B"/>
                </a:solidFill>
                <a:latin typeface="Verdana" charset="0"/>
                <a:ea typeface="Verdana" charset="0"/>
                <a:cs typeface="Verdana" charset="0"/>
              </a:rPr>
              <a:t>Verdana</a:t>
            </a:r>
            <a:endParaRPr lang="en-US" sz="2300" dirty="0">
              <a:solidFill>
                <a:srgbClr val="13294B"/>
              </a:solidFill>
              <a:latin typeface="Verdana" charset="0"/>
              <a:ea typeface="Verdana" charset="0"/>
              <a:cs typeface="Verdana" charset="0"/>
            </a:endParaRPr>
          </a:p>
          <a:p>
            <a:pPr algn="l">
              <a:buClr>
                <a:schemeClr val="accent1"/>
              </a:buClr>
            </a:pPr>
            <a:endParaRPr lang="en-US" sz="2000" dirty="0">
              <a:solidFill>
                <a:srgbClr val="13294B"/>
              </a:solidFill>
              <a:latin typeface="Georgia" charset="0"/>
              <a:ea typeface="Georgia" charset="0"/>
              <a:cs typeface="Georgia" charset="0"/>
            </a:endParaRPr>
          </a:p>
          <a:p>
            <a:pPr algn="l">
              <a:buClr>
                <a:schemeClr val="accent1"/>
              </a:buClr>
            </a:pPr>
            <a:r>
              <a:rPr lang="en-US" sz="1400" dirty="0" smtClean="0">
                <a:solidFill>
                  <a:srgbClr val="13294B"/>
                </a:solidFill>
                <a:latin typeface="Avenir Next" charset="0"/>
                <a:ea typeface="Avenir Next" charset="0"/>
                <a:cs typeface="Avenir Next" charset="0"/>
              </a:rPr>
              <a:t>This presentation contains slides with different typefaces. This is deliberate in order to provide multiple examples.</a:t>
            </a:r>
            <a:endParaRPr lang="en-US" sz="1400" dirty="0">
              <a:solidFill>
                <a:srgbClr val="13294B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684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262648"/>
            <a:ext cx="8229600" cy="13521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accent1"/>
              </a:buClr>
            </a:pPr>
            <a:r>
              <a:rPr lang="en-US" dirty="0" smtClean="0">
                <a:solidFill>
                  <a:srgbClr val="13294B"/>
                </a:solidFill>
                <a:latin typeface="Avenir Next Medium" charset="0"/>
                <a:ea typeface="Avenir Next Medium" charset="0"/>
                <a:cs typeface="Avenir Next Medium" charset="0"/>
              </a:rPr>
              <a:t>Use different text sizes for greater contrast.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877442"/>
            <a:ext cx="8229600" cy="1284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l">
              <a:buClr>
                <a:schemeClr val="accent1"/>
              </a:buClr>
              <a:buFont typeface="Arial" charset="0"/>
              <a:buChar char="•"/>
            </a:pPr>
            <a:r>
              <a:rPr lang="en-US" sz="1400" dirty="0" smtClean="0">
                <a:solidFill>
                  <a:srgbClr val="13294B"/>
                </a:solidFill>
                <a:latin typeface="Avenir Next Medium" charset="0"/>
                <a:ea typeface="Avenir Next Medium" charset="0"/>
                <a:cs typeface="Avenir Next Medium" charset="0"/>
              </a:rPr>
              <a:t>Different text sizes help the audience recognize the focal point of your presentation.</a:t>
            </a:r>
          </a:p>
          <a:p>
            <a:pPr marL="285750" indent="-285750" algn="l">
              <a:buClr>
                <a:schemeClr val="accent1"/>
              </a:buClr>
              <a:buFont typeface="Arial" charset="0"/>
              <a:buChar char="•"/>
            </a:pPr>
            <a:r>
              <a:rPr lang="en-US" sz="1400" dirty="0" smtClean="0">
                <a:solidFill>
                  <a:srgbClr val="13294B"/>
                </a:solidFill>
                <a:latin typeface="Avenir Next Medium" charset="0"/>
                <a:ea typeface="Avenir Next Medium" charset="0"/>
                <a:cs typeface="Avenir Next Medium" charset="0"/>
              </a:rPr>
              <a:t>The contrast in text size should be clearly different. A 20-point difference is a good starting point.</a:t>
            </a:r>
          </a:p>
          <a:p>
            <a:pPr marL="285750" indent="-285750" algn="l">
              <a:buClr>
                <a:schemeClr val="accent1"/>
              </a:buClr>
              <a:buFont typeface="Arial" charset="0"/>
              <a:buChar char="•"/>
            </a:pPr>
            <a:r>
              <a:rPr lang="en-US" sz="1400" dirty="0" smtClean="0">
                <a:solidFill>
                  <a:srgbClr val="13294B"/>
                </a:solidFill>
                <a:latin typeface="Avenir Next Medium" charset="0"/>
                <a:ea typeface="Avenir Next Medium" charset="0"/>
                <a:cs typeface="Avenir Next Medium" charset="0"/>
              </a:rPr>
              <a:t>A </a:t>
            </a:r>
            <a:r>
              <a:rPr lang="en-US" sz="1400" dirty="0">
                <a:solidFill>
                  <a:srgbClr val="13294B"/>
                </a:solidFill>
                <a:latin typeface="Avenir Next Medium" charset="0"/>
                <a:ea typeface="Avenir Next Medium" charset="0"/>
                <a:cs typeface="Avenir Next Medium" charset="0"/>
              </a:rPr>
              <a:t>succession of slides that use the same contrast can help your presentation appear more cohesive.</a:t>
            </a:r>
          </a:p>
        </p:txBody>
      </p:sp>
    </p:spTree>
    <p:extLst>
      <p:ext uri="{BB962C8B-B14F-4D97-AF65-F5344CB8AC3E}">
        <p14:creationId xmlns:p14="http://schemas.microsoft.com/office/powerpoint/2010/main" val="958740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62648"/>
            <a:ext cx="8229600" cy="1877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accent1"/>
              </a:buClr>
            </a:pPr>
            <a:r>
              <a:rPr lang="en-US" sz="3600" dirty="0" smtClean="0">
                <a:solidFill>
                  <a:srgbClr val="13294B"/>
                </a:solidFill>
                <a:latin typeface="Avenir Next Medium" charset="0"/>
                <a:ea typeface="Avenir Next Medium" charset="0"/>
                <a:cs typeface="Avenir Next Medium" charset="0"/>
              </a:rPr>
              <a:t>Alignment is important.</a:t>
            </a:r>
          </a:p>
          <a:p>
            <a:pPr algn="l">
              <a:buClr>
                <a:schemeClr val="accent1"/>
              </a:buClr>
            </a:pPr>
            <a:r>
              <a:rPr lang="en-US" sz="2100" dirty="0" smtClean="0">
                <a:solidFill>
                  <a:srgbClr val="13294B"/>
                </a:solidFill>
                <a:latin typeface="Avenir Next Medium" charset="0"/>
                <a:ea typeface="Avenir Next Medium" charset="0"/>
                <a:cs typeface="Avenir Next Medium" charset="0"/>
              </a:rPr>
              <a:t>If possible, do not </a:t>
            </a:r>
            <a:r>
              <a:rPr lang="en-US" sz="2100" dirty="0">
                <a:solidFill>
                  <a:srgbClr val="13294B"/>
                </a:solidFill>
                <a:latin typeface="Avenir Next Medium" charset="0"/>
                <a:ea typeface="Avenir Next Medium" charset="0"/>
                <a:cs typeface="Avenir Next Medium" charset="0"/>
              </a:rPr>
              <a:t>center </a:t>
            </a:r>
            <a:r>
              <a:rPr lang="en-US" sz="2100" dirty="0" smtClean="0">
                <a:solidFill>
                  <a:srgbClr val="13294B"/>
                </a:solidFill>
                <a:latin typeface="Avenir Next Medium" charset="0"/>
                <a:ea typeface="Avenir Next Medium" charset="0"/>
                <a:cs typeface="Avenir Next Medium" charset="0"/>
              </a:rPr>
              <a:t>large portions of text.</a:t>
            </a:r>
            <a:r>
              <a:rPr lang="en-US" sz="1800" dirty="0" smtClean="0">
                <a:solidFill>
                  <a:srgbClr val="13294B"/>
                </a:solidFill>
                <a:latin typeface="Avenir Next Medium" charset="0"/>
                <a:ea typeface="Avenir Next Medium" charset="0"/>
                <a:cs typeface="Avenir Next Medium" charset="0"/>
              </a:rPr>
              <a:t>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708185" y="2140088"/>
            <a:ext cx="3978613" cy="904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accent1"/>
              </a:buClr>
            </a:pPr>
            <a:r>
              <a:rPr lang="en-US" sz="1800" dirty="0" smtClean="0">
                <a:solidFill>
                  <a:srgbClr val="13294B"/>
                </a:solidFill>
                <a:latin typeface="Avenir Next Medium" charset="0"/>
                <a:ea typeface="Avenir Next Medium" charset="0"/>
                <a:cs typeface="Avenir Next Medium" charset="0"/>
              </a:rPr>
              <a:t>This is an example of a left-aligned text box.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708187" y="4805464"/>
            <a:ext cx="3978613" cy="11478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accent1"/>
              </a:buClr>
            </a:pPr>
            <a:r>
              <a:rPr lang="en-US" sz="1800" dirty="0" smtClean="0">
                <a:solidFill>
                  <a:srgbClr val="13294B"/>
                </a:solidFill>
                <a:latin typeface="Avenir Next Medium" charset="0"/>
                <a:ea typeface="Avenir Next Medium" charset="0"/>
                <a:cs typeface="Avenir Next Medium" charset="0"/>
              </a:rPr>
              <a:t>Left- or right-aligned text gives the impression that text is ‘anchored’ instead of floating.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708186" y="3385225"/>
            <a:ext cx="3978613" cy="12062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chemeClr val="accent1"/>
              </a:buClr>
            </a:pPr>
            <a:r>
              <a:rPr lang="en-US" sz="1800" dirty="0" smtClean="0">
                <a:solidFill>
                  <a:srgbClr val="13294B"/>
                </a:solidFill>
                <a:latin typeface="Avenir Next Medium" charset="0"/>
                <a:ea typeface="Avenir Next Medium" charset="0"/>
                <a:cs typeface="Avenir Next Medium" charset="0"/>
              </a:rPr>
              <a:t>A center-aligned text box can look awkward.</a:t>
            </a:r>
          </a:p>
        </p:txBody>
      </p:sp>
    </p:spTree>
    <p:extLst>
      <p:ext uri="{BB962C8B-B14F-4D97-AF65-F5344CB8AC3E}">
        <p14:creationId xmlns:p14="http://schemas.microsoft.com/office/powerpoint/2010/main" val="2027647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1359</TotalTime>
  <Words>463</Words>
  <Application>Microsoft Macintosh PowerPoint</Application>
  <PresentationFormat>On-screen Show (4:3)</PresentationFormat>
  <Paragraphs>50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Avenir Medium</vt:lpstr>
      <vt:lpstr>Avenir Next</vt:lpstr>
      <vt:lpstr>Avenir Next Medium</vt:lpstr>
      <vt:lpstr>Calibri</vt:lpstr>
      <vt:lpstr>Calibri Light</vt:lpstr>
      <vt:lpstr>Franklin Gothic Book</vt:lpstr>
      <vt:lpstr>Futura Medium</vt:lpstr>
      <vt:lpstr>Georgia</vt:lpstr>
      <vt:lpstr>Gill Sans</vt:lpstr>
      <vt:lpstr>Helvetica</vt:lpstr>
      <vt:lpstr>Verdana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Moore, Branson</dc:creator>
  <cp:lastModifiedBy>Moore, Branson</cp:lastModifiedBy>
  <cp:revision>26</cp:revision>
  <dcterms:created xsi:type="dcterms:W3CDTF">2017-05-22T14:58:16Z</dcterms:created>
  <dcterms:modified xsi:type="dcterms:W3CDTF">2017-05-23T13:37:42Z</dcterms:modified>
</cp:coreProperties>
</file>