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56" r:id="rId2"/>
    <p:sldId id="278" r:id="rId3"/>
    <p:sldId id="258" r:id="rId4"/>
    <p:sldId id="284" r:id="rId5"/>
    <p:sldId id="285" r:id="rId6"/>
    <p:sldId id="283" r:id="rId7"/>
    <p:sldId id="262" r:id="rId8"/>
    <p:sldId id="286" r:id="rId9"/>
    <p:sldId id="263" r:id="rId10"/>
    <p:sldId id="264" r:id="rId11"/>
    <p:sldId id="265" r:id="rId12"/>
    <p:sldId id="266" r:id="rId13"/>
    <p:sldId id="279" r:id="rId14"/>
    <p:sldId id="270" r:id="rId15"/>
    <p:sldId id="281" r:id="rId16"/>
    <p:sldId id="267" r:id="rId17"/>
    <p:sldId id="268" r:id="rId18"/>
    <p:sldId id="282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ez-Wolff, Charlotte" initials="NC" lastIdx="6" clrIdx="0">
    <p:extLst>
      <p:ext uri="{19B8F6BF-5375-455C-9EA6-DF929625EA0E}">
        <p15:presenceInfo xmlns:p15="http://schemas.microsoft.com/office/powerpoint/2012/main" userId="S-1-5-21-344340502-4252695000-2390403120-12611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>
      <p:cViewPr varScale="1">
        <p:scale>
          <a:sx n="102" d="100"/>
          <a:sy n="102" d="100"/>
        </p:scale>
        <p:origin x="12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7-21T21:19:39.145" idx="3">
    <p:pos x="6554" y="1494"/>
    <p:text>We may wnat to add a sentnece about what is needed ow</p:text>
    <p:extLst mod="1"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7-21T21:19:39.145" idx="5">
    <p:pos x="6554" y="1494"/>
    <p:text>We may wnat to add a sentnece about what is needed ow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EA78F-22BC-488F-AD02-5E092C96BFC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259E-6208-4E16-AB50-30CEDC83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8259E-6208-4E16-AB50-30CEDC83DB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01C3-58A9-46CC-8001-C2988D4137FE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Isosceles Triangle 14"/>
          <p:cNvSpPr/>
          <p:nvPr userDrawn="1"/>
        </p:nvSpPr>
        <p:spPr>
          <a:xfrm rot="5400000" flipH="1">
            <a:off x="2820306" y="2862943"/>
            <a:ext cx="1172937" cy="6838950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99CCFF">
                  <a:lumMod val="90000"/>
                </a:srgbClr>
              </a:gs>
              <a:gs pos="100000">
                <a:srgbClr val="99CCFF"/>
              </a:gs>
              <a:gs pos="64000">
                <a:srgbClr val="CCEC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6200000">
            <a:off x="6957212" y="4671211"/>
            <a:ext cx="1336464" cy="3058887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99CCFF">
                  <a:lumMod val="90000"/>
                </a:srgbClr>
              </a:gs>
              <a:gs pos="100000">
                <a:srgbClr val="99CCFF"/>
              </a:gs>
              <a:gs pos="64000">
                <a:srgbClr val="CCEC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 userDrawn="1"/>
        </p:nvSpPr>
        <p:spPr>
          <a:xfrm>
            <a:off x="130" y="552970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 userDrawn="1"/>
        </p:nvSpPr>
        <p:spPr>
          <a:xfrm>
            <a:off x="11445" y="5287962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763" y="5232321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 userDrawn="1"/>
        </p:nvSpPr>
        <p:spPr>
          <a:xfrm>
            <a:off x="-12701" y="5491162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ED9C-F3B7-4E0F-BECE-E18B21F6BD2B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E1B-9D72-4B22-98A5-F23AA84E9F27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21772" y="5747656"/>
            <a:ext cx="10134600" cy="1132116"/>
            <a:chOff x="-21772" y="5736770"/>
            <a:chExt cx="10134600" cy="1132116"/>
          </a:xfrm>
        </p:grpSpPr>
        <p:sp>
          <p:nvSpPr>
            <p:cNvPr id="9" name="Freeform 8"/>
            <p:cNvSpPr/>
            <p:nvPr/>
          </p:nvSpPr>
          <p:spPr>
            <a:xfrm>
              <a:off x="0" y="5736770"/>
              <a:ext cx="7605372" cy="838200"/>
            </a:xfrm>
            <a:custGeom>
              <a:avLst/>
              <a:gdLst>
                <a:gd name="connsiteX0" fmla="*/ 0 w 7436498"/>
                <a:gd name="connsiteY0" fmla="*/ 0 h 951723"/>
                <a:gd name="connsiteX1" fmla="*/ 0 w 7436498"/>
                <a:gd name="connsiteY1" fmla="*/ 139959 h 951723"/>
                <a:gd name="connsiteX2" fmla="*/ 7053942 w 7436498"/>
                <a:gd name="connsiteY2" fmla="*/ 951723 h 951723"/>
                <a:gd name="connsiteX3" fmla="*/ 7436498 w 7436498"/>
                <a:gd name="connsiteY3" fmla="*/ 914400 h 951723"/>
                <a:gd name="connsiteX4" fmla="*/ 0 w 7436498"/>
                <a:gd name="connsiteY4" fmla="*/ 0 h 951723"/>
                <a:gd name="connsiteX0" fmla="*/ 190500 w 7436498"/>
                <a:gd name="connsiteY0" fmla="*/ 0 h 1004110"/>
                <a:gd name="connsiteX1" fmla="*/ 0 w 7436498"/>
                <a:gd name="connsiteY1" fmla="*/ 192346 h 1004110"/>
                <a:gd name="connsiteX2" fmla="*/ 7053942 w 7436498"/>
                <a:gd name="connsiteY2" fmla="*/ 1004110 h 1004110"/>
                <a:gd name="connsiteX3" fmla="*/ 7436498 w 7436498"/>
                <a:gd name="connsiteY3" fmla="*/ 966787 h 1004110"/>
                <a:gd name="connsiteX4" fmla="*/ 190500 w 7436498"/>
                <a:gd name="connsiteY4" fmla="*/ 0 h 1004110"/>
                <a:gd name="connsiteX0" fmla="*/ 0 w 7448404"/>
                <a:gd name="connsiteY0" fmla="*/ 0 h 923148"/>
                <a:gd name="connsiteX1" fmla="*/ 11906 w 7448404"/>
                <a:gd name="connsiteY1" fmla="*/ 111384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164306 w 7448404"/>
                <a:gd name="connsiteY1" fmla="*/ 685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302418 w 7448404"/>
                <a:gd name="connsiteY1" fmla="*/ 2971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1 w 7448405"/>
                <a:gd name="connsiteY0" fmla="*/ 0 h 923148"/>
                <a:gd name="connsiteX1" fmla="*/ 0 w 7448405"/>
                <a:gd name="connsiteY1" fmla="*/ 75665 h 923148"/>
                <a:gd name="connsiteX2" fmla="*/ 7065849 w 7448405"/>
                <a:gd name="connsiteY2" fmla="*/ 923148 h 923148"/>
                <a:gd name="connsiteX3" fmla="*/ 7448405 w 7448405"/>
                <a:gd name="connsiteY3" fmla="*/ 885825 h 923148"/>
                <a:gd name="connsiteX4" fmla="*/ 1 w 7448405"/>
                <a:gd name="connsiteY4" fmla="*/ 0 h 923148"/>
                <a:gd name="connsiteX0" fmla="*/ 1 w 7400780"/>
                <a:gd name="connsiteY0" fmla="*/ 0 h 928688"/>
                <a:gd name="connsiteX1" fmla="*/ 0 w 7400780"/>
                <a:gd name="connsiteY1" fmla="*/ 75665 h 928688"/>
                <a:gd name="connsiteX2" fmla="*/ 7065849 w 7400780"/>
                <a:gd name="connsiteY2" fmla="*/ 923148 h 928688"/>
                <a:gd name="connsiteX3" fmla="*/ 7400780 w 7400780"/>
                <a:gd name="connsiteY3" fmla="*/ 928688 h 928688"/>
                <a:gd name="connsiteX4" fmla="*/ 1 w 7400780"/>
                <a:gd name="connsiteY4" fmla="*/ 0 h 928688"/>
                <a:gd name="connsiteX0" fmla="*/ 1 w 7605568"/>
                <a:gd name="connsiteY0" fmla="*/ 0 h 923148"/>
                <a:gd name="connsiteX1" fmla="*/ 0 w 7605568"/>
                <a:gd name="connsiteY1" fmla="*/ 75665 h 923148"/>
                <a:gd name="connsiteX2" fmla="*/ 7065849 w 7605568"/>
                <a:gd name="connsiteY2" fmla="*/ 923148 h 923148"/>
                <a:gd name="connsiteX3" fmla="*/ 7605568 w 7605568"/>
                <a:gd name="connsiteY3" fmla="*/ 897732 h 923148"/>
                <a:gd name="connsiteX4" fmla="*/ 1 w 7605568"/>
                <a:gd name="connsiteY4" fmla="*/ 0 h 923148"/>
                <a:gd name="connsiteX0" fmla="*/ 1 w 7605568"/>
                <a:gd name="connsiteY0" fmla="*/ 0 h 897732"/>
                <a:gd name="connsiteX1" fmla="*/ 0 w 7605568"/>
                <a:gd name="connsiteY1" fmla="*/ 75665 h 897732"/>
                <a:gd name="connsiteX2" fmla="*/ 7065849 w 7605568"/>
                <a:gd name="connsiteY2" fmla="*/ 863617 h 897732"/>
                <a:gd name="connsiteX3" fmla="*/ 7605568 w 7605568"/>
                <a:gd name="connsiteY3" fmla="*/ 897732 h 897732"/>
                <a:gd name="connsiteX4" fmla="*/ 1 w 7605568"/>
                <a:gd name="connsiteY4" fmla="*/ 0 h 897732"/>
                <a:gd name="connsiteX0" fmla="*/ 1 w 7605568"/>
                <a:gd name="connsiteY0" fmla="*/ 0 h 927910"/>
                <a:gd name="connsiteX1" fmla="*/ 0 w 7605568"/>
                <a:gd name="connsiteY1" fmla="*/ 75665 h 927910"/>
                <a:gd name="connsiteX2" fmla="*/ 7225392 w 7605568"/>
                <a:gd name="connsiteY2" fmla="*/ 927910 h 927910"/>
                <a:gd name="connsiteX3" fmla="*/ 7605568 w 7605568"/>
                <a:gd name="connsiteY3" fmla="*/ 897732 h 927910"/>
                <a:gd name="connsiteX4" fmla="*/ 1 w 7605568"/>
                <a:gd name="connsiteY4" fmla="*/ 0 h 9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5568" h="927910">
                  <a:moveTo>
                    <a:pt x="1" y="0"/>
                  </a:moveTo>
                  <a:cubicBezTo>
                    <a:pt x="1" y="25222"/>
                    <a:pt x="0" y="50443"/>
                    <a:pt x="0" y="75665"/>
                  </a:cubicBezTo>
                  <a:lnTo>
                    <a:pt x="7225392" y="927910"/>
                  </a:lnTo>
                  <a:lnTo>
                    <a:pt x="7605568" y="8977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 userDrawn="1"/>
          </p:nvSpPr>
          <p:spPr>
            <a:xfrm rot="5400000" flipH="1">
              <a:off x="4506685" y="1262743"/>
              <a:ext cx="1077686" cy="10134600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16200000">
              <a:off x="4574951" y="2274609"/>
              <a:ext cx="685800" cy="8480986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90600" y="6116507"/>
              <a:ext cx="8167744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28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19BE7-5CBF-476D-A9FC-95F2855C83F0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97219"/>
            <a:ext cx="838200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1300" y="6388100"/>
            <a:ext cx="457200" cy="365125"/>
          </a:xfrm>
        </p:spPr>
        <p:txBody>
          <a:bodyPr/>
          <a:lstStyle>
            <a:lvl1pPr>
              <a:defRPr sz="1000"/>
            </a:lvl1pPr>
          </a:lstStyle>
          <a:p>
            <a:fld id="{3040C621-508A-4DAA-9AF6-40F965499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1000" y="4540946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4400" y="914400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1065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2751-5035-4FA1-AF97-76D288B313C4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-21772" y="5747658"/>
            <a:ext cx="10134600" cy="1132116"/>
            <a:chOff x="-21772" y="5736770"/>
            <a:chExt cx="10134600" cy="1132116"/>
          </a:xfrm>
        </p:grpSpPr>
        <p:sp>
          <p:nvSpPr>
            <p:cNvPr id="14" name="Freeform 13"/>
            <p:cNvSpPr/>
            <p:nvPr/>
          </p:nvSpPr>
          <p:spPr>
            <a:xfrm>
              <a:off x="0" y="5736770"/>
              <a:ext cx="7605372" cy="838200"/>
            </a:xfrm>
            <a:custGeom>
              <a:avLst/>
              <a:gdLst>
                <a:gd name="connsiteX0" fmla="*/ 0 w 7436498"/>
                <a:gd name="connsiteY0" fmla="*/ 0 h 951723"/>
                <a:gd name="connsiteX1" fmla="*/ 0 w 7436498"/>
                <a:gd name="connsiteY1" fmla="*/ 139959 h 951723"/>
                <a:gd name="connsiteX2" fmla="*/ 7053942 w 7436498"/>
                <a:gd name="connsiteY2" fmla="*/ 951723 h 951723"/>
                <a:gd name="connsiteX3" fmla="*/ 7436498 w 7436498"/>
                <a:gd name="connsiteY3" fmla="*/ 914400 h 951723"/>
                <a:gd name="connsiteX4" fmla="*/ 0 w 7436498"/>
                <a:gd name="connsiteY4" fmla="*/ 0 h 951723"/>
                <a:gd name="connsiteX0" fmla="*/ 190500 w 7436498"/>
                <a:gd name="connsiteY0" fmla="*/ 0 h 1004110"/>
                <a:gd name="connsiteX1" fmla="*/ 0 w 7436498"/>
                <a:gd name="connsiteY1" fmla="*/ 192346 h 1004110"/>
                <a:gd name="connsiteX2" fmla="*/ 7053942 w 7436498"/>
                <a:gd name="connsiteY2" fmla="*/ 1004110 h 1004110"/>
                <a:gd name="connsiteX3" fmla="*/ 7436498 w 7436498"/>
                <a:gd name="connsiteY3" fmla="*/ 966787 h 1004110"/>
                <a:gd name="connsiteX4" fmla="*/ 190500 w 7436498"/>
                <a:gd name="connsiteY4" fmla="*/ 0 h 1004110"/>
                <a:gd name="connsiteX0" fmla="*/ 0 w 7448404"/>
                <a:gd name="connsiteY0" fmla="*/ 0 h 923148"/>
                <a:gd name="connsiteX1" fmla="*/ 11906 w 7448404"/>
                <a:gd name="connsiteY1" fmla="*/ 111384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164306 w 7448404"/>
                <a:gd name="connsiteY1" fmla="*/ 685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302418 w 7448404"/>
                <a:gd name="connsiteY1" fmla="*/ 2971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1 w 7448405"/>
                <a:gd name="connsiteY0" fmla="*/ 0 h 923148"/>
                <a:gd name="connsiteX1" fmla="*/ 0 w 7448405"/>
                <a:gd name="connsiteY1" fmla="*/ 75665 h 923148"/>
                <a:gd name="connsiteX2" fmla="*/ 7065849 w 7448405"/>
                <a:gd name="connsiteY2" fmla="*/ 923148 h 923148"/>
                <a:gd name="connsiteX3" fmla="*/ 7448405 w 7448405"/>
                <a:gd name="connsiteY3" fmla="*/ 885825 h 923148"/>
                <a:gd name="connsiteX4" fmla="*/ 1 w 7448405"/>
                <a:gd name="connsiteY4" fmla="*/ 0 h 923148"/>
                <a:gd name="connsiteX0" fmla="*/ 1 w 7400780"/>
                <a:gd name="connsiteY0" fmla="*/ 0 h 928688"/>
                <a:gd name="connsiteX1" fmla="*/ 0 w 7400780"/>
                <a:gd name="connsiteY1" fmla="*/ 75665 h 928688"/>
                <a:gd name="connsiteX2" fmla="*/ 7065849 w 7400780"/>
                <a:gd name="connsiteY2" fmla="*/ 923148 h 928688"/>
                <a:gd name="connsiteX3" fmla="*/ 7400780 w 7400780"/>
                <a:gd name="connsiteY3" fmla="*/ 928688 h 928688"/>
                <a:gd name="connsiteX4" fmla="*/ 1 w 7400780"/>
                <a:gd name="connsiteY4" fmla="*/ 0 h 928688"/>
                <a:gd name="connsiteX0" fmla="*/ 1 w 7605568"/>
                <a:gd name="connsiteY0" fmla="*/ 0 h 923148"/>
                <a:gd name="connsiteX1" fmla="*/ 0 w 7605568"/>
                <a:gd name="connsiteY1" fmla="*/ 75665 h 923148"/>
                <a:gd name="connsiteX2" fmla="*/ 7065849 w 7605568"/>
                <a:gd name="connsiteY2" fmla="*/ 923148 h 923148"/>
                <a:gd name="connsiteX3" fmla="*/ 7605568 w 7605568"/>
                <a:gd name="connsiteY3" fmla="*/ 897732 h 923148"/>
                <a:gd name="connsiteX4" fmla="*/ 1 w 7605568"/>
                <a:gd name="connsiteY4" fmla="*/ 0 h 923148"/>
                <a:gd name="connsiteX0" fmla="*/ 1 w 7605568"/>
                <a:gd name="connsiteY0" fmla="*/ 0 h 897732"/>
                <a:gd name="connsiteX1" fmla="*/ 0 w 7605568"/>
                <a:gd name="connsiteY1" fmla="*/ 75665 h 897732"/>
                <a:gd name="connsiteX2" fmla="*/ 7065849 w 7605568"/>
                <a:gd name="connsiteY2" fmla="*/ 863617 h 897732"/>
                <a:gd name="connsiteX3" fmla="*/ 7605568 w 7605568"/>
                <a:gd name="connsiteY3" fmla="*/ 897732 h 897732"/>
                <a:gd name="connsiteX4" fmla="*/ 1 w 7605568"/>
                <a:gd name="connsiteY4" fmla="*/ 0 h 897732"/>
                <a:gd name="connsiteX0" fmla="*/ 1 w 7605568"/>
                <a:gd name="connsiteY0" fmla="*/ 0 h 927910"/>
                <a:gd name="connsiteX1" fmla="*/ 0 w 7605568"/>
                <a:gd name="connsiteY1" fmla="*/ 75665 h 927910"/>
                <a:gd name="connsiteX2" fmla="*/ 7225392 w 7605568"/>
                <a:gd name="connsiteY2" fmla="*/ 927910 h 927910"/>
                <a:gd name="connsiteX3" fmla="*/ 7605568 w 7605568"/>
                <a:gd name="connsiteY3" fmla="*/ 897732 h 927910"/>
                <a:gd name="connsiteX4" fmla="*/ 1 w 7605568"/>
                <a:gd name="connsiteY4" fmla="*/ 0 h 9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5568" h="927910">
                  <a:moveTo>
                    <a:pt x="1" y="0"/>
                  </a:moveTo>
                  <a:cubicBezTo>
                    <a:pt x="1" y="25222"/>
                    <a:pt x="0" y="50443"/>
                    <a:pt x="0" y="75665"/>
                  </a:cubicBezTo>
                  <a:lnTo>
                    <a:pt x="7225392" y="927910"/>
                  </a:lnTo>
                  <a:lnTo>
                    <a:pt x="7605568" y="8977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5400000" flipH="1">
              <a:off x="4506685" y="1262743"/>
              <a:ext cx="1077686" cy="10134600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6200000">
              <a:off x="4574951" y="2274609"/>
              <a:ext cx="685800" cy="8480986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90600" y="6116507"/>
              <a:ext cx="8167744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1434-6302-449A-82F3-44E084A5F1F2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3360" y="6397219"/>
            <a:ext cx="838200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50" y="6394450"/>
            <a:ext cx="457200" cy="365125"/>
          </a:xfrm>
        </p:spPr>
        <p:txBody>
          <a:bodyPr/>
          <a:lstStyle>
            <a:lvl1pPr>
              <a:defRPr sz="1000"/>
            </a:lvl1pPr>
          </a:lstStyle>
          <a:p>
            <a:fld id="{3040C621-508A-4DAA-9AF6-40F9654997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228344"/>
            <a:ext cx="3657600" cy="45193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228344"/>
            <a:ext cx="3657600" cy="4519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21772" y="5747656"/>
            <a:ext cx="10134600" cy="1132116"/>
            <a:chOff x="-21772" y="5736770"/>
            <a:chExt cx="10134600" cy="1132116"/>
          </a:xfrm>
        </p:grpSpPr>
        <p:sp>
          <p:nvSpPr>
            <p:cNvPr id="16" name="Freeform 15"/>
            <p:cNvSpPr/>
            <p:nvPr/>
          </p:nvSpPr>
          <p:spPr>
            <a:xfrm>
              <a:off x="0" y="5736770"/>
              <a:ext cx="7605372" cy="838200"/>
            </a:xfrm>
            <a:custGeom>
              <a:avLst/>
              <a:gdLst>
                <a:gd name="connsiteX0" fmla="*/ 0 w 7436498"/>
                <a:gd name="connsiteY0" fmla="*/ 0 h 951723"/>
                <a:gd name="connsiteX1" fmla="*/ 0 w 7436498"/>
                <a:gd name="connsiteY1" fmla="*/ 139959 h 951723"/>
                <a:gd name="connsiteX2" fmla="*/ 7053942 w 7436498"/>
                <a:gd name="connsiteY2" fmla="*/ 951723 h 951723"/>
                <a:gd name="connsiteX3" fmla="*/ 7436498 w 7436498"/>
                <a:gd name="connsiteY3" fmla="*/ 914400 h 951723"/>
                <a:gd name="connsiteX4" fmla="*/ 0 w 7436498"/>
                <a:gd name="connsiteY4" fmla="*/ 0 h 951723"/>
                <a:gd name="connsiteX0" fmla="*/ 190500 w 7436498"/>
                <a:gd name="connsiteY0" fmla="*/ 0 h 1004110"/>
                <a:gd name="connsiteX1" fmla="*/ 0 w 7436498"/>
                <a:gd name="connsiteY1" fmla="*/ 192346 h 1004110"/>
                <a:gd name="connsiteX2" fmla="*/ 7053942 w 7436498"/>
                <a:gd name="connsiteY2" fmla="*/ 1004110 h 1004110"/>
                <a:gd name="connsiteX3" fmla="*/ 7436498 w 7436498"/>
                <a:gd name="connsiteY3" fmla="*/ 966787 h 1004110"/>
                <a:gd name="connsiteX4" fmla="*/ 190500 w 7436498"/>
                <a:gd name="connsiteY4" fmla="*/ 0 h 1004110"/>
                <a:gd name="connsiteX0" fmla="*/ 0 w 7448404"/>
                <a:gd name="connsiteY0" fmla="*/ 0 h 923148"/>
                <a:gd name="connsiteX1" fmla="*/ 11906 w 7448404"/>
                <a:gd name="connsiteY1" fmla="*/ 111384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164306 w 7448404"/>
                <a:gd name="connsiteY1" fmla="*/ 685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302418 w 7448404"/>
                <a:gd name="connsiteY1" fmla="*/ 2971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1 w 7448405"/>
                <a:gd name="connsiteY0" fmla="*/ 0 h 923148"/>
                <a:gd name="connsiteX1" fmla="*/ 0 w 7448405"/>
                <a:gd name="connsiteY1" fmla="*/ 75665 h 923148"/>
                <a:gd name="connsiteX2" fmla="*/ 7065849 w 7448405"/>
                <a:gd name="connsiteY2" fmla="*/ 923148 h 923148"/>
                <a:gd name="connsiteX3" fmla="*/ 7448405 w 7448405"/>
                <a:gd name="connsiteY3" fmla="*/ 885825 h 923148"/>
                <a:gd name="connsiteX4" fmla="*/ 1 w 7448405"/>
                <a:gd name="connsiteY4" fmla="*/ 0 h 923148"/>
                <a:gd name="connsiteX0" fmla="*/ 1 w 7400780"/>
                <a:gd name="connsiteY0" fmla="*/ 0 h 928688"/>
                <a:gd name="connsiteX1" fmla="*/ 0 w 7400780"/>
                <a:gd name="connsiteY1" fmla="*/ 75665 h 928688"/>
                <a:gd name="connsiteX2" fmla="*/ 7065849 w 7400780"/>
                <a:gd name="connsiteY2" fmla="*/ 923148 h 928688"/>
                <a:gd name="connsiteX3" fmla="*/ 7400780 w 7400780"/>
                <a:gd name="connsiteY3" fmla="*/ 928688 h 928688"/>
                <a:gd name="connsiteX4" fmla="*/ 1 w 7400780"/>
                <a:gd name="connsiteY4" fmla="*/ 0 h 928688"/>
                <a:gd name="connsiteX0" fmla="*/ 1 w 7605568"/>
                <a:gd name="connsiteY0" fmla="*/ 0 h 923148"/>
                <a:gd name="connsiteX1" fmla="*/ 0 w 7605568"/>
                <a:gd name="connsiteY1" fmla="*/ 75665 h 923148"/>
                <a:gd name="connsiteX2" fmla="*/ 7065849 w 7605568"/>
                <a:gd name="connsiteY2" fmla="*/ 923148 h 923148"/>
                <a:gd name="connsiteX3" fmla="*/ 7605568 w 7605568"/>
                <a:gd name="connsiteY3" fmla="*/ 897732 h 923148"/>
                <a:gd name="connsiteX4" fmla="*/ 1 w 7605568"/>
                <a:gd name="connsiteY4" fmla="*/ 0 h 923148"/>
                <a:gd name="connsiteX0" fmla="*/ 1 w 7605568"/>
                <a:gd name="connsiteY0" fmla="*/ 0 h 897732"/>
                <a:gd name="connsiteX1" fmla="*/ 0 w 7605568"/>
                <a:gd name="connsiteY1" fmla="*/ 75665 h 897732"/>
                <a:gd name="connsiteX2" fmla="*/ 7065849 w 7605568"/>
                <a:gd name="connsiteY2" fmla="*/ 863617 h 897732"/>
                <a:gd name="connsiteX3" fmla="*/ 7605568 w 7605568"/>
                <a:gd name="connsiteY3" fmla="*/ 897732 h 897732"/>
                <a:gd name="connsiteX4" fmla="*/ 1 w 7605568"/>
                <a:gd name="connsiteY4" fmla="*/ 0 h 897732"/>
                <a:gd name="connsiteX0" fmla="*/ 1 w 7605568"/>
                <a:gd name="connsiteY0" fmla="*/ 0 h 927910"/>
                <a:gd name="connsiteX1" fmla="*/ 0 w 7605568"/>
                <a:gd name="connsiteY1" fmla="*/ 75665 h 927910"/>
                <a:gd name="connsiteX2" fmla="*/ 7225392 w 7605568"/>
                <a:gd name="connsiteY2" fmla="*/ 927910 h 927910"/>
                <a:gd name="connsiteX3" fmla="*/ 7605568 w 7605568"/>
                <a:gd name="connsiteY3" fmla="*/ 897732 h 927910"/>
                <a:gd name="connsiteX4" fmla="*/ 1 w 7605568"/>
                <a:gd name="connsiteY4" fmla="*/ 0 h 9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5568" h="927910">
                  <a:moveTo>
                    <a:pt x="1" y="0"/>
                  </a:moveTo>
                  <a:cubicBezTo>
                    <a:pt x="1" y="25222"/>
                    <a:pt x="0" y="50443"/>
                    <a:pt x="0" y="75665"/>
                  </a:cubicBezTo>
                  <a:lnTo>
                    <a:pt x="7225392" y="927910"/>
                  </a:lnTo>
                  <a:lnTo>
                    <a:pt x="7605568" y="8977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 userDrawn="1"/>
          </p:nvSpPr>
          <p:spPr>
            <a:xfrm rot="5400000" flipH="1">
              <a:off x="4506685" y="1262743"/>
              <a:ext cx="1077686" cy="10134600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 rot="16200000">
              <a:off x="4574951" y="2274609"/>
              <a:ext cx="685800" cy="8480986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90600" y="6116507"/>
              <a:ext cx="8167744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3657600" cy="446087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19200"/>
            <a:ext cx="3657600" cy="4460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D2DE-A40E-40D4-9E8A-87665C8A7278}" type="datetime1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360" y="6406947"/>
            <a:ext cx="838200" cy="365125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0158" y="6403293"/>
            <a:ext cx="457200" cy="365125"/>
          </a:xfrm>
        </p:spPr>
        <p:txBody>
          <a:bodyPr/>
          <a:lstStyle>
            <a:lvl1pPr>
              <a:defRPr sz="1000"/>
            </a:lvl1pPr>
          </a:lstStyle>
          <a:p>
            <a:fld id="{3040C621-508A-4DAA-9AF6-40F9654997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752600"/>
            <a:ext cx="3657600" cy="3995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752600"/>
            <a:ext cx="3657600" cy="3995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F2C-026B-4486-BBA0-4FE617EF11F7}" type="datetime1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1B1F-FAA9-4004-8472-1D2B477F9C9A}" type="datetime1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699B-9E45-48B7-8AE4-B4F13864BD7F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11BA-22F6-4DB2-AAF6-0B801B1FEC9B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E5650EE-9D0F-42AF-A7B4-13C2473D6F61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2816" y="6400800"/>
            <a:ext cx="838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b="1" cap="all" spc="110" baseline="0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00800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040C621-508A-4DAA-9AF6-40F9654997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Chartfield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Foundations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4267200" cy="1978026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18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</a:t>
            </a:r>
            <a:r>
              <a:rPr lang="en-US" sz="1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5-unit </a:t>
            </a:r>
            <a:r>
              <a:rPr lang="en-US" sz="18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that explores the new </a:t>
            </a:r>
            <a:r>
              <a:rPr lang="en-US" sz="1800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ConnectCarolina</a:t>
            </a:r>
            <a:r>
              <a:rPr lang="en-US" sz="18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chartfield</a:t>
            </a:r>
            <a:r>
              <a:rPr lang="en-US" sz="18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r>
              <a:rPr lang="en-US" sz="1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en-US" sz="1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this presentation is designed for </a:t>
            </a:r>
            <a:r>
              <a:rPr lang="en-US" sz="18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ConnectCarolina</a:t>
            </a:r>
            <a:r>
              <a:rPr lang="en-US" sz="1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users in SPH only as it is customized for SPH-specific </a:t>
            </a:r>
            <a:r>
              <a:rPr lang="en-US" sz="18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chartfields</a:t>
            </a:r>
            <a:r>
              <a:rPr lang="en-US" sz="1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1800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UNC Gillings School of Global Public Health</a:t>
            </a:r>
            <a:endParaRPr lang="en-US" sz="16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9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66" y="236538"/>
            <a:ext cx="7772400" cy="868362"/>
          </a:xfrm>
        </p:spPr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 – Business Unit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2194560" y="1143001"/>
            <a:ext cx="6248400" cy="40767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Unit </a:t>
            </a:r>
            <a:r>
              <a:rPr lang="en-US" sz="1800" dirty="0" smtClean="0"/>
              <a:t>is the highest organizational unit to which transactions will “roll up” (consolidate).</a:t>
            </a:r>
          </a:p>
          <a:p>
            <a:pPr>
              <a:spcAft>
                <a:spcPts val="1000"/>
              </a:spcAft>
            </a:pPr>
            <a:r>
              <a:rPr lang="en-US" sz="1800" dirty="0" smtClean="0"/>
              <a:t>For SPH departments, the Business Unit will be </a:t>
            </a:r>
            <a:r>
              <a:rPr lang="en-US" sz="1800" b="1" dirty="0" smtClean="0"/>
              <a:t>UNCCH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/>
              <a:t>for ALL your transactions. This denotes the transaction belongs to the overall stewardship of the University in general.</a:t>
            </a:r>
          </a:p>
          <a:p>
            <a:pPr>
              <a:spcAft>
                <a:spcPts val="1000"/>
              </a:spcAft>
            </a:pPr>
            <a:r>
              <a:rPr lang="en-US" sz="1800" dirty="0" smtClean="0"/>
              <a:t>Since the Public Health Foundation is a separate legal entity, direct foundation transactions will use a separate Business Unit </a:t>
            </a:r>
            <a:r>
              <a:rPr lang="en-US" sz="1800" b="1" dirty="0" smtClean="0"/>
              <a:t>CHPHF</a:t>
            </a:r>
            <a:r>
              <a:rPr lang="en-US" sz="1800" dirty="0" smtClean="0"/>
              <a:t>. These transactions will only be initiated by the SPH Business Office.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365760" y="1143001"/>
            <a:ext cx="1463040" cy="388619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Unit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>
              <a:alpha val="15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70960" y="5181600"/>
            <a:ext cx="1463040" cy="548640"/>
          </a:xfrm>
          <a:prstGeom prst="rect">
            <a:avLst/>
          </a:prstGeom>
          <a:gradFill>
            <a:gsLst>
              <a:gs pos="0">
                <a:schemeClr val="accent5">
                  <a:alpha val="1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2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7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 – Department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2194560" y="1143000"/>
            <a:ext cx="6248400" cy="23622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1800" dirty="0" smtClean="0"/>
              <a:t>The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</a:t>
            </a:r>
            <a:r>
              <a:rPr lang="en-US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/>
              <a:t>has been expanded from 4 digits to 6 digits. </a:t>
            </a:r>
          </a:p>
          <a:p>
            <a:pPr>
              <a:spcAft>
                <a:spcPts val="1000"/>
              </a:spcAft>
            </a:pPr>
            <a:r>
              <a:rPr lang="en-US" sz="1800" dirty="0" smtClean="0"/>
              <a:t>This code indicates the owner of </a:t>
            </a:r>
            <a:r>
              <a:rPr lang="en-US" sz="1800" dirty="0"/>
              <a:t>the transaction</a:t>
            </a:r>
            <a:r>
              <a:rPr lang="en-US" sz="1800" dirty="0" smtClean="0"/>
              <a:t>.</a:t>
            </a:r>
          </a:p>
          <a:p>
            <a:pPr>
              <a:spcAft>
                <a:spcPts val="1000"/>
              </a:spcAft>
            </a:pPr>
            <a:r>
              <a:rPr lang="en-US" sz="1800" dirty="0" smtClean="0"/>
              <a:t>All SPH departments still begin with 46XXXX.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5760" y="1143000"/>
            <a:ext cx="1463040" cy="3886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2133600" y="2667000"/>
            <a:ext cx="6477000" cy="1942205"/>
          </a:xfrm>
          <a:prstGeom prst="rect">
            <a:avLst/>
          </a:prstGeom>
        </p:spPr>
        <p:txBody>
          <a:bodyPr vert="horz" lIns="0" tIns="45720" rIns="0" bIns="45720" numCol="2" rtlCol="0">
            <a:normAutofit fontScale="925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CEHS is </a:t>
            </a:r>
            <a:r>
              <a:rPr lang="en-US" b="1" dirty="0" smtClean="0"/>
              <a:t>460501</a:t>
            </a:r>
          </a:p>
          <a:p>
            <a:pPr lvl="1"/>
            <a:r>
              <a:rPr lang="en-US" dirty="0" smtClean="0"/>
              <a:t>HPM is </a:t>
            </a:r>
            <a:r>
              <a:rPr lang="en-US" b="1" dirty="0" smtClean="0"/>
              <a:t>461001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BIOS is </a:t>
            </a:r>
            <a:r>
              <a:rPr lang="en-US" b="1" dirty="0" smtClean="0"/>
              <a:t>462001</a:t>
            </a:r>
          </a:p>
          <a:p>
            <a:pPr lvl="1"/>
            <a:r>
              <a:rPr lang="en-US" dirty="0" smtClean="0"/>
              <a:t>ESE is </a:t>
            </a:r>
            <a:r>
              <a:rPr lang="en-US" b="1" dirty="0" smtClean="0"/>
              <a:t>463001</a:t>
            </a:r>
          </a:p>
          <a:p>
            <a:pPr lvl="1"/>
            <a:r>
              <a:rPr lang="en-US" dirty="0" smtClean="0"/>
              <a:t>EPID is </a:t>
            </a:r>
            <a:r>
              <a:rPr lang="en-US" b="1" dirty="0" smtClean="0"/>
              <a:t>463501</a:t>
            </a:r>
            <a:r>
              <a:rPr lang="en-US" dirty="0" smtClean="0"/>
              <a:t>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HB is </a:t>
            </a:r>
            <a:r>
              <a:rPr lang="en-US" b="1" dirty="0" smtClean="0"/>
              <a:t>464001 </a:t>
            </a:r>
          </a:p>
          <a:p>
            <a:pPr lvl="1"/>
            <a:r>
              <a:rPr lang="en-US" dirty="0" smtClean="0"/>
              <a:t>MCH is </a:t>
            </a:r>
            <a:r>
              <a:rPr lang="en-US" b="1" dirty="0" smtClean="0"/>
              <a:t>464501</a:t>
            </a:r>
          </a:p>
          <a:p>
            <a:pPr lvl="1"/>
            <a:r>
              <a:rPr lang="en-US" dirty="0" smtClean="0"/>
              <a:t>NUTR</a:t>
            </a:r>
            <a:r>
              <a:rPr lang="en-US" b="1" dirty="0" smtClean="0"/>
              <a:t> </a:t>
            </a:r>
            <a:r>
              <a:rPr lang="en-US" dirty="0" smtClean="0"/>
              <a:t>is</a:t>
            </a:r>
            <a:r>
              <a:rPr lang="en-US" b="1" dirty="0" smtClean="0"/>
              <a:t> 466001</a:t>
            </a:r>
          </a:p>
          <a:p>
            <a:pPr lvl="1"/>
            <a:r>
              <a:rPr lang="en-US" dirty="0" smtClean="0"/>
              <a:t>NCIPH and PHLP is </a:t>
            </a:r>
            <a:r>
              <a:rPr lang="en-US" b="1" dirty="0" smtClean="0"/>
              <a:t>468501</a:t>
            </a:r>
          </a:p>
          <a:p>
            <a:pPr lvl="1"/>
            <a:r>
              <a:rPr lang="en-US" dirty="0" smtClean="0"/>
              <a:t>Central Admin Units is </a:t>
            </a:r>
            <a:r>
              <a:rPr lang="en-US" b="1" dirty="0" smtClean="0"/>
              <a:t>460101</a:t>
            </a:r>
          </a:p>
          <a:p>
            <a:pPr marL="468630" lvl="1" indent="0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70960" y="5181600"/>
            <a:ext cx="1463040" cy="548640"/>
          </a:xfrm>
          <a:prstGeom prst="rect">
            <a:avLst/>
          </a:prstGeom>
          <a:gradFill>
            <a:gsLst>
              <a:gs pos="0">
                <a:schemeClr val="accent5">
                  <a:alpha val="1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7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 – Fund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2185736" y="1143000"/>
            <a:ext cx="6629400" cy="22860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1800" dirty="0"/>
              <a:t>For every transaction, you’ll need to answer two questions: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>
                <a:solidFill>
                  <a:schemeClr val="accent5"/>
                </a:solidFill>
              </a:rPr>
              <a:t>major fund group </a:t>
            </a:r>
            <a:r>
              <a:rPr lang="en-US" dirty="0" smtClean="0"/>
              <a:t>will be supporting the transaction?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What is the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purpose</a:t>
            </a:r>
            <a:r>
              <a:rPr lang="en-US" dirty="0" smtClean="0"/>
              <a:t> of the transaction?</a:t>
            </a:r>
            <a:endParaRPr lang="en-US" sz="1400" dirty="0"/>
          </a:p>
          <a:p>
            <a:pPr>
              <a:spcAft>
                <a:spcPts val="1000"/>
              </a:spcAft>
            </a:pPr>
            <a:r>
              <a:rPr lang="en-US" sz="1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/>
              <a:t>chartfield</a:t>
            </a:r>
            <a:r>
              <a:rPr lang="en-US" sz="1800" dirty="0" smtClean="0"/>
              <a:t> is a single 5-digit code capturing both major fund group (3 digits) and purpose (2 digits).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57336" y="3200400"/>
            <a:ext cx="4062664" cy="1524000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65760" y="1219200"/>
            <a:ext cx="1463040" cy="381000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2" y="3657600"/>
            <a:ext cx="1904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Fund Group supporting transaction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15002" y="3657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Purpose of transaction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53001" y="3276600"/>
            <a:ext cx="118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2XX XX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>
              <a:alpha val="15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2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5760" y="1066800"/>
            <a:ext cx="8473440" cy="1143000"/>
            <a:chOff x="365760" y="1066800"/>
            <a:chExt cx="8473440" cy="1143000"/>
          </a:xfrm>
        </p:grpSpPr>
        <p:sp>
          <p:nvSpPr>
            <p:cNvPr id="16" name="Rectangle 15"/>
            <p:cNvSpPr/>
            <p:nvPr/>
          </p:nvSpPr>
          <p:spPr>
            <a:xfrm>
              <a:off x="365760" y="1066800"/>
              <a:ext cx="8473440" cy="114300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0" y="1523636"/>
              <a:ext cx="1444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2XX XX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 – Fund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366725" y="2362200"/>
            <a:ext cx="4151094" cy="2971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dirty="0"/>
              <a:t>major fund groups correspond to our major sources of funding.  </a:t>
            </a:r>
            <a:endParaRPr lang="en-US" sz="1800" dirty="0" smtClean="0"/>
          </a:p>
          <a:p>
            <a:pPr lvl="1"/>
            <a:r>
              <a:rPr lang="en-US" dirty="0" smtClean="0"/>
              <a:t>State Funds (Health Affairs): </a:t>
            </a:r>
            <a:r>
              <a:rPr lang="en-US" b="1" dirty="0" smtClean="0"/>
              <a:t>211</a:t>
            </a:r>
          </a:p>
          <a:p>
            <a:pPr lvl="1"/>
            <a:r>
              <a:rPr lang="en-US" dirty="0"/>
              <a:t>Contracts &amp; Grants: </a:t>
            </a:r>
            <a:r>
              <a:rPr lang="en-US" b="1" dirty="0"/>
              <a:t>252</a:t>
            </a:r>
          </a:p>
          <a:p>
            <a:pPr lvl="1"/>
            <a:r>
              <a:rPr lang="en-US" dirty="0" smtClean="0"/>
              <a:t>F&amp;A: </a:t>
            </a:r>
            <a:r>
              <a:rPr lang="en-US" b="1" dirty="0" smtClean="0"/>
              <a:t>271</a:t>
            </a:r>
          </a:p>
          <a:p>
            <a:pPr lvl="1"/>
            <a:r>
              <a:rPr lang="en-US" dirty="0" smtClean="0"/>
              <a:t>Restricted Trust Funds: </a:t>
            </a:r>
            <a:r>
              <a:rPr lang="en-US" b="1" dirty="0" smtClean="0"/>
              <a:t>292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26" name="Content Placeholder 5"/>
          <p:cNvSpPr txBox="1">
            <a:spLocks/>
          </p:cNvSpPr>
          <p:nvPr/>
        </p:nvSpPr>
        <p:spPr>
          <a:xfrm>
            <a:off x="4648200" y="2362200"/>
            <a:ext cx="3916680" cy="2971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Purpose </a:t>
            </a:r>
            <a:r>
              <a:rPr lang="en-US" sz="1800" dirty="0"/>
              <a:t>resembles </a:t>
            </a:r>
            <a:r>
              <a:rPr lang="en-US" sz="1800" dirty="0" smtClean="0"/>
              <a:t>purpose codes </a:t>
            </a:r>
            <a:r>
              <a:rPr lang="en-US" sz="1800" dirty="0"/>
              <a:t>embedded in </a:t>
            </a:r>
            <a:r>
              <a:rPr lang="en-US" sz="1800" dirty="0" smtClean="0"/>
              <a:t>the old FRS system:</a:t>
            </a:r>
          </a:p>
          <a:p>
            <a:pPr lvl="1"/>
            <a:r>
              <a:rPr lang="en-US" dirty="0" smtClean="0"/>
              <a:t>Regular Instruction: </a:t>
            </a:r>
            <a:r>
              <a:rPr lang="en-US" b="1" dirty="0" smtClean="0"/>
              <a:t>01</a:t>
            </a:r>
          </a:p>
          <a:p>
            <a:pPr lvl="1"/>
            <a:r>
              <a:rPr lang="en-US" dirty="0" smtClean="0"/>
              <a:t>Distance Education: </a:t>
            </a:r>
            <a:r>
              <a:rPr lang="en-US" b="1" dirty="0" smtClean="0"/>
              <a:t>02</a:t>
            </a:r>
          </a:p>
          <a:p>
            <a:pPr lvl="1"/>
            <a:r>
              <a:rPr lang="en-US" dirty="0" smtClean="0"/>
              <a:t>Organized Research: </a:t>
            </a:r>
            <a:r>
              <a:rPr lang="en-US" b="1" dirty="0" smtClean="0"/>
              <a:t>10</a:t>
            </a:r>
          </a:p>
          <a:p>
            <a:pPr lvl="1"/>
            <a:r>
              <a:rPr lang="en-US" dirty="0" smtClean="0"/>
              <a:t>Student Aid: </a:t>
            </a:r>
            <a:r>
              <a:rPr lang="en-US" b="1" dirty="0" smtClean="0"/>
              <a:t>30</a:t>
            </a:r>
          </a:p>
          <a:p>
            <a:pPr lvl="1"/>
            <a:r>
              <a:rPr lang="en-US" dirty="0" smtClean="0"/>
              <a:t>Student Services: </a:t>
            </a:r>
            <a:r>
              <a:rPr lang="en-US" b="1" dirty="0" smtClean="0"/>
              <a:t>60</a:t>
            </a:r>
          </a:p>
          <a:p>
            <a:pPr lvl="2"/>
            <a:endParaRPr lang="en-US" dirty="0" smtClean="0"/>
          </a:p>
          <a:p>
            <a:pPr lvl="1"/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209800" y="1840104"/>
            <a:ext cx="217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Fund Group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1840468"/>
            <a:ext cx="15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14800" y="1106904"/>
            <a:ext cx="150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Fund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>
              <a:alpha val="15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4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2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2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8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1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4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1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6" grpId="0" uiExpand="1" build="p" bldLvl="2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/>
              <a:t>Chartfields</a:t>
            </a:r>
            <a:r>
              <a:rPr lang="en-US" dirty="0"/>
              <a:t> –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0386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When recording a transaction, your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 the combination of the appropriate major fund group and purpose of the transaction.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Example 1: 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record the purchase of lab supplies on a grant in the course of conducting </a:t>
            </a:r>
            <a:r>
              <a:rPr lang="en-US" dirty="0" smtClean="0"/>
              <a:t>research, the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 25210.</a:t>
            </a:r>
          </a:p>
          <a:p>
            <a:pPr>
              <a:spcAft>
                <a:spcPts val="1000"/>
              </a:spcAft>
            </a:pPr>
            <a:endParaRPr lang="en-US" dirty="0"/>
          </a:p>
          <a:p>
            <a:pPr>
              <a:spcAft>
                <a:spcPts val="1000"/>
              </a:spcAft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14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" y="1066800"/>
            <a:ext cx="8473440" cy="1143000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1840104"/>
            <a:ext cx="217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Fund Group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1840468"/>
            <a:ext cx="15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1523636"/>
            <a:ext cx="144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2XX XX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1106904"/>
            <a:ext cx="150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Fund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32660" y="4038600"/>
            <a:ext cx="4739640" cy="990600"/>
            <a:chOff x="2232660" y="4038600"/>
            <a:chExt cx="4739640" cy="990600"/>
          </a:xfrm>
        </p:grpSpPr>
        <p:sp>
          <p:nvSpPr>
            <p:cNvPr id="34" name="Rectangle 33"/>
            <p:cNvSpPr/>
            <p:nvPr/>
          </p:nvSpPr>
          <p:spPr>
            <a:xfrm>
              <a:off x="2232660" y="4038600"/>
              <a:ext cx="4739640" cy="99060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0386" y="4148435"/>
              <a:ext cx="1444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252 10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49491" y="4572000"/>
              <a:ext cx="2174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Contracts &amp; Grants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81548" y="4572000"/>
              <a:ext cx="2174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Organized Research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226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1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/>
              <a:t>Chartfields</a:t>
            </a:r>
            <a:r>
              <a:rPr lang="en-US" dirty="0"/>
              <a:t> –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0386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When recording a transaction, your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 the combination of the appropriate major fund group and purpose of the transaction.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Example 2:  To </a:t>
            </a:r>
            <a:r>
              <a:rPr lang="en-US" dirty="0"/>
              <a:t>record </a:t>
            </a:r>
            <a:r>
              <a:rPr lang="en-US" dirty="0" smtClean="0"/>
              <a:t>personnel costs supporting instruction as paid from </a:t>
            </a:r>
            <a:r>
              <a:rPr lang="en-US" smtClean="0"/>
              <a:t>state funds (health </a:t>
            </a:r>
            <a:r>
              <a:rPr lang="en-US" dirty="0" smtClean="0"/>
              <a:t>affairs), the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is 21101.</a:t>
            </a:r>
          </a:p>
          <a:p>
            <a:pPr>
              <a:spcAft>
                <a:spcPts val="1000"/>
              </a:spcAft>
            </a:pPr>
            <a:endParaRPr lang="en-US" dirty="0"/>
          </a:p>
          <a:p>
            <a:pPr>
              <a:spcAft>
                <a:spcPts val="1000"/>
              </a:spcAft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15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" y="1066800"/>
            <a:ext cx="8473440" cy="1143000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1840104"/>
            <a:ext cx="217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Fund Group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1840468"/>
            <a:ext cx="15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1523636"/>
            <a:ext cx="144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2XX XX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1106904"/>
            <a:ext cx="150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Fund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32660" y="3962399"/>
            <a:ext cx="4739640" cy="1219201"/>
            <a:chOff x="2232660" y="3962399"/>
            <a:chExt cx="4739640" cy="1219201"/>
          </a:xfrm>
        </p:grpSpPr>
        <p:sp>
          <p:nvSpPr>
            <p:cNvPr id="34" name="Rectangle 33"/>
            <p:cNvSpPr/>
            <p:nvPr/>
          </p:nvSpPr>
          <p:spPr>
            <a:xfrm>
              <a:off x="2232660" y="3962399"/>
              <a:ext cx="4739640" cy="1179731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0386" y="4072235"/>
              <a:ext cx="1444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211 01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49491" y="4495800"/>
              <a:ext cx="2174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State funds</a:t>
              </a:r>
              <a:br>
                <a:rPr lang="en-US" dirty="0" smtClean="0"/>
              </a:br>
              <a:r>
                <a:rPr lang="en-US" dirty="0" smtClean="0"/>
                <a:t>(health affairs) 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64091" y="4535269"/>
              <a:ext cx="18701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Regular term instruction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5232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 – Source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1981200" y="1219200"/>
            <a:ext cx="6553200" cy="38862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1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/>
              <a:t>is a 5-digit code that indicates the specific source that is supporting your </a:t>
            </a:r>
            <a:r>
              <a:rPr lang="en-US" sz="1800" dirty="0" smtClean="0"/>
              <a:t>transaction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student fees </a:t>
            </a:r>
            <a:r>
              <a:rPr lang="en-US" dirty="0" smtClean="0"/>
              <a:t>accounts will have a unique Source code</a:t>
            </a:r>
            <a:endParaRPr lang="en-US" dirty="0"/>
          </a:p>
          <a:p>
            <a:pPr lvl="1"/>
            <a:r>
              <a:rPr lang="en-US" dirty="0"/>
              <a:t>All recharge </a:t>
            </a:r>
            <a:r>
              <a:rPr lang="en-US" dirty="0" smtClean="0"/>
              <a:t>centers </a:t>
            </a:r>
            <a:r>
              <a:rPr lang="en-US" dirty="0"/>
              <a:t>will have a unique Source code</a:t>
            </a:r>
          </a:p>
          <a:p>
            <a:pPr lvl="1"/>
            <a:r>
              <a:rPr lang="en-US" dirty="0"/>
              <a:t>All state receipts accounts will have a unique Source </a:t>
            </a:r>
            <a:r>
              <a:rPr lang="en-US" dirty="0" smtClean="0"/>
              <a:t>code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All trust accounts will have a unique Source code</a:t>
            </a:r>
            <a:endParaRPr lang="en-US" dirty="0" smtClean="0"/>
          </a:p>
          <a:p>
            <a:r>
              <a:rPr lang="en-US" dirty="0" smtClean="0"/>
              <a:t>Pooled </a:t>
            </a:r>
            <a:r>
              <a:rPr lang="en-US" dirty="0"/>
              <a:t>University sources </a:t>
            </a:r>
            <a:r>
              <a:rPr lang="en-US" dirty="0" smtClean="0"/>
              <a:t>have a common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State appropriations (academic affairs): </a:t>
            </a:r>
            <a:r>
              <a:rPr lang="en-US" b="1" dirty="0" smtClean="0"/>
              <a:t>12001</a:t>
            </a:r>
          </a:p>
          <a:p>
            <a:pPr lvl="1"/>
            <a:r>
              <a:rPr lang="en-US" dirty="0" smtClean="0"/>
              <a:t>State appropriations (health affairs</a:t>
            </a:r>
            <a:r>
              <a:rPr lang="en-US" dirty="0"/>
              <a:t>) </a:t>
            </a:r>
            <a:r>
              <a:rPr lang="en-US" dirty="0" smtClean="0"/>
              <a:t>: </a:t>
            </a:r>
            <a:r>
              <a:rPr lang="en-US" b="1" dirty="0" smtClean="0"/>
              <a:t>13001</a:t>
            </a:r>
          </a:p>
          <a:p>
            <a:pPr lvl="1"/>
            <a:r>
              <a:rPr lang="en-US" dirty="0"/>
              <a:t>School-based </a:t>
            </a:r>
            <a:r>
              <a:rPr lang="en-US" dirty="0" smtClean="0"/>
              <a:t>tuition</a:t>
            </a:r>
            <a:r>
              <a:rPr lang="en-US" dirty="0"/>
              <a:t>:  </a:t>
            </a:r>
            <a:r>
              <a:rPr lang="en-US" b="1" dirty="0"/>
              <a:t>13111</a:t>
            </a:r>
          </a:p>
          <a:p>
            <a:pPr lvl="1"/>
            <a:r>
              <a:rPr lang="en-US" dirty="0" smtClean="0"/>
              <a:t>F&amp;A</a:t>
            </a:r>
            <a:r>
              <a:rPr lang="en-US" dirty="0"/>
              <a:t>: </a:t>
            </a:r>
            <a:r>
              <a:rPr lang="en-US" b="1" dirty="0" smtClean="0"/>
              <a:t>14101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5760" y="1143000"/>
            <a:ext cx="1463040" cy="388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>
              <a:alpha val="15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70960" y="5181600"/>
            <a:ext cx="1463040" cy="548640"/>
          </a:xfrm>
          <a:prstGeom prst="rect">
            <a:avLst/>
          </a:prstGeom>
          <a:gradFill>
            <a:gsLst>
              <a:gs pos="0">
                <a:schemeClr val="accent5">
                  <a:alpha val="1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5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9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3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600"/>
                            </p:stCondLst>
                            <p:childTnLst>
                              <p:par>
                                <p:cTn id="3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300"/>
                            </p:stCondLst>
                            <p:childTnLst>
                              <p:par>
                                <p:cTn id="38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600"/>
                            </p:stCondLst>
                            <p:childTnLst>
                              <p:par>
                                <p:cTn id="4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 - Account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2286000" y="1219200"/>
            <a:ext cx="6172200" cy="3733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</a:t>
            </a:r>
            <a:r>
              <a:rPr lang="en-US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/>
              <a:t>identifies the accounting classification of the transaction being recorded. </a:t>
            </a:r>
          </a:p>
          <a:p>
            <a:pPr lvl="1"/>
            <a:r>
              <a:rPr lang="en-US" b="1" dirty="0" smtClean="0"/>
              <a:t>1XXXXX</a:t>
            </a:r>
            <a:r>
              <a:rPr lang="en-US" dirty="0" smtClean="0"/>
              <a:t> = Asset accounts</a:t>
            </a:r>
          </a:p>
          <a:p>
            <a:pPr lvl="1"/>
            <a:r>
              <a:rPr lang="en-US" b="1" dirty="0" smtClean="0"/>
              <a:t>2XXXXX</a:t>
            </a:r>
            <a:r>
              <a:rPr lang="en-US" dirty="0" smtClean="0"/>
              <a:t> = Liability accounts</a:t>
            </a:r>
          </a:p>
          <a:p>
            <a:pPr lvl="1"/>
            <a:r>
              <a:rPr lang="en-US" b="1" dirty="0" smtClean="0"/>
              <a:t>3XXXXX</a:t>
            </a:r>
            <a:r>
              <a:rPr lang="en-US" dirty="0" smtClean="0"/>
              <a:t> = Fund Balance accounts</a:t>
            </a:r>
          </a:p>
          <a:p>
            <a:pPr lvl="1"/>
            <a:r>
              <a:rPr lang="en-US" b="1" dirty="0" smtClean="0"/>
              <a:t>4XXXXX</a:t>
            </a:r>
            <a:r>
              <a:rPr lang="en-US" dirty="0" smtClean="0"/>
              <a:t> = Revenue accounts</a:t>
            </a:r>
          </a:p>
          <a:p>
            <a:pPr lvl="1"/>
            <a:r>
              <a:rPr lang="en-US" b="1" dirty="0" smtClean="0"/>
              <a:t>5XXXXX</a:t>
            </a:r>
            <a:r>
              <a:rPr lang="en-US" dirty="0" smtClean="0"/>
              <a:t> = Expense accounts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</a:t>
            </a:r>
            <a:r>
              <a:rPr lang="en-US" sz="1800" dirty="0" smtClean="0"/>
              <a:t>represents the object code in the old system.</a:t>
            </a:r>
          </a:p>
          <a:p>
            <a:pPr lvl="1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65760" y="1143000"/>
            <a:ext cx="146304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Account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70960" y="5181600"/>
            <a:ext cx="1463040" cy="548640"/>
          </a:xfrm>
          <a:prstGeom prst="rect">
            <a:avLst/>
          </a:prstGeom>
          <a:gradFill>
            <a:gsLst>
              <a:gs pos="0">
                <a:schemeClr val="accent5">
                  <a:alpha val="1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>
              <a:alpha val="15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2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 –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822960"/>
          </a:xfrm>
        </p:spPr>
        <p:txBody>
          <a:bodyPr>
            <a:normAutofit/>
          </a:bodyPr>
          <a:lstStyle/>
          <a:p>
            <a:r>
              <a:rPr lang="en-US" dirty="0" smtClean="0"/>
              <a:t>All five core </a:t>
            </a:r>
            <a:r>
              <a:rPr lang="en-US" dirty="0" err="1" smtClean="0"/>
              <a:t>chartfields</a:t>
            </a:r>
            <a:r>
              <a:rPr lang="en-US" dirty="0" smtClean="0"/>
              <a:t> are required on all transactions. Here are some examples of full </a:t>
            </a:r>
            <a:r>
              <a:rPr lang="en-US" dirty="0" err="1" smtClean="0"/>
              <a:t>chartfield</a:t>
            </a:r>
            <a:r>
              <a:rPr lang="en-US" dirty="0" smtClean="0"/>
              <a:t> strings with explanations: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08320" y="1219200"/>
            <a:ext cx="146304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52096" y="1219200"/>
            <a:ext cx="14630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94296" y="1219200"/>
            <a:ext cx="1463040" cy="457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" y="1219200"/>
            <a:ext cx="1463040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0960" y="1219200"/>
            <a:ext cx="1463040" cy="45720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23560" y="2804160"/>
            <a:ext cx="1463040" cy="3962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13001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67336" y="2804160"/>
            <a:ext cx="146304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513120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09536" y="2804160"/>
            <a:ext cx="1463040" cy="3962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462001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000" y="2804160"/>
            <a:ext cx="1463040" cy="3962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UNCCH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86200" y="2804160"/>
            <a:ext cx="1463040" cy="3962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21101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23560" y="4480560"/>
            <a:ext cx="1463040" cy="3962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H0062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367336" y="4480560"/>
            <a:ext cx="146304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569190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09536" y="4480560"/>
            <a:ext cx="1463040" cy="3962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464501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1000" y="4480560"/>
            <a:ext cx="1463040" cy="3962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UNCCH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86200" y="4480560"/>
            <a:ext cx="1463040" cy="3962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29230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31520" y="3297620"/>
            <a:ext cx="7955279" cy="893380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transaction records </a:t>
            </a:r>
            <a:r>
              <a:rPr lang="en-US" dirty="0" smtClean="0">
                <a:solidFill>
                  <a:srgbClr val="7030A0"/>
                </a:solidFill>
              </a:rPr>
              <a:t>BIOS </a:t>
            </a:r>
            <a:r>
              <a:rPr lang="en-US" dirty="0" smtClean="0"/>
              <a:t>using </a:t>
            </a:r>
            <a:r>
              <a:rPr lang="en-US" dirty="0">
                <a:solidFill>
                  <a:schemeClr val="accent5"/>
                </a:solidFill>
              </a:rPr>
              <a:t>state </a:t>
            </a:r>
            <a:r>
              <a:rPr lang="en-US" dirty="0" smtClean="0">
                <a:solidFill>
                  <a:schemeClr val="accent5"/>
                </a:solidFill>
              </a:rPr>
              <a:t>(</a:t>
            </a:r>
            <a:r>
              <a:rPr lang="en-US" dirty="0">
                <a:solidFill>
                  <a:schemeClr val="accent5"/>
                </a:solidFill>
              </a:rPr>
              <a:t>health affairs) </a:t>
            </a:r>
            <a:r>
              <a:rPr lang="en-US" dirty="0">
                <a:solidFill>
                  <a:schemeClr val="accent3"/>
                </a:solidFill>
              </a:rPr>
              <a:t>appropriations </a:t>
            </a:r>
            <a:r>
              <a:rPr lang="en-US" dirty="0" smtClean="0">
                <a:solidFill>
                  <a:schemeClr val="accent3"/>
                </a:solidFill>
              </a:rPr>
              <a:t>(health affairs) </a:t>
            </a:r>
            <a:r>
              <a:rPr lang="en-US" dirty="0" smtClean="0"/>
              <a:t>to support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regular term instruction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chemeClr val="accent1"/>
                </a:solidFill>
              </a:rPr>
              <a:t>EPA teaching salaries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739402" y="4953000"/>
            <a:ext cx="7947397" cy="76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transaction records </a:t>
            </a:r>
            <a:r>
              <a:rPr lang="en-US" dirty="0" smtClean="0">
                <a:solidFill>
                  <a:srgbClr val="7030A0"/>
                </a:solidFill>
              </a:rPr>
              <a:t>MCH </a:t>
            </a:r>
            <a:r>
              <a:rPr lang="en-US" dirty="0" smtClean="0"/>
              <a:t>using a </a:t>
            </a:r>
            <a:r>
              <a:rPr lang="en-US" dirty="0" smtClean="0">
                <a:solidFill>
                  <a:schemeClr val="accent5"/>
                </a:solidFill>
              </a:rPr>
              <a:t>restricted trust fund </a:t>
            </a:r>
            <a:r>
              <a:rPr lang="en-US" dirty="0"/>
              <a:t>for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student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aid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chemeClr val="accent3"/>
                </a:solidFill>
              </a:rPr>
              <a:t>Sarah Taylor Morrow Scholarship</a:t>
            </a:r>
            <a:r>
              <a:rPr lang="en-US" dirty="0" smtClean="0"/>
              <a:t>, by offering a </a:t>
            </a:r>
            <a:r>
              <a:rPr lang="en-US" dirty="0" smtClean="0">
                <a:solidFill>
                  <a:schemeClr val="accent1"/>
                </a:solidFill>
              </a:rPr>
              <a:t>student award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9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dirty="0" smtClean="0"/>
              <a:t>Congratulations! You have completed the first unit of </a:t>
            </a:r>
            <a:r>
              <a:rPr lang="en-US" dirty="0" err="1" smtClean="0"/>
              <a:t>Chartfield</a:t>
            </a:r>
            <a:r>
              <a:rPr lang="en-US" dirty="0" smtClean="0"/>
              <a:t> Foundations.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The new </a:t>
            </a:r>
            <a:r>
              <a:rPr lang="en-US" dirty="0" err="1" smtClean="0"/>
              <a:t>chartfields</a:t>
            </a:r>
            <a:r>
              <a:rPr lang="en-US" dirty="0" smtClean="0"/>
              <a:t> will require time to digest. Don’t worry about memorizing codes.  Resources will be provided to facilitate your work.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Please continue this presentation to complete the summary test. Your answers will be kept anonymous and only reviewed in aggregate to see which areas may need additional training.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70960" y="5181600"/>
            <a:ext cx="1463040" cy="5486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4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4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 dirty="0" smtClean="0"/>
              <a:t>#1 Core </a:t>
            </a:r>
            <a:r>
              <a:rPr lang="en-US" b="1" cap="small" dirty="0" err="1" smtClean="0"/>
              <a:t>Chartfields</a:t>
            </a:r>
            <a:endParaRPr lang="en-US" b="1" cap="smal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391400" cy="702885"/>
          </a:xfrm>
        </p:spPr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completing this unit,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1828800"/>
            <a:ext cx="784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85800" y="2011362"/>
            <a:ext cx="7772400" cy="3736294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200" dirty="0"/>
              <a:t>Understand the components that make up the core </a:t>
            </a:r>
            <a:r>
              <a:rPr lang="en-US" sz="2200" dirty="0" err="1"/>
              <a:t>chartfields</a:t>
            </a:r>
            <a:r>
              <a:rPr lang="en-US" sz="2200" dirty="0" smtClean="0"/>
              <a:t>.</a:t>
            </a:r>
          </a:p>
          <a:p>
            <a:pPr>
              <a:spcAft>
                <a:spcPts val="1000"/>
              </a:spcAft>
            </a:pPr>
            <a:r>
              <a:rPr lang="en-US" sz="2200" dirty="0" smtClean="0"/>
              <a:t>Understand </a:t>
            </a:r>
            <a:r>
              <a:rPr lang="en-US" sz="2200" dirty="0"/>
              <a:t>that these </a:t>
            </a:r>
            <a:r>
              <a:rPr lang="en-US" sz="2200" dirty="0" err="1"/>
              <a:t>chartfields</a:t>
            </a:r>
            <a:r>
              <a:rPr lang="en-US" sz="2200" dirty="0"/>
              <a:t> are a reconfiguration of the same information that is currently captured </a:t>
            </a:r>
            <a:r>
              <a:rPr lang="en-US" sz="2200" dirty="0" smtClean="0"/>
              <a:t>in old accounting system (FRS) </a:t>
            </a:r>
            <a:r>
              <a:rPr lang="en-US" sz="2200" dirty="0"/>
              <a:t>codes and their related attributes</a:t>
            </a:r>
            <a:r>
              <a:rPr lang="en-US" sz="2200" dirty="0" smtClean="0"/>
              <a:t>.</a:t>
            </a:r>
          </a:p>
          <a:p>
            <a:pPr>
              <a:spcAft>
                <a:spcPts val="1000"/>
              </a:spcAft>
            </a:pPr>
            <a:r>
              <a:rPr lang="en-US" sz="2200" dirty="0" smtClean="0"/>
              <a:t>Understand the required core </a:t>
            </a:r>
            <a:r>
              <a:rPr lang="en-US" sz="2200" dirty="0" err="1"/>
              <a:t>chartfields</a:t>
            </a:r>
            <a:r>
              <a:rPr lang="en-US" sz="2200" dirty="0"/>
              <a:t> </a:t>
            </a:r>
            <a:r>
              <a:rPr lang="en-US" sz="2200" dirty="0" smtClean="0"/>
              <a:t>for </a:t>
            </a:r>
            <a:r>
              <a:rPr lang="en-US" sz="2200" dirty="0"/>
              <a:t>all transactions.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900"/>
                            </p:stCondLst>
                            <p:childTnLst>
                              <p:par>
                                <p:cTn id="16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600"/>
                            </p:stCondLst>
                            <p:childTnLst>
                              <p:par>
                                <p:cTn id="20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Accounting (FRS) – </a:t>
            </a:r>
            <a:br>
              <a:rPr lang="en-US" dirty="0" smtClean="0"/>
            </a:br>
            <a:r>
              <a:rPr lang="en-US" dirty="0" smtClean="0"/>
              <a:t>New Accounting (</a:t>
            </a:r>
            <a:r>
              <a:rPr lang="en-US" dirty="0" err="1" smtClean="0"/>
              <a:t>ConnectCarolina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799" y="1437409"/>
            <a:ext cx="4919865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how you currently record transactions.</a:t>
            </a:r>
          </a:p>
          <a:p>
            <a:pPr lvl="1"/>
            <a:r>
              <a:rPr lang="en-US" sz="1800" dirty="0" smtClean="0"/>
              <a:t>We allocate personnel and charge costs to </a:t>
            </a:r>
            <a:r>
              <a:rPr lang="en-US" sz="1800" b="1" dirty="0" smtClean="0">
                <a:solidFill>
                  <a:schemeClr val="accent3"/>
                </a:solidFill>
              </a:rPr>
              <a:t>Accounts</a:t>
            </a:r>
            <a:r>
              <a:rPr lang="en-US" sz="1800" dirty="0" smtClean="0"/>
              <a:t> (where money is coming from) and </a:t>
            </a:r>
            <a:r>
              <a:rPr lang="en-US" sz="1800" b="1" dirty="0" smtClean="0">
                <a:solidFill>
                  <a:srgbClr val="92D050"/>
                </a:solidFill>
              </a:rPr>
              <a:t>Object </a:t>
            </a:r>
            <a:r>
              <a:rPr lang="en-US" sz="1800" dirty="0"/>
              <a:t>c</a:t>
            </a:r>
            <a:r>
              <a:rPr lang="en-US" sz="1800" dirty="0" smtClean="0"/>
              <a:t>odes</a:t>
            </a:r>
            <a:r>
              <a:rPr lang="en-US" sz="1800" dirty="0" smtClean="0">
                <a:solidFill>
                  <a:srgbClr val="92D050"/>
                </a:solidFill>
              </a:rPr>
              <a:t> </a:t>
            </a:r>
            <a:r>
              <a:rPr lang="en-US" sz="1800" dirty="0" smtClean="0"/>
              <a:t>(for what)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47008" y="1447800"/>
            <a:ext cx="2057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9208" y="1447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404408" y="16383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7" grpId="0" uiExpand="1" animBg="1"/>
      <p:bldP spid="8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Accounting (FRS) – </a:t>
            </a:r>
            <a:br>
              <a:rPr lang="en-US" dirty="0" smtClean="0"/>
            </a:br>
            <a:r>
              <a:rPr lang="en-US" dirty="0" smtClean="0"/>
              <a:t>New Accounting (</a:t>
            </a:r>
            <a:r>
              <a:rPr lang="en-US" dirty="0" err="1" smtClean="0"/>
              <a:t>ConnectCarolina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799" y="1295400"/>
            <a:ext cx="4919865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how you currently record transactions.</a:t>
            </a:r>
          </a:p>
          <a:p>
            <a:pPr lvl="1"/>
            <a:r>
              <a:rPr lang="en-US" sz="1800" dirty="0" smtClean="0"/>
              <a:t>We allocate personnel and charge costs to </a:t>
            </a:r>
            <a:r>
              <a:rPr lang="en-US" sz="1800" b="1" dirty="0" smtClean="0">
                <a:solidFill>
                  <a:schemeClr val="accent3"/>
                </a:solidFill>
              </a:rPr>
              <a:t>Accounts</a:t>
            </a:r>
            <a:r>
              <a:rPr lang="en-US" sz="1800" dirty="0" smtClean="0"/>
              <a:t> (where money is coming from) and </a:t>
            </a:r>
            <a:r>
              <a:rPr lang="en-US" sz="1800" b="1" dirty="0" smtClean="0">
                <a:solidFill>
                  <a:srgbClr val="92D050"/>
                </a:solidFill>
              </a:rPr>
              <a:t>Object </a:t>
            </a:r>
            <a:r>
              <a:rPr lang="en-US" sz="1800" dirty="0"/>
              <a:t>c</a:t>
            </a:r>
            <a:r>
              <a:rPr lang="en-US" sz="1800" dirty="0" smtClean="0"/>
              <a:t>odes</a:t>
            </a:r>
            <a:r>
              <a:rPr lang="en-US" sz="1800" dirty="0" smtClean="0">
                <a:solidFill>
                  <a:srgbClr val="92D050"/>
                </a:solidFill>
              </a:rPr>
              <a:t> </a:t>
            </a:r>
            <a:r>
              <a:rPr lang="en-US" sz="1800" dirty="0" smtClean="0"/>
              <a:t>(for what)</a:t>
            </a:r>
          </a:p>
          <a:p>
            <a:pPr lvl="1"/>
            <a:r>
              <a:rPr lang="en-US" sz="1800" dirty="0" smtClean="0"/>
              <a:t>Behind the scenes are many attributes:</a:t>
            </a:r>
          </a:p>
          <a:p>
            <a:pPr lvl="2"/>
            <a:r>
              <a:rPr lang="en-US" sz="1700" dirty="0" smtClean="0"/>
              <a:t>Accounts belong to a specific ledger corresponding to a </a:t>
            </a:r>
            <a:r>
              <a:rPr lang="en-US" sz="1700" b="1" dirty="0" smtClean="0"/>
              <a:t>major </a:t>
            </a:r>
            <a:r>
              <a:rPr lang="en-US" sz="1700" b="1" dirty="0" smtClean="0">
                <a:solidFill>
                  <a:schemeClr val="accent5"/>
                </a:solidFill>
              </a:rPr>
              <a:t>Fund  </a:t>
            </a:r>
            <a:r>
              <a:rPr lang="en-US" sz="1700" dirty="0"/>
              <a:t>t</a:t>
            </a:r>
            <a:r>
              <a:rPr lang="en-US" sz="1700" dirty="0" smtClean="0"/>
              <a:t>ype (State, F&amp;A, Contracts &amp; Grants, University </a:t>
            </a:r>
            <a:r>
              <a:rPr lang="en-US" sz="1700" dirty="0"/>
              <a:t>T</a:t>
            </a:r>
            <a:r>
              <a:rPr lang="en-US" sz="1700" dirty="0" smtClean="0"/>
              <a:t>rust).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47008" y="1447800"/>
            <a:ext cx="2057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9208" y="1447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171220" y="3429000"/>
            <a:ext cx="1371600" cy="381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 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2"/>
            <a:endCxn id="10" idx="0"/>
          </p:cNvCxnSpPr>
          <p:nvPr/>
        </p:nvCxnSpPr>
        <p:spPr>
          <a:xfrm flipH="1">
            <a:off x="5857020" y="1828800"/>
            <a:ext cx="518688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04408" y="16383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8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400"/>
                            </p:stCondLst>
                            <p:childTnLst>
                              <p:par>
                                <p:cTn id="26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Accounting (FRS) – </a:t>
            </a:r>
            <a:br>
              <a:rPr lang="en-US" dirty="0" smtClean="0"/>
            </a:br>
            <a:r>
              <a:rPr lang="en-US" dirty="0" smtClean="0"/>
              <a:t>New Accounting (</a:t>
            </a:r>
            <a:r>
              <a:rPr lang="en-US" dirty="0" err="1" smtClean="0"/>
              <a:t>ConnectCarolina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799" y="1295400"/>
            <a:ext cx="4919865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how you currently record transactions.</a:t>
            </a:r>
          </a:p>
          <a:p>
            <a:pPr lvl="1"/>
            <a:r>
              <a:rPr lang="en-US" sz="1800" dirty="0" smtClean="0"/>
              <a:t>We allocate personnel and charge costs to </a:t>
            </a:r>
            <a:r>
              <a:rPr lang="en-US" sz="1800" b="1" dirty="0" smtClean="0">
                <a:solidFill>
                  <a:schemeClr val="accent3"/>
                </a:solidFill>
              </a:rPr>
              <a:t>Accounts</a:t>
            </a:r>
            <a:r>
              <a:rPr lang="en-US" sz="1800" dirty="0" smtClean="0"/>
              <a:t> (where money is coming from) and </a:t>
            </a:r>
            <a:r>
              <a:rPr lang="en-US" sz="1800" b="1" dirty="0" smtClean="0">
                <a:solidFill>
                  <a:srgbClr val="92D050"/>
                </a:solidFill>
              </a:rPr>
              <a:t>Object </a:t>
            </a:r>
            <a:r>
              <a:rPr lang="en-US" sz="1800" dirty="0"/>
              <a:t>c</a:t>
            </a:r>
            <a:r>
              <a:rPr lang="en-US" sz="1800" dirty="0" smtClean="0"/>
              <a:t>odes</a:t>
            </a:r>
            <a:r>
              <a:rPr lang="en-US" sz="1800" dirty="0" smtClean="0">
                <a:solidFill>
                  <a:srgbClr val="92D050"/>
                </a:solidFill>
              </a:rPr>
              <a:t> </a:t>
            </a:r>
            <a:r>
              <a:rPr lang="en-US" sz="1800" dirty="0" smtClean="0"/>
              <a:t>(for what)</a:t>
            </a:r>
          </a:p>
          <a:p>
            <a:pPr lvl="1"/>
            <a:r>
              <a:rPr lang="en-US" sz="1800" dirty="0" smtClean="0"/>
              <a:t>Behind the scenes are many attributes:</a:t>
            </a:r>
          </a:p>
          <a:p>
            <a:pPr lvl="2"/>
            <a:r>
              <a:rPr lang="en-US" sz="1700" dirty="0" smtClean="0"/>
              <a:t>Accounts belong to a specific ledger corresponding to a </a:t>
            </a:r>
            <a:r>
              <a:rPr lang="en-US" sz="1700" b="1" dirty="0" smtClean="0"/>
              <a:t>major </a:t>
            </a:r>
            <a:r>
              <a:rPr lang="en-US" sz="1700" b="1" dirty="0" smtClean="0">
                <a:solidFill>
                  <a:schemeClr val="accent5"/>
                </a:solidFill>
              </a:rPr>
              <a:t>Fund  </a:t>
            </a:r>
            <a:r>
              <a:rPr lang="en-US" sz="1700" dirty="0"/>
              <a:t>t</a:t>
            </a:r>
            <a:r>
              <a:rPr lang="en-US" sz="1700" dirty="0" smtClean="0"/>
              <a:t>ype (State, F&amp;A, Contracts &amp; Grants, University </a:t>
            </a:r>
            <a:r>
              <a:rPr lang="en-US" sz="1700" dirty="0"/>
              <a:t>T</a:t>
            </a:r>
            <a:r>
              <a:rPr lang="en-US" sz="1700" dirty="0" smtClean="0"/>
              <a:t>rust).</a:t>
            </a:r>
          </a:p>
          <a:p>
            <a:pPr lvl="2"/>
            <a:r>
              <a:rPr lang="en-US" sz="1700" dirty="0" smtClean="0"/>
              <a:t>Accounts are assigned to a </a:t>
            </a:r>
            <a:r>
              <a:rPr lang="en-US" sz="1700" b="1" dirty="0" smtClean="0">
                <a:solidFill>
                  <a:srgbClr val="7030A0"/>
                </a:solidFill>
              </a:rPr>
              <a:t>Department.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47008" y="1447800"/>
            <a:ext cx="2057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9208" y="1447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171220" y="3429000"/>
            <a:ext cx="1371600" cy="381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561562" y="4026519"/>
            <a:ext cx="1371600" cy="3810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2"/>
            <a:endCxn id="10" idx="0"/>
          </p:cNvCxnSpPr>
          <p:nvPr/>
        </p:nvCxnSpPr>
        <p:spPr>
          <a:xfrm flipH="1">
            <a:off x="5857020" y="1828800"/>
            <a:ext cx="518688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2"/>
            <a:endCxn id="11" idx="0"/>
          </p:cNvCxnSpPr>
          <p:nvPr/>
        </p:nvCxnSpPr>
        <p:spPr>
          <a:xfrm>
            <a:off x="6375708" y="1828800"/>
            <a:ext cx="871654" cy="2197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04408" y="16383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8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8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400"/>
                            </p:stCondLst>
                            <p:childTnLst>
                              <p:par>
                                <p:cTn id="26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400"/>
                            </p:stCondLst>
                            <p:childTnLst>
                              <p:par>
                                <p:cTn id="36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7" grpId="0" animBg="1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Accounting (FRS) – </a:t>
            </a:r>
            <a:br>
              <a:rPr lang="en-US" dirty="0" smtClean="0"/>
            </a:br>
            <a:r>
              <a:rPr lang="en-US" dirty="0" smtClean="0"/>
              <a:t>New Accounting (</a:t>
            </a:r>
            <a:r>
              <a:rPr lang="en-US" dirty="0" err="1" smtClean="0"/>
              <a:t>ConnectCarolina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799" y="1295400"/>
            <a:ext cx="4919865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how you currently record transactions.</a:t>
            </a:r>
          </a:p>
          <a:p>
            <a:pPr lvl="1"/>
            <a:r>
              <a:rPr lang="en-US" sz="1800" dirty="0" smtClean="0"/>
              <a:t>We allocate personnel and charge costs to </a:t>
            </a:r>
            <a:r>
              <a:rPr lang="en-US" sz="1800" b="1" dirty="0" smtClean="0">
                <a:solidFill>
                  <a:schemeClr val="accent3"/>
                </a:solidFill>
              </a:rPr>
              <a:t>Accounts</a:t>
            </a:r>
            <a:r>
              <a:rPr lang="en-US" sz="1800" dirty="0" smtClean="0"/>
              <a:t> (where money is coming from) and </a:t>
            </a:r>
            <a:r>
              <a:rPr lang="en-US" sz="1800" b="1" dirty="0" smtClean="0">
                <a:solidFill>
                  <a:srgbClr val="92D050"/>
                </a:solidFill>
              </a:rPr>
              <a:t>Object </a:t>
            </a:r>
            <a:r>
              <a:rPr lang="en-US" sz="1800" dirty="0"/>
              <a:t>c</a:t>
            </a:r>
            <a:r>
              <a:rPr lang="en-US" sz="1800" dirty="0" smtClean="0"/>
              <a:t>odes</a:t>
            </a:r>
            <a:r>
              <a:rPr lang="en-US" sz="1800" dirty="0" smtClean="0">
                <a:solidFill>
                  <a:srgbClr val="92D050"/>
                </a:solidFill>
              </a:rPr>
              <a:t> </a:t>
            </a:r>
            <a:r>
              <a:rPr lang="en-US" sz="1800" dirty="0" smtClean="0"/>
              <a:t>(for what)</a:t>
            </a:r>
          </a:p>
          <a:p>
            <a:pPr lvl="1"/>
            <a:r>
              <a:rPr lang="en-US" sz="1800" dirty="0" smtClean="0"/>
              <a:t>Behind the scenes are many attributes:</a:t>
            </a:r>
          </a:p>
          <a:p>
            <a:pPr lvl="2"/>
            <a:r>
              <a:rPr lang="en-US" sz="1700" dirty="0" smtClean="0"/>
              <a:t>Accounts belong to a specific ledger corresponding to a </a:t>
            </a:r>
            <a:r>
              <a:rPr lang="en-US" sz="1700" b="1" dirty="0" smtClean="0"/>
              <a:t>major </a:t>
            </a:r>
            <a:r>
              <a:rPr lang="en-US" sz="1700" b="1" dirty="0" smtClean="0">
                <a:solidFill>
                  <a:schemeClr val="accent5"/>
                </a:solidFill>
              </a:rPr>
              <a:t>Fund </a:t>
            </a:r>
            <a:r>
              <a:rPr lang="en-US" sz="1700" dirty="0" smtClean="0"/>
              <a:t>type (State, F&amp;A, Contracts &amp; Grants, University </a:t>
            </a:r>
            <a:r>
              <a:rPr lang="en-US" sz="1700" dirty="0"/>
              <a:t>T</a:t>
            </a:r>
            <a:r>
              <a:rPr lang="en-US" sz="1700" dirty="0" smtClean="0"/>
              <a:t>rust).</a:t>
            </a:r>
          </a:p>
          <a:p>
            <a:pPr lvl="2"/>
            <a:r>
              <a:rPr lang="en-US" sz="1700" dirty="0" smtClean="0"/>
              <a:t>Accounts are assigned to a </a:t>
            </a:r>
            <a:r>
              <a:rPr lang="en-US" sz="1700" b="1" dirty="0" smtClean="0">
                <a:solidFill>
                  <a:srgbClr val="7030A0"/>
                </a:solidFill>
              </a:rPr>
              <a:t>Department.</a:t>
            </a:r>
          </a:p>
          <a:p>
            <a:pPr lvl="2"/>
            <a:r>
              <a:rPr lang="en-US" sz="1700" dirty="0" smtClean="0"/>
              <a:t>Accounts are assigned a </a:t>
            </a:r>
            <a:r>
              <a:rPr lang="en-US" sz="17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Purpose</a:t>
            </a:r>
            <a:r>
              <a:rPr lang="en-US" sz="1700" dirty="0" smtClean="0"/>
              <a:t> code for the major type of activity supported by the funds in the account.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47008" y="1447800"/>
            <a:ext cx="2057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9208" y="1447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171220" y="3429000"/>
            <a:ext cx="1371600" cy="381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561562" y="4026519"/>
            <a:ext cx="1371600" cy="3810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404408" y="2667000"/>
            <a:ext cx="1371600" cy="381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2"/>
            <a:endCxn id="10" idx="0"/>
          </p:cNvCxnSpPr>
          <p:nvPr/>
        </p:nvCxnSpPr>
        <p:spPr>
          <a:xfrm flipH="1">
            <a:off x="5857020" y="1828800"/>
            <a:ext cx="518688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2"/>
            <a:endCxn id="11" idx="0"/>
          </p:cNvCxnSpPr>
          <p:nvPr/>
        </p:nvCxnSpPr>
        <p:spPr>
          <a:xfrm>
            <a:off x="6375708" y="1828800"/>
            <a:ext cx="871654" cy="2197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2"/>
            <a:endCxn id="12" idx="0"/>
          </p:cNvCxnSpPr>
          <p:nvPr/>
        </p:nvCxnSpPr>
        <p:spPr>
          <a:xfrm>
            <a:off x="6375708" y="1828800"/>
            <a:ext cx="17145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04408" y="16383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8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400"/>
                            </p:stCondLst>
                            <p:childTnLst>
                              <p:par>
                                <p:cTn id="26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400"/>
                            </p:stCondLst>
                            <p:childTnLst>
                              <p:par>
                                <p:cTn id="36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400"/>
                            </p:stCondLst>
                            <p:childTnLst>
                              <p:par>
                                <p:cTn id="46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yam\Desktop\epaweb screensh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35882"/>
            <a:ext cx="8305800" cy="151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Old Accounting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359" y="976745"/>
            <a:ext cx="44958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is in the old HR system, </a:t>
            </a:r>
            <a:r>
              <a:rPr lang="en-US" dirty="0" err="1" smtClean="0"/>
              <a:t>EPAWeb</a:t>
            </a:r>
            <a:r>
              <a:rPr lang="en-US" dirty="0" smtClean="0"/>
              <a:t>: </a:t>
            </a:r>
          </a:p>
          <a:p>
            <a:pPr lvl="1"/>
            <a:r>
              <a:rPr lang="en-US" sz="1800" dirty="0" smtClean="0"/>
              <a:t>We primarily enter the </a:t>
            </a:r>
            <a:r>
              <a:rPr lang="en-US" sz="1800" b="1" dirty="0" smtClean="0">
                <a:solidFill>
                  <a:srgbClr val="FFC000"/>
                </a:solidFill>
              </a:rPr>
              <a:t>Account</a:t>
            </a:r>
            <a:r>
              <a:rPr lang="en-US" sz="1800" dirty="0" smtClean="0"/>
              <a:t> and </a:t>
            </a:r>
            <a:r>
              <a:rPr lang="en-US" sz="1800" b="1" dirty="0" smtClean="0">
                <a:solidFill>
                  <a:srgbClr val="92D050"/>
                </a:solidFill>
              </a:rPr>
              <a:t>Object</a:t>
            </a:r>
            <a:r>
              <a:rPr lang="en-US" sz="1800" dirty="0" smtClean="0"/>
              <a:t>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47008" y="1447800"/>
            <a:ext cx="2057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9208" y="1447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561562" y="4026519"/>
            <a:ext cx="1371600" cy="3810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404408" y="2667000"/>
            <a:ext cx="1371600" cy="381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cxnSp>
        <p:nvCxnSpPr>
          <p:cNvPr id="16" name="Straight Connector 15"/>
          <p:cNvCxnSpPr>
            <a:stCxn id="7" idx="2"/>
            <a:endCxn id="11" idx="0"/>
          </p:cNvCxnSpPr>
          <p:nvPr/>
        </p:nvCxnSpPr>
        <p:spPr>
          <a:xfrm>
            <a:off x="6375708" y="1828800"/>
            <a:ext cx="871654" cy="2197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2"/>
            <a:endCxn id="12" idx="0"/>
          </p:cNvCxnSpPr>
          <p:nvPr/>
        </p:nvCxnSpPr>
        <p:spPr>
          <a:xfrm>
            <a:off x="6375708" y="1828800"/>
            <a:ext cx="17145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04408" y="16383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685800" y="4613756"/>
            <a:ext cx="990600" cy="164944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869720" y="1828800"/>
            <a:ext cx="505988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24818" y="3440482"/>
            <a:ext cx="1371600" cy="381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7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5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yam\Desktop\epaweb screensh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35882"/>
            <a:ext cx="8305800" cy="151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Old Accounting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359" y="976745"/>
            <a:ext cx="44958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is in the old HR system, </a:t>
            </a:r>
            <a:r>
              <a:rPr lang="en-US" dirty="0" err="1" smtClean="0"/>
              <a:t>EPAWeb</a:t>
            </a:r>
            <a:r>
              <a:rPr lang="en-US" dirty="0" smtClean="0"/>
              <a:t>: </a:t>
            </a:r>
          </a:p>
          <a:p>
            <a:pPr lvl="1"/>
            <a:r>
              <a:rPr lang="en-US" sz="1800" dirty="0" smtClean="0"/>
              <a:t>We primarily enter the </a:t>
            </a:r>
            <a:r>
              <a:rPr lang="en-US" sz="1800" b="1" dirty="0" smtClean="0">
                <a:solidFill>
                  <a:srgbClr val="FFC000"/>
                </a:solidFill>
              </a:rPr>
              <a:t>Account</a:t>
            </a:r>
            <a:r>
              <a:rPr lang="en-US" sz="1800" dirty="0" smtClean="0"/>
              <a:t> and </a:t>
            </a:r>
            <a:r>
              <a:rPr lang="en-US" sz="1800" b="1" dirty="0" smtClean="0">
                <a:solidFill>
                  <a:srgbClr val="92D050"/>
                </a:solidFill>
              </a:rPr>
              <a:t>Object</a:t>
            </a:r>
            <a:r>
              <a:rPr lang="en-US" sz="1800" dirty="0" smtClean="0"/>
              <a:t> code.</a:t>
            </a:r>
          </a:p>
          <a:p>
            <a:pPr lvl="1"/>
            <a:r>
              <a:rPr lang="en-US" sz="1800" dirty="0" smtClean="0"/>
              <a:t>The account numerical series automatically indicates </a:t>
            </a:r>
            <a:r>
              <a:rPr lang="en-US" sz="1800" b="1" dirty="0" smtClean="0">
                <a:solidFill>
                  <a:schemeClr val="accent5"/>
                </a:solidFill>
              </a:rPr>
              <a:t>Fund</a:t>
            </a:r>
            <a:r>
              <a:rPr lang="en-US" sz="1800" dirty="0" smtClean="0"/>
              <a:t> type.</a:t>
            </a:r>
          </a:p>
          <a:p>
            <a:pPr lvl="1"/>
            <a:r>
              <a:rPr lang="en-US" sz="1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Purpose</a:t>
            </a:r>
            <a:r>
              <a:rPr lang="en-US" sz="1800" dirty="0" smtClean="0"/>
              <a:t> and </a:t>
            </a:r>
            <a:r>
              <a:rPr lang="en-US" sz="1800" b="1" dirty="0" smtClean="0">
                <a:solidFill>
                  <a:srgbClr val="7030A0"/>
                </a:solidFill>
              </a:rPr>
              <a:t>Department</a:t>
            </a:r>
            <a:r>
              <a:rPr lang="en-US" sz="1800" dirty="0" smtClean="0"/>
              <a:t> are required information, but are populated automatically in the old systems.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47008" y="1447800"/>
            <a:ext cx="2057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9208" y="1447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561562" y="4026519"/>
            <a:ext cx="1371600" cy="3810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404408" y="2667000"/>
            <a:ext cx="1371600" cy="381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cxnSp>
        <p:nvCxnSpPr>
          <p:cNvPr id="16" name="Straight Connector 15"/>
          <p:cNvCxnSpPr>
            <a:stCxn id="7" idx="2"/>
            <a:endCxn id="11" idx="0"/>
          </p:cNvCxnSpPr>
          <p:nvPr/>
        </p:nvCxnSpPr>
        <p:spPr>
          <a:xfrm>
            <a:off x="6375708" y="1828800"/>
            <a:ext cx="871654" cy="2197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2"/>
            <a:endCxn id="12" idx="0"/>
          </p:cNvCxnSpPr>
          <p:nvPr/>
        </p:nvCxnSpPr>
        <p:spPr>
          <a:xfrm>
            <a:off x="6375708" y="1828800"/>
            <a:ext cx="17145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04408" y="16383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685800" y="4613756"/>
            <a:ext cx="990600" cy="164944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600178" y="4613756"/>
            <a:ext cx="741124" cy="166301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869720" y="1828800"/>
            <a:ext cx="505988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24818" y="3440482"/>
            <a:ext cx="1371600" cy="381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5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800"/>
                            </p:stCondLst>
                            <p:childTnLst>
                              <p:par>
                                <p:cTn id="1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600"/>
                            </p:stCondLst>
                            <p:childTnLst>
                              <p:par>
                                <p:cTn id="2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9020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ConnectCarolina</a:t>
            </a:r>
            <a:r>
              <a:rPr lang="en-US" dirty="0" smtClean="0"/>
              <a:t> Environment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845819" y="1600200"/>
            <a:ext cx="6934201" cy="2514599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In </a:t>
            </a:r>
            <a:r>
              <a:rPr lang="en-US" dirty="0" err="1" smtClean="0"/>
              <a:t>ConnectCarolina</a:t>
            </a:r>
            <a:r>
              <a:rPr lang="en-US" dirty="0" smtClean="0"/>
              <a:t>, exactly the same information is being captured.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The user is required to enter the full </a:t>
            </a:r>
            <a:r>
              <a:rPr lang="en-US" dirty="0" err="1" smtClean="0"/>
              <a:t>chartfield</a:t>
            </a:r>
            <a:r>
              <a:rPr lang="en-US" dirty="0" smtClean="0"/>
              <a:t> string for each transaction.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The core </a:t>
            </a:r>
            <a:r>
              <a:rPr lang="en-US" dirty="0" err="1" smtClean="0"/>
              <a:t>chartfield</a:t>
            </a:r>
            <a:r>
              <a:rPr lang="en-US" dirty="0" smtClean="0"/>
              <a:t> string is made up of the following five components: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/19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70960" y="5181600"/>
            <a:ext cx="1463040" cy="5486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1" grpId="0" animBg="1"/>
      <p:bldP spid="22" grpId="0" animBg="1"/>
      <p:bldP spid="23" grpId="0" animBg="1"/>
      <p:bldP spid="24" grpId="0" animBg="1"/>
      <p:bldP spid="5" grpId="0" animBg="1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3680</TotalTime>
  <Words>1326</Words>
  <Application>Microsoft Office PowerPoint</Application>
  <PresentationFormat>On-screen Show (4:3)</PresentationFormat>
  <Paragraphs>259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Gill Sans MT</vt:lpstr>
      <vt:lpstr>Wingdings 3</vt:lpstr>
      <vt:lpstr>Urban Pop</vt:lpstr>
      <vt:lpstr>Chartfield Foundations</vt:lpstr>
      <vt:lpstr>#1 Core Chartfields</vt:lpstr>
      <vt:lpstr>OLD Accounting (FRS) –  New Accounting (ConnectCarolina)</vt:lpstr>
      <vt:lpstr>OLD Accounting (FRS) –  New Accounting (ConnectCarolina)</vt:lpstr>
      <vt:lpstr>OLD Accounting (FRS) –  New Accounting (ConnectCarolina)</vt:lpstr>
      <vt:lpstr>OLD Accounting (FRS) –  New Accounting (ConnectCarolina)</vt:lpstr>
      <vt:lpstr>Old Accounting Environment </vt:lpstr>
      <vt:lpstr>Old Accounting Environment </vt:lpstr>
      <vt:lpstr>New ConnectCarolina Environment</vt:lpstr>
      <vt:lpstr>Core Chartfields – Business Unit</vt:lpstr>
      <vt:lpstr>Core Chartfields – Department</vt:lpstr>
      <vt:lpstr>Core Chartfields – Fund</vt:lpstr>
      <vt:lpstr>Core Chartfields – Fund</vt:lpstr>
      <vt:lpstr>Core Chartfields – Fund</vt:lpstr>
      <vt:lpstr>Core Chartfields – Fund</vt:lpstr>
      <vt:lpstr>Core Chartfields – Source</vt:lpstr>
      <vt:lpstr>Core Chartfields - Account</vt:lpstr>
      <vt:lpstr>Core Chartfields – Summary </vt:lpstr>
      <vt:lpstr>Core Chartfields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Chartfield Foundations in 6</dc:title>
  <dc:creator>GY</dc:creator>
  <cp:lastModifiedBy>Kathner, Rob</cp:lastModifiedBy>
  <cp:revision>261</cp:revision>
  <dcterms:created xsi:type="dcterms:W3CDTF">2014-07-11T19:19:43Z</dcterms:created>
  <dcterms:modified xsi:type="dcterms:W3CDTF">2014-07-25T18:09:45Z</dcterms:modified>
</cp:coreProperties>
</file>